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Lst>
  <p:notesMasterIdLst>
    <p:notesMasterId r:id="rId178"/>
  </p:notesMasterIdLst>
  <p:handoutMasterIdLst>
    <p:handoutMasterId r:id="rId179"/>
  </p:handoutMasterIdLst>
  <p:sldIdLst>
    <p:sldId id="385" r:id="rId2"/>
    <p:sldId id="672" r:id="rId3"/>
    <p:sldId id="671" r:id="rId4"/>
    <p:sldId id="394" r:id="rId5"/>
    <p:sldId id="601" r:id="rId6"/>
    <p:sldId id="688" r:id="rId7"/>
    <p:sldId id="603" r:id="rId8"/>
    <p:sldId id="604" r:id="rId9"/>
    <p:sldId id="605" r:id="rId10"/>
    <p:sldId id="673" r:id="rId11"/>
    <p:sldId id="606" r:id="rId12"/>
    <p:sldId id="607" r:id="rId13"/>
    <p:sldId id="608" r:id="rId14"/>
    <p:sldId id="598" r:id="rId15"/>
    <p:sldId id="396" r:id="rId16"/>
    <p:sldId id="609" r:id="rId17"/>
    <p:sldId id="610" r:id="rId18"/>
    <p:sldId id="611" r:id="rId19"/>
    <p:sldId id="406" r:id="rId20"/>
    <p:sldId id="551" r:id="rId21"/>
    <p:sldId id="552" r:id="rId22"/>
    <p:sldId id="612" r:id="rId23"/>
    <p:sldId id="259" r:id="rId24"/>
    <p:sldId id="260" r:id="rId25"/>
    <p:sldId id="261" r:id="rId26"/>
    <p:sldId id="262" r:id="rId27"/>
    <p:sldId id="264" r:id="rId28"/>
    <p:sldId id="599" r:id="rId29"/>
    <p:sldId id="701" r:id="rId30"/>
    <p:sldId id="613" r:id="rId31"/>
    <p:sldId id="680" r:id="rId32"/>
    <p:sldId id="681" r:id="rId33"/>
    <p:sldId id="682" r:id="rId34"/>
    <p:sldId id="683" r:id="rId35"/>
    <p:sldId id="684" r:id="rId36"/>
    <p:sldId id="685" r:id="rId37"/>
    <p:sldId id="686" r:id="rId38"/>
    <p:sldId id="702" r:id="rId39"/>
    <p:sldId id="560" r:id="rId40"/>
    <p:sldId id="561" r:id="rId41"/>
    <p:sldId id="614" r:id="rId42"/>
    <p:sldId id="563" r:id="rId43"/>
    <p:sldId id="562" r:id="rId44"/>
    <p:sldId id="548" r:id="rId45"/>
    <p:sldId id="549" r:id="rId46"/>
    <p:sldId id="615" r:id="rId47"/>
    <p:sldId id="540" r:id="rId48"/>
    <p:sldId id="349" r:id="rId49"/>
    <p:sldId id="370" r:id="rId50"/>
    <p:sldId id="541" r:id="rId51"/>
    <p:sldId id="369" r:id="rId52"/>
    <p:sldId id="542" r:id="rId53"/>
    <p:sldId id="616" r:id="rId54"/>
    <p:sldId id="597" r:id="rId55"/>
    <p:sldId id="564" r:id="rId56"/>
    <p:sldId id="594" r:id="rId57"/>
    <p:sldId id="619" r:id="rId58"/>
    <p:sldId id="618" r:id="rId59"/>
    <p:sldId id="595" r:id="rId60"/>
    <p:sldId id="620" r:id="rId61"/>
    <p:sldId id="591" r:id="rId62"/>
    <p:sldId id="622" r:id="rId63"/>
    <p:sldId id="596" r:id="rId64"/>
    <p:sldId id="623" r:id="rId65"/>
    <p:sldId id="617" r:id="rId66"/>
    <p:sldId id="309" r:id="rId67"/>
    <p:sldId id="373" r:id="rId68"/>
    <p:sldId id="640" r:id="rId69"/>
    <p:sldId id="641" r:id="rId70"/>
    <p:sldId id="565" r:id="rId71"/>
    <p:sldId id="281" r:id="rId72"/>
    <p:sldId id="286" r:id="rId73"/>
    <p:sldId id="300" r:id="rId74"/>
    <p:sldId id="301" r:id="rId75"/>
    <p:sldId id="510" r:id="rId76"/>
    <p:sldId id="486" r:id="rId77"/>
    <p:sldId id="485" r:id="rId78"/>
    <p:sldId id="489" r:id="rId79"/>
    <p:sldId id="490" r:id="rId80"/>
    <p:sldId id="493" r:id="rId81"/>
    <p:sldId id="567" r:id="rId82"/>
    <p:sldId id="530" r:id="rId83"/>
    <p:sldId id="531" r:id="rId84"/>
    <p:sldId id="569" r:id="rId85"/>
    <p:sldId id="568" r:id="rId86"/>
    <p:sldId id="302" r:id="rId87"/>
    <p:sldId id="296" r:id="rId88"/>
    <p:sldId id="297" r:id="rId89"/>
    <p:sldId id="282" r:id="rId90"/>
    <p:sldId id="283" r:id="rId91"/>
    <p:sldId id="284" r:id="rId92"/>
    <p:sldId id="674" r:id="rId93"/>
    <p:sldId id="280" r:id="rId94"/>
    <p:sldId id="290" r:id="rId95"/>
    <p:sldId id="670" r:id="rId96"/>
    <p:sldId id="291" r:id="rId97"/>
    <p:sldId id="293" r:id="rId98"/>
    <p:sldId id="294" r:id="rId99"/>
    <p:sldId id="295" r:id="rId100"/>
    <p:sldId id="303" r:id="rId101"/>
    <p:sldId id="642" r:id="rId102"/>
    <p:sldId id="571" r:id="rId103"/>
    <p:sldId id="305" r:id="rId104"/>
    <p:sldId id="572" r:id="rId105"/>
    <p:sldId id="306" r:id="rId106"/>
    <p:sldId id="643" r:id="rId107"/>
    <p:sldId id="457" r:id="rId108"/>
    <p:sldId id="453" r:id="rId109"/>
    <p:sldId id="458" r:id="rId110"/>
    <p:sldId id="452" r:id="rId111"/>
    <p:sldId id="459" r:id="rId112"/>
    <p:sldId id="460" r:id="rId113"/>
    <p:sldId id="461" r:id="rId114"/>
    <p:sldId id="462" r:id="rId115"/>
    <p:sldId id="466" r:id="rId116"/>
    <p:sldId id="646" r:id="rId117"/>
    <p:sldId id="555" r:id="rId118"/>
    <p:sldId id="556" r:id="rId119"/>
    <p:sldId id="557" r:id="rId120"/>
    <p:sldId id="437" r:id="rId121"/>
    <p:sldId id="558" r:id="rId122"/>
    <p:sldId id="299" r:id="rId123"/>
    <p:sldId id="559" r:id="rId124"/>
    <p:sldId id="644" r:id="rId125"/>
    <p:sldId id="330" r:id="rId126"/>
    <p:sldId id="329" r:id="rId127"/>
    <p:sldId id="331" r:id="rId128"/>
    <p:sldId id="332" r:id="rId129"/>
    <p:sldId id="327" r:id="rId130"/>
    <p:sldId id="328" r:id="rId131"/>
    <p:sldId id="333" r:id="rId132"/>
    <p:sldId id="336" r:id="rId133"/>
    <p:sldId id="337" r:id="rId134"/>
    <p:sldId id="650" r:id="rId135"/>
    <p:sldId id="649" r:id="rId136"/>
    <p:sldId id="648" r:id="rId137"/>
    <p:sldId id="656" r:id="rId138"/>
    <p:sldId id="654" r:id="rId139"/>
    <p:sldId id="655" r:id="rId140"/>
    <p:sldId id="653" r:id="rId141"/>
    <p:sldId id="658" r:id="rId142"/>
    <p:sldId id="657" r:id="rId143"/>
    <p:sldId id="669" r:id="rId144"/>
    <p:sldId id="668" r:id="rId145"/>
    <p:sldId id="376" r:id="rId146"/>
    <p:sldId id="377" r:id="rId147"/>
    <p:sldId id="660" r:id="rId148"/>
    <p:sldId id="350" r:id="rId149"/>
    <p:sldId id="352" r:id="rId150"/>
    <p:sldId id="359" r:id="rId151"/>
    <p:sldId id="354" r:id="rId152"/>
    <p:sldId id="356" r:id="rId153"/>
    <p:sldId id="358" r:id="rId154"/>
    <p:sldId id="361" r:id="rId155"/>
    <p:sldId id="411" r:id="rId156"/>
    <p:sldId id="412" r:id="rId157"/>
    <p:sldId id="651" r:id="rId158"/>
    <p:sldId id="652" r:id="rId159"/>
    <p:sldId id="419" r:id="rId160"/>
    <p:sldId id="420" r:id="rId161"/>
    <p:sldId id="399" r:id="rId162"/>
    <p:sldId id="661" r:id="rId163"/>
    <p:sldId id="666" r:id="rId164"/>
    <p:sldId id="662" r:id="rId165"/>
    <p:sldId id="421" r:id="rId166"/>
    <p:sldId id="422" r:id="rId167"/>
    <p:sldId id="423" r:id="rId168"/>
    <p:sldId id="424" r:id="rId169"/>
    <p:sldId id="664" r:id="rId170"/>
    <p:sldId id="665" r:id="rId171"/>
    <p:sldId id="383" r:id="rId172"/>
    <p:sldId id="442" r:id="rId173"/>
    <p:sldId id="384" r:id="rId174"/>
    <p:sldId id="663" r:id="rId175"/>
    <p:sldId id="443" r:id="rId176"/>
    <p:sldId id="444" r:id="rId177"/>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B093D55-3F42-4CB2-8968-ABC0729720DC}">
          <p14:sldIdLst>
            <p14:sldId id="385"/>
            <p14:sldId id="672"/>
            <p14:sldId id="671"/>
            <p14:sldId id="394"/>
            <p14:sldId id="601"/>
            <p14:sldId id="688"/>
            <p14:sldId id="603"/>
            <p14:sldId id="604"/>
            <p14:sldId id="605"/>
            <p14:sldId id="673"/>
            <p14:sldId id="606"/>
            <p14:sldId id="607"/>
            <p14:sldId id="608"/>
            <p14:sldId id="598"/>
            <p14:sldId id="396"/>
            <p14:sldId id="609"/>
            <p14:sldId id="610"/>
            <p14:sldId id="611"/>
            <p14:sldId id="406"/>
            <p14:sldId id="551"/>
            <p14:sldId id="552"/>
            <p14:sldId id="612"/>
            <p14:sldId id="259"/>
            <p14:sldId id="260"/>
            <p14:sldId id="261"/>
            <p14:sldId id="262"/>
            <p14:sldId id="264"/>
            <p14:sldId id="599"/>
            <p14:sldId id="701"/>
            <p14:sldId id="613"/>
            <p14:sldId id="680"/>
            <p14:sldId id="681"/>
            <p14:sldId id="682"/>
            <p14:sldId id="683"/>
            <p14:sldId id="684"/>
            <p14:sldId id="685"/>
            <p14:sldId id="686"/>
            <p14:sldId id="702"/>
            <p14:sldId id="560"/>
            <p14:sldId id="561"/>
            <p14:sldId id="614"/>
            <p14:sldId id="563"/>
            <p14:sldId id="562"/>
            <p14:sldId id="548"/>
            <p14:sldId id="549"/>
            <p14:sldId id="615"/>
            <p14:sldId id="540"/>
            <p14:sldId id="349"/>
            <p14:sldId id="370"/>
            <p14:sldId id="541"/>
            <p14:sldId id="369"/>
            <p14:sldId id="542"/>
            <p14:sldId id="616"/>
            <p14:sldId id="597"/>
            <p14:sldId id="564"/>
            <p14:sldId id="594"/>
            <p14:sldId id="619"/>
            <p14:sldId id="618"/>
            <p14:sldId id="595"/>
            <p14:sldId id="620"/>
            <p14:sldId id="591"/>
            <p14:sldId id="622"/>
            <p14:sldId id="596"/>
            <p14:sldId id="623"/>
            <p14:sldId id="617"/>
            <p14:sldId id="309"/>
            <p14:sldId id="373"/>
            <p14:sldId id="640"/>
            <p14:sldId id="641"/>
            <p14:sldId id="565"/>
            <p14:sldId id="281"/>
            <p14:sldId id="286"/>
            <p14:sldId id="300"/>
            <p14:sldId id="301"/>
            <p14:sldId id="510"/>
            <p14:sldId id="486"/>
            <p14:sldId id="485"/>
            <p14:sldId id="489"/>
            <p14:sldId id="490"/>
            <p14:sldId id="493"/>
            <p14:sldId id="567"/>
            <p14:sldId id="530"/>
            <p14:sldId id="531"/>
            <p14:sldId id="569"/>
            <p14:sldId id="568"/>
            <p14:sldId id="302"/>
            <p14:sldId id="296"/>
            <p14:sldId id="297"/>
            <p14:sldId id="282"/>
            <p14:sldId id="283"/>
            <p14:sldId id="284"/>
            <p14:sldId id="674"/>
            <p14:sldId id="280"/>
            <p14:sldId id="290"/>
            <p14:sldId id="670"/>
            <p14:sldId id="291"/>
            <p14:sldId id="293"/>
            <p14:sldId id="294"/>
            <p14:sldId id="295"/>
            <p14:sldId id="303"/>
            <p14:sldId id="642"/>
            <p14:sldId id="571"/>
            <p14:sldId id="305"/>
            <p14:sldId id="572"/>
            <p14:sldId id="306"/>
            <p14:sldId id="643"/>
            <p14:sldId id="457"/>
            <p14:sldId id="453"/>
            <p14:sldId id="458"/>
            <p14:sldId id="452"/>
            <p14:sldId id="459"/>
            <p14:sldId id="460"/>
            <p14:sldId id="461"/>
            <p14:sldId id="462"/>
            <p14:sldId id="466"/>
            <p14:sldId id="646"/>
            <p14:sldId id="555"/>
            <p14:sldId id="556"/>
            <p14:sldId id="557"/>
            <p14:sldId id="437"/>
            <p14:sldId id="558"/>
            <p14:sldId id="299"/>
            <p14:sldId id="559"/>
            <p14:sldId id="644"/>
            <p14:sldId id="330"/>
            <p14:sldId id="329"/>
            <p14:sldId id="331"/>
            <p14:sldId id="332"/>
            <p14:sldId id="327"/>
            <p14:sldId id="328"/>
            <p14:sldId id="333"/>
            <p14:sldId id="336"/>
            <p14:sldId id="337"/>
            <p14:sldId id="650"/>
            <p14:sldId id="649"/>
            <p14:sldId id="648"/>
            <p14:sldId id="656"/>
            <p14:sldId id="654"/>
            <p14:sldId id="655"/>
            <p14:sldId id="653"/>
            <p14:sldId id="658"/>
            <p14:sldId id="657"/>
            <p14:sldId id="669"/>
            <p14:sldId id="668"/>
            <p14:sldId id="376"/>
            <p14:sldId id="377"/>
            <p14:sldId id="660"/>
            <p14:sldId id="350"/>
            <p14:sldId id="352"/>
            <p14:sldId id="359"/>
            <p14:sldId id="354"/>
            <p14:sldId id="356"/>
            <p14:sldId id="358"/>
            <p14:sldId id="361"/>
            <p14:sldId id="411"/>
            <p14:sldId id="412"/>
            <p14:sldId id="651"/>
            <p14:sldId id="652"/>
            <p14:sldId id="419"/>
            <p14:sldId id="420"/>
            <p14:sldId id="399"/>
            <p14:sldId id="661"/>
            <p14:sldId id="666"/>
            <p14:sldId id="662"/>
            <p14:sldId id="421"/>
            <p14:sldId id="422"/>
            <p14:sldId id="423"/>
            <p14:sldId id="424"/>
            <p14:sldId id="664"/>
            <p14:sldId id="665"/>
            <p14:sldId id="383"/>
            <p14:sldId id="442"/>
            <p14:sldId id="384"/>
            <p14:sldId id="663"/>
            <p14:sldId id="443"/>
            <p14:sldId id="444"/>
          </p14:sldIdLst>
        </p14:section>
      </p14:sectionLst>
    </p:ext>
    <p:ext uri="{EFAFB233-063F-42B5-8137-9DF3F51BA10A}">
      <p15:sldGuideLst xmlns:p15="http://schemas.microsoft.com/office/powerpoint/2012/main">
        <p15:guide id="1" orient="horz" pos="2880" userDrawn="1">
          <p15:clr>
            <a:srgbClr val="A4A3A4"/>
          </p15:clr>
        </p15:guide>
        <p15:guide id="3" pos="480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作成者"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46"/>
    <a:srgbClr val="00FF00"/>
    <a:srgbClr val="B7472A"/>
    <a:srgbClr val="F5F5F5"/>
    <a:srgbClr val="D24726"/>
    <a:srgbClr val="9FCDB3"/>
    <a:srgbClr val="217346"/>
    <a:srgbClr val="000000"/>
    <a:srgbClr val="D9D9D9"/>
    <a:srgbClr val="F3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6" autoAdjust="0"/>
    <p:restoredTop sz="94560"/>
  </p:normalViewPr>
  <p:slideViewPr>
    <p:cSldViewPr snapToGrid="0">
      <p:cViewPr varScale="1">
        <p:scale>
          <a:sx n="110" d="100"/>
          <a:sy n="110" d="100"/>
        </p:scale>
        <p:origin x="516" y="96"/>
      </p:cViewPr>
      <p:guideLst>
        <p:guide orient="horz" pos="2880"/>
        <p:guide pos="4800"/>
      </p:guideLst>
    </p:cSldViewPr>
  </p:slideViewPr>
  <p:notesTextViewPr>
    <p:cViewPr>
      <p:scale>
        <a:sx n="1" d="1"/>
        <a:sy n="1" d="1"/>
      </p:scale>
      <p:origin x="0" y="0"/>
    </p:cViewPr>
  </p:notesTextViewPr>
  <p:notesViewPr>
    <p:cSldViewPr snapToGrid="0">
      <p:cViewPr>
        <p:scale>
          <a:sx n="1" d="2"/>
          <a:sy n="1" d="2"/>
        </p:scale>
        <p:origin x="3882" y="13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commentAuthors" Target="commentAuthor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06701CF-6506-4C71-B9C0-D553E89A3065}" type="datetime1">
              <a:rPr lang="ja-JP" altLang="en-US" smtClean="0">
                <a:latin typeface="Meiryo UI" panose="020B0604030504040204" pitchFamily="50" charset="-128"/>
                <a:ea typeface="Meiryo UI" panose="020B0604030504040204" pitchFamily="50" charset="-128"/>
              </a:rPr>
              <a:t>2025/1/3</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62CAF6EC-44B5-4F44-84B2-F1866F3C3CE5}" type="datetime1">
              <a:rPr lang="ja-JP" altLang="en-US" smtClean="0"/>
              <a:pPr/>
              <a:t>2025/1/3</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DF61EA0F-A667-4B49-8422-0062BC55E249}"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t>1</a:t>
            </a:fld>
            <a:endParaRPr lang="ja-JP" altLang="en-US"/>
          </a:p>
        </p:txBody>
      </p:sp>
    </p:spTree>
    <p:extLst>
      <p:ext uri="{BB962C8B-B14F-4D97-AF65-F5344CB8AC3E}">
        <p14:creationId xmlns:p14="http://schemas.microsoft.com/office/powerpoint/2010/main" val="3099119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50</a:t>
            </a:fld>
            <a:endParaRPr kumimoji="1" lang="ja-JP" altLang="en-US"/>
          </a:p>
        </p:txBody>
      </p:sp>
    </p:spTree>
    <p:extLst>
      <p:ext uri="{BB962C8B-B14F-4D97-AF65-F5344CB8AC3E}">
        <p14:creationId xmlns:p14="http://schemas.microsoft.com/office/powerpoint/2010/main" val="2148383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51</a:t>
            </a:fld>
            <a:endParaRPr kumimoji="1" lang="ja-JP" altLang="en-US"/>
          </a:p>
        </p:txBody>
      </p:sp>
    </p:spTree>
    <p:extLst>
      <p:ext uri="{BB962C8B-B14F-4D97-AF65-F5344CB8AC3E}">
        <p14:creationId xmlns:p14="http://schemas.microsoft.com/office/powerpoint/2010/main" val="3601397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52</a:t>
            </a:fld>
            <a:endParaRPr kumimoji="1" lang="ja-JP" altLang="en-US"/>
          </a:p>
        </p:txBody>
      </p:sp>
    </p:spTree>
    <p:extLst>
      <p:ext uri="{BB962C8B-B14F-4D97-AF65-F5344CB8AC3E}">
        <p14:creationId xmlns:p14="http://schemas.microsoft.com/office/powerpoint/2010/main" val="1894107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67</a:t>
            </a:fld>
            <a:endParaRPr kumimoji="1" lang="ja-JP" altLang="en-US"/>
          </a:p>
        </p:txBody>
      </p:sp>
    </p:spTree>
    <p:extLst>
      <p:ext uri="{BB962C8B-B14F-4D97-AF65-F5344CB8AC3E}">
        <p14:creationId xmlns:p14="http://schemas.microsoft.com/office/powerpoint/2010/main" val="2932603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137</a:t>
            </a:fld>
            <a:endParaRPr kumimoji="1" lang="ja-JP" altLang="en-US"/>
          </a:p>
        </p:txBody>
      </p:sp>
    </p:spTree>
    <p:extLst>
      <p:ext uri="{BB962C8B-B14F-4D97-AF65-F5344CB8AC3E}">
        <p14:creationId xmlns:p14="http://schemas.microsoft.com/office/powerpoint/2010/main" val="1070470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149</a:t>
            </a:fld>
            <a:endParaRPr kumimoji="1" lang="ja-JP" altLang="en-US"/>
          </a:p>
        </p:txBody>
      </p:sp>
    </p:spTree>
    <p:extLst>
      <p:ext uri="{BB962C8B-B14F-4D97-AF65-F5344CB8AC3E}">
        <p14:creationId xmlns:p14="http://schemas.microsoft.com/office/powerpoint/2010/main" val="3169766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151</a:t>
            </a:fld>
            <a:endParaRPr kumimoji="1" lang="ja-JP" altLang="en-US"/>
          </a:p>
        </p:txBody>
      </p:sp>
    </p:spTree>
    <p:extLst>
      <p:ext uri="{BB962C8B-B14F-4D97-AF65-F5344CB8AC3E}">
        <p14:creationId xmlns:p14="http://schemas.microsoft.com/office/powerpoint/2010/main" val="1513245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152</a:t>
            </a:fld>
            <a:endParaRPr kumimoji="1" lang="ja-JP" altLang="en-US"/>
          </a:p>
        </p:txBody>
      </p:sp>
    </p:spTree>
    <p:extLst>
      <p:ext uri="{BB962C8B-B14F-4D97-AF65-F5344CB8AC3E}">
        <p14:creationId xmlns:p14="http://schemas.microsoft.com/office/powerpoint/2010/main" val="1863358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23</a:t>
            </a:fld>
            <a:endParaRPr kumimoji="1" lang="ja-JP" altLang="en-US"/>
          </a:p>
        </p:txBody>
      </p:sp>
    </p:spTree>
    <p:extLst>
      <p:ext uri="{BB962C8B-B14F-4D97-AF65-F5344CB8AC3E}">
        <p14:creationId xmlns:p14="http://schemas.microsoft.com/office/powerpoint/2010/main" val="177402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24</a:t>
            </a:fld>
            <a:endParaRPr kumimoji="1" lang="ja-JP" altLang="en-US"/>
          </a:p>
        </p:txBody>
      </p:sp>
    </p:spTree>
    <p:extLst>
      <p:ext uri="{BB962C8B-B14F-4D97-AF65-F5344CB8AC3E}">
        <p14:creationId xmlns:p14="http://schemas.microsoft.com/office/powerpoint/2010/main" val="2443489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25</a:t>
            </a:fld>
            <a:endParaRPr kumimoji="1" lang="ja-JP" altLang="en-US"/>
          </a:p>
        </p:txBody>
      </p:sp>
    </p:spTree>
    <p:extLst>
      <p:ext uri="{BB962C8B-B14F-4D97-AF65-F5344CB8AC3E}">
        <p14:creationId xmlns:p14="http://schemas.microsoft.com/office/powerpoint/2010/main" val="3028693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26</a:t>
            </a:fld>
            <a:endParaRPr kumimoji="1" lang="ja-JP" altLang="en-US"/>
          </a:p>
        </p:txBody>
      </p:sp>
    </p:spTree>
    <p:extLst>
      <p:ext uri="{BB962C8B-B14F-4D97-AF65-F5344CB8AC3E}">
        <p14:creationId xmlns:p14="http://schemas.microsoft.com/office/powerpoint/2010/main" val="2295997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27</a:t>
            </a:fld>
            <a:endParaRPr kumimoji="1" lang="ja-JP" altLang="en-US"/>
          </a:p>
        </p:txBody>
      </p:sp>
    </p:spTree>
    <p:extLst>
      <p:ext uri="{BB962C8B-B14F-4D97-AF65-F5344CB8AC3E}">
        <p14:creationId xmlns:p14="http://schemas.microsoft.com/office/powerpoint/2010/main" val="947983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47</a:t>
            </a:fld>
            <a:endParaRPr kumimoji="1" lang="ja-JP" altLang="en-US"/>
          </a:p>
        </p:txBody>
      </p:sp>
    </p:spTree>
    <p:extLst>
      <p:ext uri="{BB962C8B-B14F-4D97-AF65-F5344CB8AC3E}">
        <p14:creationId xmlns:p14="http://schemas.microsoft.com/office/powerpoint/2010/main" val="526962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48</a:t>
            </a:fld>
            <a:endParaRPr kumimoji="1" lang="ja-JP" altLang="en-US"/>
          </a:p>
        </p:txBody>
      </p:sp>
    </p:spTree>
    <p:extLst>
      <p:ext uri="{BB962C8B-B14F-4D97-AF65-F5344CB8AC3E}">
        <p14:creationId xmlns:p14="http://schemas.microsoft.com/office/powerpoint/2010/main" val="3076385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4636702-3D9D-4952-9CC2-483F2286A737}" type="slidenum">
              <a:rPr kumimoji="1" lang="ja-JP" altLang="en-US" smtClean="0"/>
              <a:t>49</a:t>
            </a:fld>
            <a:endParaRPr kumimoji="1" lang="ja-JP" altLang="en-US"/>
          </a:p>
        </p:txBody>
      </p:sp>
    </p:spTree>
    <p:extLst>
      <p:ext uri="{BB962C8B-B14F-4D97-AF65-F5344CB8AC3E}">
        <p14:creationId xmlns:p14="http://schemas.microsoft.com/office/powerpoint/2010/main" val="3954290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2" name="タイトル 1"/>
          <p:cNvSpPr>
            <a:spLocks noGrp="1"/>
          </p:cNvSpPr>
          <p:nvPr>
            <p:ph type="title"/>
          </p:nvPr>
        </p:nvSpPr>
        <p:spPr>
          <a:xfrm>
            <a:off x="448056" y="2551176"/>
            <a:ext cx="9922447" cy="914400"/>
          </a:xfrm>
        </p:spPr>
        <p:txBody>
          <a:bodyPr rtlCol="0"/>
          <a:lstStyle>
            <a:lvl1pPr>
              <a:defRPr sz="5400" b="0">
                <a:solidFill>
                  <a:schemeClr val="tx1"/>
                </a:solidFill>
              </a:defRPr>
            </a:lvl1pPr>
          </a:lstStyle>
          <a:p>
            <a:pPr rtl="0"/>
            <a:r>
              <a:rPr lang="ja-JP" altLang="en-US" noProof="0"/>
              <a:t>マスター タイトルの書式設定</a:t>
            </a:r>
            <a:endParaRPr lang="ja-JP" altLang="en-US" noProof="0" dirty="0"/>
          </a:p>
        </p:txBody>
      </p:sp>
      <p:sp>
        <p:nvSpPr>
          <p:cNvPr id="5" name="テキスト プレースホルダー 4">
            <a:extLst>
              <a:ext uri="{FF2B5EF4-FFF2-40B4-BE49-F238E27FC236}">
                <a16:creationId xmlns:a16="http://schemas.microsoft.com/office/drawing/2014/main" id="{B107D0E1-EAED-8E08-24BA-8F930364BA96}"/>
              </a:ext>
            </a:extLst>
          </p:cNvPr>
          <p:cNvSpPr>
            <a:spLocks noGrp="1"/>
          </p:cNvSpPr>
          <p:nvPr>
            <p:ph type="body" sz="quarter" idx="10" hasCustomPrompt="1"/>
          </p:nvPr>
        </p:nvSpPr>
        <p:spPr>
          <a:xfrm>
            <a:off x="448056" y="3575304"/>
            <a:ext cx="9921943" cy="862012"/>
          </a:xfrm>
        </p:spPr>
        <p:txBody>
          <a:bodyPr rtlCol="0">
            <a:normAutofit/>
          </a:bodyPr>
          <a:lstStyle>
            <a:lvl1pPr>
              <a:defRPr sz="2400">
                <a:solidFill>
                  <a:schemeClr val="accent2"/>
                </a:solidFill>
              </a:defRPr>
            </a:lvl1pPr>
          </a:lstStyle>
          <a:p>
            <a:pPr lvl="0" rtl="0"/>
            <a:r>
              <a:rPr lang="ja-JP" altLang="en-US" noProof="0" dirty="0"/>
              <a:t>クリックしてマスター テキストのスタイルを編集</a:t>
            </a:r>
          </a:p>
        </p:txBody>
      </p:sp>
      <p:pic>
        <p:nvPicPr>
          <p:cNvPr id="3" name="図 2">
            <a:extLst>
              <a:ext uri="{FF2B5EF4-FFF2-40B4-BE49-F238E27FC236}">
                <a16:creationId xmlns:a16="http://schemas.microsoft.com/office/drawing/2014/main" id="{422F3FE2-6705-F565-5229-C8D3DCC9E6BB}"/>
              </a:ext>
            </a:extLst>
          </p:cNvPr>
          <p:cNvPicPr>
            <a:picLocks noChangeAspect="1"/>
          </p:cNvPicPr>
          <p:nvPr userDrawn="1"/>
        </p:nvPicPr>
        <p:blipFill>
          <a:blip r:embed="rId2"/>
          <a:stretch>
            <a:fillRect/>
          </a:stretch>
        </p:blipFill>
        <p:spPr>
          <a:xfrm>
            <a:off x="0" y="6569077"/>
            <a:ext cx="12192000" cy="292608"/>
          </a:xfrm>
          <a:prstGeom prst="rect">
            <a:avLst/>
          </a:prstGeom>
        </p:spPr>
      </p:pic>
      <p:sp>
        <p:nvSpPr>
          <p:cNvPr id="7" name="テキスト ボックス 6">
            <a:extLst>
              <a:ext uri="{FF2B5EF4-FFF2-40B4-BE49-F238E27FC236}">
                <a16:creationId xmlns:a16="http://schemas.microsoft.com/office/drawing/2014/main" id="{C58B9EC4-4648-5254-5E35-73531440FB19}"/>
              </a:ext>
            </a:extLst>
          </p:cNvPr>
          <p:cNvSpPr txBox="1"/>
          <p:nvPr userDrawn="1"/>
        </p:nvSpPr>
        <p:spPr>
          <a:xfrm>
            <a:off x="7772402" y="6550222"/>
            <a:ext cx="1682149" cy="307777"/>
          </a:xfrm>
          <a:prstGeom prst="rect">
            <a:avLst/>
          </a:prstGeom>
          <a:noFill/>
        </p:spPr>
        <p:txBody>
          <a:bodyPr wrap="square" rtlCol="0">
            <a:spAutoFit/>
          </a:bodyPr>
          <a:lstStyle/>
          <a:p>
            <a:pPr algn="ctr"/>
            <a:r>
              <a:rPr kumimoji="1" lang="en-US" altLang="ja-JP" sz="1400" b="1" dirty="0">
                <a:solidFill>
                  <a:schemeClr val="bg1"/>
                </a:solidFill>
              </a:rPr>
              <a:t>Mizuki Mori</a:t>
            </a:r>
            <a:endParaRPr kumimoji="1" lang="ja-JP" altLang="en-US" sz="1400" b="1" dirty="0">
              <a:solidFill>
                <a:schemeClr val="bg1"/>
              </a:solidFill>
            </a:endParaRPr>
          </a:p>
        </p:txBody>
      </p:sp>
      <p:sp>
        <p:nvSpPr>
          <p:cNvPr id="8" name="日付プレースホルダー 3">
            <a:extLst>
              <a:ext uri="{FF2B5EF4-FFF2-40B4-BE49-F238E27FC236}">
                <a16:creationId xmlns:a16="http://schemas.microsoft.com/office/drawing/2014/main" id="{3C85F884-E1B0-E184-69BB-E82FBA7703DF}"/>
              </a:ext>
            </a:extLst>
          </p:cNvPr>
          <p:cNvSpPr>
            <a:spLocks noGrp="1"/>
          </p:cNvSpPr>
          <p:nvPr>
            <p:ph type="dt" sz="half" idx="2"/>
          </p:nvPr>
        </p:nvSpPr>
        <p:spPr>
          <a:xfrm>
            <a:off x="9454552" y="6569077"/>
            <a:ext cx="1682149" cy="290766"/>
          </a:xfrm>
          <a:prstGeom prst="rect">
            <a:avLst/>
          </a:prstGeom>
        </p:spPr>
        <p:txBody>
          <a:bodyPr vert="horz" lIns="91440" tIns="45720" rIns="91440" bIns="45720" rtlCol="0" anchor="ctr"/>
          <a:lstStyle>
            <a:lvl1pPr algn="ctr">
              <a:defRPr sz="1400" b="1" baseline="0">
                <a:solidFill>
                  <a:schemeClr val="bg1"/>
                </a:solidFill>
                <a:latin typeface="Meiryo UI" panose="020B0604030504040204" pitchFamily="50" charset="-128"/>
                <a:ea typeface="Meiryo UI" panose="020B0604030504040204" pitchFamily="50" charset="-128"/>
              </a:defRPr>
            </a:lvl1pPr>
          </a:lstStyle>
          <a:p>
            <a:fld id="{D3186764-8249-4F86-9F1E-0124A3C0442F}" type="datetime1">
              <a:rPr lang="ja-JP" altLang="en-US" smtClean="0"/>
              <a:t>2025/1/3</a:t>
            </a:fld>
            <a:endParaRPr lang="ja-JP" altLang="en-US" dirty="0"/>
          </a:p>
        </p:txBody>
      </p:sp>
      <p:sp>
        <p:nvSpPr>
          <p:cNvPr id="6" name="テキスト ボックス 5">
            <a:extLst>
              <a:ext uri="{FF2B5EF4-FFF2-40B4-BE49-F238E27FC236}">
                <a16:creationId xmlns:a16="http://schemas.microsoft.com/office/drawing/2014/main" id="{616CABB8-5CD1-1926-FDB8-93D8A284595F}"/>
              </a:ext>
            </a:extLst>
          </p:cNvPr>
          <p:cNvSpPr txBox="1"/>
          <p:nvPr userDrawn="1"/>
        </p:nvSpPr>
        <p:spPr>
          <a:xfrm>
            <a:off x="-1" y="6550223"/>
            <a:ext cx="3223403" cy="307777"/>
          </a:xfrm>
          <a:prstGeom prst="rect">
            <a:avLst/>
          </a:prstGeom>
          <a:noFill/>
        </p:spPr>
        <p:txBody>
          <a:bodyPr wrap="square" rtlCol="0">
            <a:spAutoFit/>
          </a:bodyPr>
          <a:lstStyle/>
          <a:p>
            <a:pPr algn="ctr"/>
            <a:r>
              <a:rPr kumimoji="1" lang="en-US" altLang="ja-JP" sz="1400" b="1" dirty="0">
                <a:solidFill>
                  <a:schemeClr val="accent2"/>
                </a:solidFill>
              </a:rPr>
              <a:t>SKY130</a:t>
            </a:r>
            <a:endParaRPr kumimoji="1" lang="ja-JP" altLang="en-US" sz="1400" b="1" dirty="0">
              <a:solidFill>
                <a:schemeClr val="accent2"/>
              </a:solidFill>
            </a:endParaRPr>
          </a:p>
        </p:txBody>
      </p:sp>
    </p:spTree>
    <p:extLst>
      <p:ext uri="{BB962C8B-B14F-4D97-AF65-F5344CB8AC3E}">
        <p14:creationId xmlns:p14="http://schemas.microsoft.com/office/powerpoint/2010/main" val="171854949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ABE10-5A8F-5044-434F-7434A03566AE}"/>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p>
            <a:pPr rtl="0"/>
            <a:fld id="{884BB682-BA63-4ECD-A8A0-C601AA3E7964}" type="datetime1">
              <a:rPr lang="ja-JP" altLang="en-US" noProof="0" smtClean="0"/>
              <a:t>2025/1/3</a:t>
            </a:fld>
            <a:endParaRPr lang="ja-JP" altLang="en-US" noProof="0"/>
          </a:p>
        </p:txBody>
      </p:sp>
      <p:sp>
        <p:nvSpPr>
          <p:cNvPr id="5" name="スライド番号プレースホルダー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p>
            <a:pPr rtl="0"/>
            <a:fld id="{9860EDB8-5305-433F-BE41-D7A86D811DB3}" type="slidenum">
              <a:rPr lang="en-US" altLang="ja-JP" noProof="0" smtClean="0"/>
              <a:pPr/>
              <a:t>‹#›</a:t>
            </a:fld>
            <a:endParaRPr lang="ja-JP" altLang="en-US" noProof="0"/>
          </a:p>
        </p:txBody>
      </p:sp>
      <p:sp>
        <p:nvSpPr>
          <p:cNvPr id="7" name="コンテンツ プレースホルダー 6">
            <a:extLst>
              <a:ext uri="{FF2B5EF4-FFF2-40B4-BE49-F238E27FC236}">
                <a16:creationId xmlns:a16="http://schemas.microsoft.com/office/drawing/2014/main" id="{CB40353B-463E-6D13-F92E-564948AFA386}"/>
              </a:ext>
            </a:extLst>
          </p:cNvPr>
          <p:cNvSpPr>
            <a:spLocks noGrp="1"/>
          </p:cNvSpPr>
          <p:nvPr>
            <p:ph sz="quarter" idx="13" hasCustomPrompt="1"/>
          </p:nvPr>
        </p:nvSpPr>
        <p:spPr>
          <a:xfrm>
            <a:off x="444500" y="1463040"/>
            <a:ext cx="11210543" cy="4601748"/>
          </a:xfrm>
        </p:spPr>
        <p:txBody>
          <a:bodyPr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Tree>
    <p:extLst>
      <p:ext uri="{BB962C8B-B14F-4D97-AF65-F5344CB8AC3E}">
        <p14:creationId xmlns:p14="http://schemas.microsoft.com/office/powerpoint/2010/main" val="546811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ABE10-5A8F-5044-434F-7434A03566AE}"/>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p>
            <a:pPr rtl="0"/>
            <a:fld id="{0F1E2E95-C42D-4C36-B7CE-3A9BBBB31134}" type="datetime1">
              <a:rPr lang="ja-JP" altLang="en-US" noProof="0" smtClean="0"/>
              <a:t>2025/1/3</a:t>
            </a:fld>
            <a:endParaRPr lang="ja-JP" altLang="en-US" noProof="0" dirty="0"/>
          </a:p>
        </p:txBody>
      </p:sp>
      <p:sp>
        <p:nvSpPr>
          <p:cNvPr id="5" name="スライド番号プレースホルダー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p>
            <a:pPr rtl="0"/>
            <a:fld id="{9860EDB8-5305-433F-BE41-D7A86D811DB3}" type="slidenum">
              <a:rPr lang="en-US" altLang="ja-JP" noProof="0" smtClean="0"/>
              <a:pPr/>
              <a:t>‹#›</a:t>
            </a:fld>
            <a:endParaRPr lang="ja-JP" altLang="en-US" noProof="0"/>
          </a:p>
        </p:txBody>
      </p:sp>
      <p:sp>
        <p:nvSpPr>
          <p:cNvPr id="7" name="コンテンツ プレースホルダー 6">
            <a:extLst>
              <a:ext uri="{FF2B5EF4-FFF2-40B4-BE49-F238E27FC236}">
                <a16:creationId xmlns:a16="http://schemas.microsoft.com/office/drawing/2014/main" id="{CB40353B-463E-6D13-F92E-564948AFA386}"/>
              </a:ext>
            </a:extLst>
          </p:cNvPr>
          <p:cNvSpPr>
            <a:spLocks noGrp="1"/>
          </p:cNvSpPr>
          <p:nvPr>
            <p:ph sz="quarter" idx="13" hasCustomPrompt="1"/>
          </p:nvPr>
        </p:nvSpPr>
        <p:spPr>
          <a:xfrm>
            <a:off x="444500" y="1463040"/>
            <a:ext cx="5330952" cy="4601748"/>
          </a:xfrm>
        </p:spPr>
        <p:txBody>
          <a:bodyPr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8" name="コンテンツ プレースホルダー 6">
            <a:extLst>
              <a:ext uri="{FF2B5EF4-FFF2-40B4-BE49-F238E27FC236}">
                <a16:creationId xmlns:a16="http://schemas.microsoft.com/office/drawing/2014/main" id="{904E943F-C687-D3B3-4E36-65D69E3E2F0C}"/>
              </a:ext>
            </a:extLst>
          </p:cNvPr>
          <p:cNvSpPr>
            <a:spLocks noGrp="1"/>
          </p:cNvSpPr>
          <p:nvPr>
            <p:ph sz="quarter" idx="14" hasCustomPrompt="1"/>
          </p:nvPr>
        </p:nvSpPr>
        <p:spPr>
          <a:xfrm>
            <a:off x="6298690" y="1463040"/>
            <a:ext cx="5330952" cy="4601748"/>
          </a:xfrm>
        </p:spPr>
        <p:txBody>
          <a:bodyPr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Tree>
    <p:extLst>
      <p:ext uri="{BB962C8B-B14F-4D97-AF65-F5344CB8AC3E}">
        <p14:creationId xmlns:p14="http://schemas.microsoft.com/office/powerpoint/2010/main" val="833210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短)">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ABE10-5A8F-5044-434F-7434A03566AE}"/>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p>
            <a:pPr rtl="0"/>
            <a:fld id="{19B1E2FC-C007-45CB-A704-E25C88D29217}" type="datetime1">
              <a:rPr lang="ja-JP" altLang="en-US" noProof="0" smtClean="0"/>
              <a:t>2025/1/3</a:t>
            </a:fld>
            <a:endParaRPr lang="ja-JP" altLang="en-US" noProof="0" dirty="0"/>
          </a:p>
        </p:txBody>
      </p:sp>
      <p:sp>
        <p:nvSpPr>
          <p:cNvPr id="5" name="スライド番号プレースホルダー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p>
            <a:pPr rtl="0"/>
            <a:fld id="{9860EDB8-5305-433F-BE41-D7A86D811DB3}" type="slidenum">
              <a:rPr lang="en-US" altLang="ja-JP" noProof="0" smtClean="0"/>
              <a:pPr/>
              <a:t>‹#›</a:t>
            </a:fld>
            <a:endParaRPr lang="ja-JP" altLang="en-US" noProof="0" dirty="0"/>
          </a:p>
        </p:txBody>
      </p:sp>
      <p:sp>
        <p:nvSpPr>
          <p:cNvPr id="7" name="コンテンツ プレースホルダー 6">
            <a:extLst>
              <a:ext uri="{FF2B5EF4-FFF2-40B4-BE49-F238E27FC236}">
                <a16:creationId xmlns:a16="http://schemas.microsoft.com/office/drawing/2014/main" id="{CB40353B-463E-6D13-F92E-564948AFA386}"/>
              </a:ext>
            </a:extLst>
          </p:cNvPr>
          <p:cNvSpPr>
            <a:spLocks noGrp="1"/>
          </p:cNvSpPr>
          <p:nvPr>
            <p:ph sz="quarter" idx="13" hasCustomPrompt="1"/>
          </p:nvPr>
        </p:nvSpPr>
        <p:spPr>
          <a:xfrm>
            <a:off x="444500" y="1463040"/>
            <a:ext cx="5330952" cy="4601748"/>
          </a:xfrm>
        </p:spPr>
        <p:txBody>
          <a:bodyPr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Tree>
    <p:extLst>
      <p:ext uri="{BB962C8B-B14F-4D97-AF65-F5344CB8AC3E}">
        <p14:creationId xmlns:p14="http://schemas.microsoft.com/office/powerpoint/2010/main" val="4090700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ABE10-5A8F-5044-434F-7434A03566AE}"/>
              </a:ext>
            </a:extLst>
          </p:cNvPr>
          <p:cNvSpPr>
            <a:spLocks noGrp="1"/>
          </p:cNvSpPr>
          <p:nvPr>
            <p:ph type="title"/>
          </p:nvPr>
        </p:nvSpPr>
        <p:spPr/>
        <p:txBody>
          <a:bodyPr rtlCol="0"/>
          <a:lstStyle/>
          <a:p>
            <a:pPr rtl="0"/>
            <a:r>
              <a:rPr lang="ja-JP" altLang="en-US" noProof="0"/>
              <a:t>マスター タイトルの書式設定</a:t>
            </a:r>
          </a:p>
        </p:txBody>
      </p:sp>
      <p:sp>
        <p:nvSpPr>
          <p:cNvPr id="3" name="日付プレースホルダー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p>
            <a:pPr rtl="0"/>
            <a:fld id="{5F73EFFE-E2D8-4196-AC21-B05505B1EE2E}" type="datetime1">
              <a:rPr lang="ja-JP" altLang="en-US" noProof="0" smtClean="0"/>
              <a:t>2025/1/3</a:t>
            </a:fld>
            <a:endParaRPr lang="ja-JP" altLang="en-US" noProof="0"/>
          </a:p>
        </p:txBody>
      </p:sp>
      <p:sp>
        <p:nvSpPr>
          <p:cNvPr id="5" name="スライド番号プレースホルダー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p>
            <a:pPr rtl="0"/>
            <a:fld id="{9860EDB8-5305-433F-BE41-D7A86D811DB3}" type="slidenum">
              <a:rPr lang="en-US" altLang="ja-JP" noProof="0" smtClean="0"/>
              <a:pPr/>
              <a:t>‹#›</a:t>
            </a:fld>
            <a:endParaRPr lang="ja-JP" altLang="en-US" noProof="0"/>
          </a:p>
        </p:txBody>
      </p:sp>
    </p:spTree>
    <p:extLst>
      <p:ext uri="{BB962C8B-B14F-4D97-AF65-F5344CB8AC3E}">
        <p14:creationId xmlns:p14="http://schemas.microsoft.com/office/powerpoint/2010/main" val="292383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日付プレースホルダー 6">
            <a:extLst>
              <a:ext uri="{FF2B5EF4-FFF2-40B4-BE49-F238E27FC236}">
                <a16:creationId xmlns:a16="http://schemas.microsoft.com/office/drawing/2014/main" id="{4959F95F-1E7D-337E-AE1E-484E45821D45}"/>
              </a:ext>
            </a:extLst>
          </p:cNvPr>
          <p:cNvSpPr>
            <a:spLocks noGrp="1"/>
          </p:cNvSpPr>
          <p:nvPr>
            <p:ph type="dt" sz="half" idx="10"/>
          </p:nvPr>
        </p:nvSpPr>
        <p:spPr/>
        <p:txBody>
          <a:bodyPr/>
          <a:lstStyle/>
          <a:p>
            <a:fld id="{E037CD71-3842-4EB6-9815-0BB8C1A5FDAB}" type="datetime1">
              <a:rPr lang="ja-JP" altLang="en-US" smtClean="0"/>
              <a:t>2025/1/3</a:t>
            </a:fld>
            <a:endParaRPr lang="ja-JP" altLang="en-US" dirty="0"/>
          </a:p>
        </p:txBody>
      </p:sp>
      <p:sp>
        <p:nvSpPr>
          <p:cNvPr id="8" name="スライド番号プレースホルダー 7">
            <a:extLst>
              <a:ext uri="{FF2B5EF4-FFF2-40B4-BE49-F238E27FC236}">
                <a16:creationId xmlns:a16="http://schemas.microsoft.com/office/drawing/2014/main" id="{D8FA9DE1-458E-6FA3-9B63-023B08251788}"/>
              </a:ext>
            </a:extLst>
          </p:cNvPr>
          <p:cNvSpPr>
            <a:spLocks noGrp="1"/>
          </p:cNvSpPr>
          <p:nvPr>
            <p:ph type="sldNum" sz="quarter" idx="11"/>
          </p:nvPr>
        </p:nvSpPr>
        <p:spPr/>
        <p:txBody>
          <a:bodyPr/>
          <a:lstStyle/>
          <a:p>
            <a:fld id="{9860EDB8-5305-433F-BE41-D7A86D811DB3}" type="slidenum">
              <a:rPr lang="en-US" altLang="ja-JP" smtClean="0"/>
              <a:pPr/>
              <a:t>‹#›</a:t>
            </a:fld>
            <a:endParaRPr lang="ja-JP" altLang="en-US" dirty="0"/>
          </a:p>
        </p:txBody>
      </p:sp>
    </p:spTree>
    <p:extLst>
      <p:ext uri="{BB962C8B-B14F-4D97-AF65-F5344CB8AC3E}">
        <p14:creationId xmlns:p14="http://schemas.microsoft.com/office/powerpoint/2010/main" val="901617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274617"/>
            <a:ext cx="5181600" cy="49023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274617"/>
            <a:ext cx="5181600" cy="49023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日付プレースホルダー 7">
            <a:extLst>
              <a:ext uri="{FF2B5EF4-FFF2-40B4-BE49-F238E27FC236}">
                <a16:creationId xmlns:a16="http://schemas.microsoft.com/office/drawing/2014/main" id="{23BA004D-655A-BADF-D089-1C0EFAC9B38E}"/>
              </a:ext>
            </a:extLst>
          </p:cNvPr>
          <p:cNvSpPr>
            <a:spLocks noGrp="1"/>
          </p:cNvSpPr>
          <p:nvPr>
            <p:ph type="dt" sz="half" idx="10"/>
          </p:nvPr>
        </p:nvSpPr>
        <p:spPr/>
        <p:txBody>
          <a:bodyPr/>
          <a:lstStyle/>
          <a:p>
            <a:fld id="{E037CD71-3842-4EB6-9815-0BB8C1A5FDAB}" type="datetime1">
              <a:rPr lang="ja-JP" altLang="en-US" smtClean="0"/>
              <a:t>2025/1/3</a:t>
            </a:fld>
            <a:endParaRPr lang="ja-JP" altLang="en-US" dirty="0"/>
          </a:p>
        </p:txBody>
      </p:sp>
      <p:sp>
        <p:nvSpPr>
          <p:cNvPr id="9" name="スライド番号プレースホルダー 8">
            <a:extLst>
              <a:ext uri="{FF2B5EF4-FFF2-40B4-BE49-F238E27FC236}">
                <a16:creationId xmlns:a16="http://schemas.microsoft.com/office/drawing/2014/main" id="{FC0E39BF-10ED-71F5-D0CB-BA09B0503BD2}"/>
              </a:ext>
            </a:extLst>
          </p:cNvPr>
          <p:cNvSpPr>
            <a:spLocks noGrp="1"/>
          </p:cNvSpPr>
          <p:nvPr>
            <p:ph type="sldNum" sz="quarter" idx="11"/>
          </p:nvPr>
        </p:nvSpPr>
        <p:spPr/>
        <p:txBody>
          <a:bodyPr/>
          <a:lstStyle/>
          <a:p>
            <a:fld id="{9860EDB8-5305-433F-BE41-D7A86D811DB3}" type="slidenum">
              <a:rPr lang="en-US" altLang="ja-JP" smtClean="0"/>
              <a:pPr/>
              <a:t>‹#›</a:t>
            </a:fld>
            <a:endParaRPr lang="ja-JP" altLang="en-US" dirty="0"/>
          </a:p>
        </p:txBody>
      </p:sp>
    </p:spTree>
    <p:extLst>
      <p:ext uri="{BB962C8B-B14F-4D97-AF65-F5344CB8AC3E}">
        <p14:creationId xmlns:p14="http://schemas.microsoft.com/office/powerpoint/2010/main" val="4153841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13E4DDB-C357-5010-28A6-ABF482442272}"/>
              </a:ext>
            </a:extLst>
          </p:cNvPr>
          <p:cNvPicPr>
            <a:picLocks noChangeAspect="1"/>
          </p:cNvPicPr>
          <p:nvPr userDrawn="1"/>
        </p:nvPicPr>
        <p:blipFill>
          <a:blip r:embed="rId9"/>
          <a:stretch>
            <a:fillRect/>
          </a:stretch>
        </p:blipFill>
        <p:spPr>
          <a:xfrm>
            <a:off x="0" y="6569077"/>
            <a:ext cx="12192000" cy="292608"/>
          </a:xfrm>
          <a:prstGeom prst="rect">
            <a:avLst/>
          </a:prstGeom>
        </p:spPr>
      </p:pic>
      <p:sp>
        <p:nvSpPr>
          <p:cNvPr id="2" name="タイトル プレースホルダー 1"/>
          <p:cNvSpPr>
            <a:spLocks noGrp="1"/>
          </p:cNvSpPr>
          <p:nvPr>
            <p:ph type="title"/>
          </p:nvPr>
        </p:nvSpPr>
        <p:spPr>
          <a:xfrm>
            <a:off x="444500" y="430609"/>
            <a:ext cx="11210544" cy="557784"/>
          </a:xfrm>
          <a:prstGeom prst="rect">
            <a:avLst/>
          </a:prstGeom>
        </p:spPr>
        <p:txBody>
          <a:bodyPr vert="horz" lIns="91440" tIns="45720" rIns="91440" bIns="45720" rtlCol="0" anchor="t" anchorCtr="0">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448056" y="1447800"/>
            <a:ext cx="11210543" cy="3977640"/>
          </a:xfrm>
          <a:prstGeom prst="rect">
            <a:avLst/>
          </a:prstGeom>
        </p:spPr>
        <p:txBody>
          <a:bodyPr vert="horz" lIns="91440" tIns="45720" rIns="91440" bIns="45720" rtlCol="0">
            <a:normAutofit/>
          </a:bodyPr>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9454552" y="6569077"/>
            <a:ext cx="1682149" cy="290766"/>
          </a:xfrm>
          <a:prstGeom prst="rect">
            <a:avLst/>
          </a:prstGeom>
        </p:spPr>
        <p:txBody>
          <a:bodyPr vert="horz" lIns="91440" tIns="45720" rIns="91440" bIns="45720" rtlCol="0" anchor="ctr"/>
          <a:lstStyle>
            <a:lvl1pPr algn="ctr">
              <a:defRPr sz="1400" b="1" baseline="0">
                <a:solidFill>
                  <a:schemeClr val="bg1"/>
                </a:solidFill>
                <a:latin typeface="Meiryo UI" panose="020B0604030504040204" pitchFamily="50" charset="-128"/>
                <a:ea typeface="Meiryo UI" panose="020B0604030504040204" pitchFamily="50" charset="-128"/>
              </a:defRPr>
            </a:lvl1pPr>
          </a:lstStyle>
          <a:p>
            <a:fld id="{E037CD71-3842-4EB6-9815-0BB8C1A5FDAB}" type="datetime1">
              <a:rPr lang="ja-JP" altLang="en-US" smtClean="0"/>
              <a:t>2025/1/3</a:t>
            </a:fld>
            <a:endParaRPr lang="ja-JP" altLang="en-US" dirty="0"/>
          </a:p>
        </p:txBody>
      </p:sp>
      <p:sp>
        <p:nvSpPr>
          <p:cNvPr id="6" name="スライド番号プレースホルダー 5"/>
          <p:cNvSpPr>
            <a:spLocks noGrp="1"/>
          </p:cNvSpPr>
          <p:nvPr>
            <p:ph type="sldNum" sz="quarter" idx="4"/>
          </p:nvPr>
        </p:nvSpPr>
        <p:spPr>
          <a:xfrm>
            <a:off x="11136702" y="6565392"/>
            <a:ext cx="1055298" cy="292608"/>
          </a:xfrm>
          <a:prstGeom prst="rect">
            <a:avLst/>
          </a:prstGeom>
        </p:spPr>
        <p:txBody>
          <a:bodyPr vert="horz" lIns="91440" tIns="45720" rIns="91440" bIns="45720" rtlCol="0" anchor="ctr"/>
          <a:lstStyle>
            <a:lvl1pPr algn="ctr">
              <a:defRPr sz="1400" b="1" baseline="0">
                <a:solidFill>
                  <a:schemeClr val="bg1"/>
                </a:solidFill>
                <a:latin typeface="Meiryo UI" panose="020B0604030504040204" pitchFamily="50" charset="-128"/>
                <a:ea typeface="Meiryo UI" panose="020B0604030504040204" pitchFamily="50" charset="-128"/>
              </a:defRPr>
            </a:lvl1pPr>
          </a:lstStyle>
          <a:p>
            <a:fld id="{9860EDB8-5305-433F-BE41-D7A86D811DB3}" type="slidenum">
              <a:rPr lang="en-US" altLang="ja-JP" smtClean="0"/>
              <a:pPr/>
              <a:t>‹#›</a:t>
            </a:fld>
            <a:endParaRPr lang="ja-JP" altLang="en-US" dirty="0"/>
          </a:p>
        </p:txBody>
      </p:sp>
      <p:cxnSp>
        <p:nvCxnSpPr>
          <p:cNvPr id="7" name="直線​​コネクタ(S) 6">
            <a:extLst>
              <a:ext uri="{FF2B5EF4-FFF2-40B4-BE49-F238E27FC236}">
                <a16:creationId xmlns:a16="http://schemas.microsoft.com/office/drawing/2014/main" id="{D8F39A1B-8AD1-2C34-AB40-00704468E828}"/>
              </a:ext>
            </a:extLst>
          </p:cNvPr>
          <p:cNvCxnSpPr>
            <a:cxnSpLocks/>
          </p:cNvCxnSpPr>
          <p:nvPr userDrawn="1"/>
        </p:nvCxnSpPr>
        <p:spPr>
          <a:xfrm>
            <a:off x="533400" y="1104900"/>
            <a:ext cx="1111910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37EAAFE-9B47-47B4-C480-DF338419C005}"/>
              </a:ext>
            </a:extLst>
          </p:cNvPr>
          <p:cNvSpPr txBox="1"/>
          <p:nvPr userDrawn="1"/>
        </p:nvSpPr>
        <p:spPr>
          <a:xfrm>
            <a:off x="-1" y="6550223"/>
            <a:ext cx="3223403" cy="307777"/>
          </a:xfrm>
          <a:prstGeom prst="rect">
            <a:avLst/>
          </a:prstGeom>
          <a:noFill/>
        </p:spPr>
        <p:txBody>
          <a:bodyPr wrap="square" rtlCol="0">
            <a:spAutoFit/>
          </a:bodyPr>
          <a:lstStyle/>
          <a:p>
            <a:pPr algn="ctr"/>
            <a:r>
              <a:rPr kumimoji="1" lang="en-US" altLang="ja-JP" sz="1400" b="1" dirty="0">
                <a:solidFill>
                  <a:schemeClr val="accent2"/>
                </a:solidFill>
              </a:rPr>
              <a:t>SKY130</a:t>
            </a:r>
            <a:endParaRPr kumimoji="1" lang="ja-JP" altLang="en-US" sz="1400" b="1" dirty="0">
              <a:solidFill>
                <a:schemeClr val="accent2"/>
              </a:solidFill>
            </a:endParaRPr>
          </a:p>
        </p:txBody>
      </p:sp>
      <p:sp>
        <p:nvSpPr>
          <p:cNvPr id="10" name="テキスト ボックス 9">
            <a:extLst>
              <a:ext uri="{FF2B5EF4-FFF2-40B4-BE49-F238E27FC236}">
                <a16:creationId xmlns:a16="http://schemas.microsoft.com/office/drawing/2014/main" id="{28CAD1A3-E133-A77C-97AF-447313CD0D2C}"/>
              </a:ext>
            </a:extLst>
          </p:cNvPr>
          <p:cNvSpPr txBox="1"/>
          <p:nvPr userDrawn="1"/>
        </p:nvSpPr>
        <p:spPr>
          <a:xfrm>
            <a:off x="7772402" y="6550222"/>
            <a:ext cx="1682149" cy="307777"/>
          </a:xfrm>
          <a:prstGeom prst="rect">
            <a:avLst/>
          </a:prstGeom>
          <a:noFill/>
        </p:spPr>
        <p:txBody>
          <a:bodyPr wrap="square" rtlCol="0">
            <a:spAutoFit/>
          </a:bodyPr>
          <a:lstStyle/>
          <a:p>
            <a:pPr algn="ctr"/>
            <a:r>
              <a:rPr kumimoji="1" lang="en-US" altLang="ja-JP" sz="1400" b="1" dirty="0">
                <a:solidFill>
                  <a:schemeClr val="bg1"/>
                </a:solidFill>
              </a:rPr>
              <a:t>Mizuki Mori</a:t>
            </a:r>
            <a:endParaRPr kumimoji="1" lang="ja-JP" altLang="en-US" sz="1400" b="1" dirty="0">
              <a:solidFill>
                <a:schemeClr val="bg1"/>
              </a:solidFill>
            </a:endParaRPr>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 id="2147483668" r:id="rId6"/>
    <p:sldLayoutId id="2147483669" r:id="rId7"/>
  </p:sldLayoutIdLst>
  <p:hf hdr="0" ftr="0"/>
  <p:txStyles>
    <p:titleStyle>
      <a:lvl1pPr algn="l" defTabSz="914400" rtl="0" eaLnBrk="1" latinLnBrk="0" hangingPunct="1">
        <a:spcBef>
          <a:spcPct val="0"/>
        </a:spcBef>
        <a:buNone/>
        <a:defRPr kumimoji="1" sz="2800" kern="1200">
          <a:solidFill>
            <a:schemeClr val="bg2">
              <a:lumMod val="25000"/>
            </a:schemeClr>
          </a:solidFill>
          <a:latin typeface="Meiryo UI" panose="020B0604030504040204" pitchFamily="50" charset="-128"/>
          <a:ea typeface="Meiryo UI" panose="020B0604030504040204" pitchFamily="50" charset="-128"/>
          <a:cs typeface="+mj-cs"/>
        </a:defRPr>
      </a:lvl1pPr>
    </p:titleStyle>
    <p:bodyStyle>
      <a:lvl1pPr marL="0" indent="0" algn="l" defTabSz="914400" rtl="0" eaLnBrk="1" latinLnBrk="0" hangingPunct="1">
        <a:lnSpc>
          <a:spcPct val="100000"/>
        </a:lnSpc>
        <a:spcBef>
          <a:spcPts val="1000"/>
        </a:spcBef>
        <a:spcAft>
          <a:spcPts val="1200"/>
        </a:spcAft>
        <a:buFontTx/>
        <a:buNone/>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smtClean="0">
          <a:solidFill>
            <a:schemeClr val="bg2">
              <a:lumMod val="25000"/>
            </a:schemeClr>
          </a:solidFill>
          <a:latin typeface="Meiryo UI" panose="020B0604030504040204" pitchFamily="50" charset="-128"/>
          <a:ea typeface="Meiryo UI" panose="020B0604030504040204" pitchFamily="50" charset="-128"/>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smtClean="0">
          <a:solidFill>
            <a:schemeClr val="bg2">
              <a:lumMod val="25000"/>
            </a:schemeClr>
          </a:solidFill>
          <a:latin typeface="Meiryo UI" panose="020B0604030504040204" pitchFamily="50" charset="-128"/>
          <a:ea typeface="Meiryo UI" panose="020B0604030504040204" pitchFamily="50" charset="-128"/>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kumimoji="1" sz="12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p15:clr>
            <a:srgbClr val="F26B43"/>
          </p15:clr>
        </p15:guide>
        <p15:guide id="2" pos="336">
          <p15:clr>
            <a:srgbClr val="F26B43"/>
          </p15:clr>
        </p15:guide>
        <p15:guide id="3" pos="7320">
          <p15:clr>
            <a:srgbClr val="F26B43"/>
          </p15:clr>
        </p15:guide>
        <p15:guide id="4" orient="horz" pos="912">
          <p15:clr>
            <a:srgbClr val="F26B43"/>
          </p15:clr>
        </p15:guide>
        <p15:guide id="5" orient="horz" pos="264">
          <p15:clr>
            <a:srgbClr val="F26B43"/>
          </p15:clr>
        </p15:guide>
        <p15:guide id="6" orient="horz" pos="696">
          <p15:clr>
            <a:srgbClr val="F26B43"/>
          </p15:clr>
        </p15:guide>
        <p15:guide id="7" pos="36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3zk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s>
</file>

<file path=ppt/slides/_rels/slide104.xml.rels><?xml version="1.0" encoding="UTF-8" standalone="yes"?>
<Relationships xmlns="http://schemas.openxmlformats.org/package/2006/relationships"><Relationship Id="rId2" Type="http://schemas.openxmlformats.org/officeDocument/2006/relationships/hyperlink" Target="https://skywater-pdk.readthedocs.io/en/main/rules/periphery.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hyperlink" Target="https://skywater-pdk.readthedocs.io/en/main/rules/periphery.html"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repo.hu/projects/xschem/xschem_man/symbol_property_syntax.html"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repo.hu/projects/xschem/xschem_man/symbol_property_syntax.html"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2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53.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137.emf"/><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image" Target="../media/image139.emf"/><Relationship Id="rId1" Type="http://schemas.openxmlformats.org/officeDocument/2006/relationships/slideLayout" Target="../slideLayouts/slideLayout2.xml"/><Relationship Id="rId4" Type="http://schemas.openxmlformats.org/officeDocument/2006/relationships/image" Target="../media/image141.emf"/></Relationships>
</file>

<file path=ppt/slides/_rels/slide1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7.emf"/><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3zki/lab240921" TargetMode="External"/><Relationship Id="rId2" Type="http://schemas.openxmlformats.org/officeDocument/2006/relationships/hyperlink" Target="https://github.com/3zki/wsl_osic"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3.png"/></Relationships>
</file>

<file path=ppt/slides/_rels/slide82.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70.png"/><Relationship Id="rId4" Type="http://schemas.openxmlformats.org/officeDocument/2006/relationships/image" Target="../media/image220.png"/></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emf"/><Relationship Id="rId4" Type="http://schemas.openxmlformats.org/officeDocument/2006/relationships/image" Target="../media/image71.emf"/></Relationships>
</file>

<file path=ppt/slides/_rels/slide8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image" Target="../media/image75.emf"/></Relationships>
</file>

<file path=ppt/slides/_rels/slide9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8.emf"/></Relationships>
</file>

<file path=ppt/slides/_rels/slide92.xml.rels><?xml version="1.0" encoding="UTF-8" standalone="yes"?>
<Relationships xmlns="http://schemas.openxmlformats.org/package/2006/relationships"><Relationship Id="rId8" Type="http://schemas.openxmlformats.org/officeDocument/2006/relationships/image" Target="../media/image79.png"/><Relationship Id="rId7" Type="http://schemas.openxmlformats.org/officeDocument/2006/relationships/image" Target="../media/image78.png"/><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media/image80.png"/></Relationships>
</file>

<file path=ppt/slides/_rels/slide9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81.em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84.emf"/><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74.svg"/><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8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D66E636-D1D5-3AAC-5CD5-A2F5C585CB49}"/>
              </a:ext>
            </a:extLst>
          </p:cNvPr>
          <p:cNvSpPr>
            <a:spLocks noGrp="1"/>
          </p:cNvSpPr>
          <p:nvPr>
            <p:ph type="title"/>
          </p:nvPr>
        </p:nvSpPr>
        <p:spPr>
          <a:xfrm>
            <a:off x="448056" y="2551176"/>
            <a:ext cx="11604607" cy="914400"/>
          </a:xfrm>
        </p:spPr>
        <p:txBody>
          <a:bodyPr rtlCol="0">
            <a:noAutofit/>
          </a:bodyPr>
          <a:lstStyle/>
          <a:p>
            <a:pPr rtl="0"/>
            <a:r>
              <a:rPr lang="en-US" altLang="ja-JP" sz="4400" dirty="0">
                <a:latin typeface="Meiryo UI" panose="020B0604030504040204" pitchFamily="50" charset="-128"/>
                <a:ea typeface="Meiryo UI" panose="020B0604030504040204" pitchFamily="50" charset="-128"/>
              </a:rPr>
              <a:t>SKY130</a:t>
            </a:r>
            <a:r>
              <a:rPr lang="ja-JP" altLang="en-US" sz="4400" dirty="0">
                <a:latin typeface="Meiryo UI" panose="020B0604030504040204" pitchFamily="50" charset="-128"/>
                <a:ea typeface="Meiryo UI" panose="020B0604030504040204" pitchFamily="50" charset="-128"/>
              </a:rPr>
              <a:t>で学ぶ</a:t>
            </a:r>
            <a:r>
              <a:rPr lang="en-US" altLang="ja-JP" sz="4400" dirty="0">
                <a:latin typeface="Meiryo UI" panose="020B0604030504040204" pitchFamily="50" charset="-128"/>
                <a:ea typeface="Meiryo UI" panose="020B0604030504040204" pitchFamily="50" charset="-128"/>
              </a:rPr>
              <a:t>LSI</a:t>
            </a:r>
            <a:r>
              <a:rPr lang="ja-JP" altLang="en-US" sz="4400" dirty="0">
                <a:latin typeface="Meiryo UI" panose="020B0604030504040204" pitchFamily="50" charset="-128"/>
                <a:ea typeface="Meiryo UI" panose="020B0604030504040204" pitchFamily="50" charset="-128"/>
              </a:rPr>
              <a:t>回路設計</a:t>
            </a:r>
          </a:p>
        </p:txBody>
      </p:sp>
      <p:sp>
        <p:nvSpPr>
          <p:cNvPr id="5" name="テキスト プレースホルダー 4">
            <a:extLst>
              <a:ext uri="{FF2B5EF4-FFF2-40B4-BE49-F238E27FC236}">
                <a16:creationId xmlns:a16="http://schemas.microsoft.com/office/drawing/2014/main" id="{DE831F0C-52BB-6204-5BF6-C4DDD23942D3}"/>
              </a:ext>
            </a:extLst>
          </p:cNvPr>
          <p:cNvSpPr>
            <a:spLocks noGrp="1"/>
          </p:cNvSpPr>
          <p:nvPr>
            <p:ph type="body" sz="quarter" idx="10"/>
          </p:nvPr>
        </p:nvSpPr>
        <p:spPr>
          <a:xfrm>
            <a:off x="448056" y="3575303"/>
            <a:ext cx="9921943" cy="1536627"/>
          </a:xfrm>
        </p:spPr>
        <p:txBody>
          <a:bodyPr rtlCol="0">
            <a:normAutofit fontScale="92500" lnSpcReduction="20000"/>
          </a:bodyPr>
          <a:lstStyle/>
          <a:p>
            <a:pPr rtl="0"/>
            <a:r>
              <a:rPr lang="ja-JP" altLang="en-US" dirty="0"/>
              <a:t>アナログ</a:t>
            </a:r>
            <a:r>
              <a:rPr lang="en-US" altLang="ja-JP" dirty="0"/>
              <a:t>LSI</a:t>
            </a:r>
            <a:r>
              <a:rPr lang="ja-JP" altLang="en-US" dirty="0"/>
              <a:t>回路設計　基礎編</a:t>
            </a:r>
            <a:endParaRPr lang="en-US" altLang="ja-JP" sz="2400" dirty="0">
              <a:solidFill>
                <a:schemeClr val="accent2"/>
              </a:solidFill>
              <a:latin typeface="Meiryo UI" panose="020B0604030504040204" pitchFamily="50" charset="-128"/>
              <a:ea typeface="Meiryo UI" panose="020B0604030504040204" pitchFamily="50" charset="-128"/>
            </a:endParaRPr>
          </a:p>
          <a:p>
            <a:pPr rtl="0"/>
            <a:r>
              <a:rPr lang="ja-JP" altLang="en-US" sz="2400" dirty="0">
                <a:solidFill>
                  <a:schemeClr val="accent2"/>
                </a:solidFill>
                <a:latin typeface="Meiryo UI" panose="020B0604030504040204" pitchFamily="50" charset="-128"/>
                <a:ea typeface="Meiryo UI" panose="020B0604030504040204" pitchFamily="50" charset="-128"/>
              </a:rPr>
              <a:t>森　瑞紀 </a:t>
            </a:r>
            <a:r>
              <a:rPr lang="en-US" altLang="ja-JP" sz="2400" dirty="0">
                <a:solidFill>
                  <a:schemeClr val="accent2"/>
                </a:solidFill>
                <a:latin typeface="Meiryo UI" panose="020B0604030504040204" pitchFamily="50" charset="-128"/>
                <a:ea typeface="Meiryo UI" panose="020B0604030504040204" pitchFamily="50" charset="-128"/>
              </a:rPr>
              <a:t>(Mizuki Mori) , </a:t>
            </a:r>
            <a:r>
              <a:rPr lang="en-US" altLang="ja-JP" sz="2400" dirty="0">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https://github.com/3zki</a:t>
            </a:r>
            <a:endParaRPr lang="en-US" altLang="ja-JP" sz="2400" dirty="0">
              <a:latin typeface="Meiryo UI" panose="020B0604030504040204" pitchFamily="50" charset="-128"/>
              <a:ea typeface="Meiryo UI" panose="020B0604030504040204" pitchFamily="50" charset="-128"/>
            </a:endParaRPr>
          </a:p>
          <a:p>
            <a:pPr rtl="0"/>
            <a:r>
              <a:rPr lang="ja-JP" altLang="en-US" dirty="0"/>
              <a:t>更新日</a:t>
            </a:r>
            <a:r>
              <a:rPr lang="en-US" altLang="ja-JP" dirty="0"/>
              <a:t>: 2024/12/31</a:t>
            </a:r>
          </a:p>
        </p:txBody>
      </p:sp>
      <p:sp>
        <p:nvSpPr>
          <p:cNvPr id="2" name="日付プレースホルダー 1">
            <a:extLst>
              <a:ext uri="{FF2B5EF4-FFF2-40B4-BE49-F238E27FC236}">
                <a16:creationId xmlns:a16="http://schemas.microsoft.com/office/drawing/2014/main" id="{48590216-C9B9-CB61-44C2-15F08B0B9852}"/>
              </a:ext>
            </a:extLst>
          </p:cNvPr>
          <p:cNvSpPr>
            <a:spLocks noGrp="1"/>
          </p:cNvSpPr>
          <p:nvPr>
            <p:ph type="dt" sz="half" idx="2"/>
          </p:nvPr>
        </p:nvSpPr>
        <p:spPr/>
        <p:txBody>
          <a:bodyPr/>
          <a:lstStyle/>
          <a:p>
            <a:fld id="{CCC39FBC-62DA-4958-9F4D-68C05A2FE900}" type="datetime1">
              <a:rPr lang="ja-JP" altLang="en-US" smtClean="0"/>
              <a:t>2025/1/3</a:t>
            </a:fld>
            <a:endParaRPr lang="ja-JP" altLang="en-US" dirty="0"/>
          </a:p>
        </p:txBody>
      </p:sp>
    </p:spTree>
    <p:extLst>
      <p:ext uri="{BB962C8B-B14F-4D97-AF65-F5344CB8AC3E}">
        <p14:creationId xmlns:p14="http://schemas.microsoft.com/office/powerpoint/2010/main" val="2350875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324AB-109E-62BC-B44A-BB3D1C1C6849}"/>
              </a:ext>
            </a:extLst>
          </p:cNvPr>
          <p:cNvSpPr>
            <a:spLocks noGrp="1"/>
          </p:cNvSpPr>
          <p:nvPr>
            <p:ph type="title"/>
          </p:nvPr>
        </p:nvSpPr>
        <p:spPr/>
        <p:txBody>
          <a:bodyPr/>
          <a:lstStyle/>
          <a:p>
            <a:r>
              <a:rPr kumimoji="1" lang="en-US" altLang="ja-JP" dirty="0"/>
              <a:t>PMOS, NMOS</a:t>
            </a:r>
            <a:r>
              <a:rPr lang="ja-JP" altLang="en-US" dirty="0"/>
              <a:t>とは</a:t>
            </a:r>
            <a:endParaRPr kumimoji="1" lang="ja-JP" altLang="en-US" dirty="0"/>
          </a:p>
        </p:txBody>
      </p:sp>
      <p:sp>
        <p:nvSpPr>
          <p:cNvPr id="3" name="日付プレースホルダー 2">
            <a:extLst>
              <a:ext uri="{FF2B5EF4-FFF2-40B4-BE49-F238E27FC236}">
                <a16:creationId xmlns:a16="http://schemas.microsoft.com/office/drawing/2014/main" id="{B17F9F4B-05EE-D638-141D-2E805C70F100}"/>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E7F3AEA3-2538-A296-7414-59B5F2FB1914}"/>
              </a:ext>
            </a:extLst>
          </p:cNvPr>
          <p:cNvSpPr>
            <a:spLocks noGrp="1"/>
          </p:cNvSpPr>
          <p:nvPr>
            <p:ph type="sldNum" sz="quarter" idx="12"/>
          </p:nvPr>
        </p:nvSpPr>
        <p:spPr/>
        <p:txBody>
          <a:bodyPr/>
          <a:lstStyle/>
          <a:p>
            <a:pPr rtl="0"/>
            <a:fld id="{9860EDB8-5305-433F-BE41-D7A86D811DB3}" type="slidenum">
              <a:rPr lang="en-US" altLang="ja-JP" noProof="0" smtClean="0"/>
              <a:pPr rtl="0"/>
              <a:t>10</a:t>
            </a:fld>
            <a:endParaRPr lang="ja-JP" altLang="en-US" noProof="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4A26C06E-4AC0-2A1C-73DE-56C4A126F44D}"/>
                  </a:ext>
                </a:extLst>
              </p:cNvPr>
              <p:cNvSpPr>
                <a:spLocks noGrp="1"/>
              </p:cNvSpPr>
              <p:nvPr>
                <p:ph sz="quarter" idx="13"/>
              </p:nvPr>
            </p:nvSpPr>
            <p:spPr/>
            <p:txBody>
              <a:bodyPr>
                <a:normAutofit/>
              </a:bodyPr>
              <a:lstStyle/>
              <a:p>
                <a:pPr marL="342900" indent="-342900">
                  <a:buFont typeface="Arial" panose="020B0604020202020204" pitchFamily="34" charset="0"/>
                  <a:buChar char="•"/>
                </a:pPr>
                <a:r>
                  <a:rPr lang="ja-JP" altLang="en-US" sz="2000" dirty="0"/>
                  <a:t>右図の等価回路は「</a:t>
                </a:r>
                <a:r>
                  <a:rPr lang="en-US" altLang="ja-JP" sz="2000" dirty="0"/>
                  <a:t>MOSFET</a:t>
                </a:r>
                <a:r>
                  <a:rPr lang="ja-JP" altLang="en-US" sz="2000" dirty="0"/>
                  <a:t>を敢えて</a:t>
                </a:r>
                <a:r>
                  <a:rPr lang="en-US" altLang="ja-JP" sz="2000" dirty="0"/>
                  <a:t>RLC</a:t>
                </a:r>
                <a:r>
                  <a:rPr lang="ja-JP" altLang="en-US" sz="2000" dirty="0"/>
                  <a:t>で表すならこうだろう」というもの</a:t>
                </a:r>
                <a:endParaRPr lang="en-US" altLang="ja-JP" sz="2000" dirty="0"/>
              </a:p>
              <a:p>
                <a:pPr marL="626364" lvl="1" indent="-342900"/>
                <a:r>
                  <a:rPr lang="ja-JP" altLang="en-US" sz="2000" dirty="0"/>
                  <a:t>ドレイン・ソース間は「電流源」を置くのが正しいと思われるが、</a:t>
                </a:r>
                <a:br>
                  <a:rPr lang="en-US" altLang="ja-JP" sz="2000" dirty="0"/>
                </a:br>
                <a:r>
                  <a:rPr lang="ja-JP" altLang="en-US" sz="2000" dirty="0"/>
                  <a:t>初心者にはあまり馴染みがないので可変抵抗とした</a:t>
                </a:r>
                <a:endParaRPr lang="en-US" altLang="ja-JP" sz="2000" dirty="0"/>
              </a:p>
              <a:p>
                <a:pPr marL="626364" lvl="1" indent="-342900"/>
                <a:r>
                  <a:rPr lang="en-US" altLang="ja-JP" sz="2000" dirty="0"/>
                  <a:t>MOSFET</a:t>
                </a:r>
                <a:r>
                  <a:rPr lang="ja-JP" altLang="en-US" sz="2000" dirty="0"/>
                  <a:t>の重要な特性は　</a:t>
                </a:r>
                <a:r>
                  <a:rPr lang="ja-JP" altLang="en-US" sz="2000" dirty="0">
                    <a:solidFill>
                      <a:srgbClr val="FF0000"/>
                    </a:solidFill>
                  </a:rPr>
                  <a:t>トランスコンダクタンス</a:t>
                </a:r>
                <a:r>
                  <a:rPr lang="ja-JP" altLang="en-US" sz="2000" dirty="0"/>
                  <a:t>とよばれるもの</a:t>
                </a:r>
                <a:br>
                  <a:rPr lang="en-US" altLang="ja-JP" sz="2000" b="1" i="1" dirty="0">
                    <a:solidFill>
                      <a:srgbClr val="FF0000"/>
                    </a:solidFill>
                    <a:latin typeface="Cambria Math" panose="02040503050406030204" pitchFamily="18" charset="0"/>
                  </a:rPr>
                </a:br>
                <a14:m>
                  <m:oMath xmlns:m="http://schemas.openxmlformats.org/officeDocument/2006/math">
                    <m:sSub>
                      <m:sSubPr>
                        <m:ctrlPr>
                          <a:rPr lang="en-US" altLang="ja-JP" sz="2000" b="1" i="1" smtClean="0">
                            <a:solidFill>
                              <a:srgbClr val="FF0000"/>
                            </a:solidFill>
                            <a:latin typeface="Cambria Math" panose="02040503050406030204" pitchFamily="18" charset="0"/>
                          </a:rPr>
                        </m:ctrlPr>
                      </m:sSubPr>
                      <m:e>
                        <m:r>
                          <a:rPr lang="en-US" altLang="ja-JP" sz="2000" b="1" i="1" smtClean="0">
                            <a:solidFill>
                              <a:srgbClr val="FF0000"/>
                            </a:solidFill>
                            <a:latin typeface="Cambria Math" panose="02040503050406030204" pitchFamily="18" charset="0"/>
                          </a:rPr>
                          <m:t>𝑰</m:t>
                        </m:r>
                      </m:e>
                      <m:sub>
                        <m:r>
                          <a:rPr lang="en-US" altLang="ja-JP" sz="2000" b="1" i="1" smtClean="0">
                            <a:solidFill>
                              <a:srgbClr val="FF0000"/>
                            </a:solidFill>
                            <a:latin typeface="Cambria Math" panose="02040503050406030204" pitchFamily="18" charset="0"/>
                          </a:rPr>
                          <m:t>𝑫𝑺</m:t>
                        </m:r>
                      </m:sub>
                    </m:sSub>
                    <m:r>
                      <a:rPr lang="en-US" altLang="ja-JP" sz="2000" b="1" i="1" smtClean="0">
                        <a:solidFill>
                          <a:srgbClr val="FF0000"/>
                        </a:solidFill>
                        <a:latin typeface="Cambria Math" panose="02040503050406030204" pitchFamily="18" charset="0"/>
                      </a:rPr>
                      <m:t>=</m:t>
                    </m:r>
                    <m:f>
                      <m:fPr>
                        <m:ctrlPr>
                          <a:rPr lang="en-US" altLang="ja-JP" sz="2000" b="1" i="1" smtClean="0">
                            <a:solidFill>
                              <a:srgbClr val="FF0000"/>
                            </a:solidFill>
                            <a:latin typeface="Cambria Math" panose="02040503050406030204" pitchFamily="18" charset="0"/>
                          </a:rPr>
                        </m:ctrlPr>
                      </m:fPr>
                      <m:num>
                        <m:r>
                          <a:rPr lang="en-US" altLang="ja-JP" sz="2000" b="1" i="1" smtClean="0">
                            <a:solidFill>
                              <a:srgbClr val="FF0000"/>
                            </a:solidFill>
                            <a:latin typeface="Cambria Math" panose="02040503050406030204" pitchFamily="18" charset="0"/>
                          </a:rPr>
                          <m:t>𝟏</m:t>
                        </m:r>
                      </m:num>
                      <m:den>
                        <m:r>
                          <a:rPr lang="en-US" altLang="ja-JP" sz="2000" b="1" i="1" smtClean="0">
                            <a:solidFill>
                              <a:srgbClr val="FF0000"/>
                            </a:solidFill>
                            <a:latin typeface="Cambria Math" panose="02040503050406030204" pitchFamily="18" charset="0"/>
                          </a:rPr>
                          <m:t>𝟐</m:t>
                        </m:r>
                      </m:den>
                    </m:f>
                    <m:r>
                      <a:rPr lang="en-US" altLang="ja-JP" sz="2000" b="1" i="1">
                        <a:solidFill>
                          <a:srgbClr val="FF0000"/>
                        </a:solidFill>
                        <a:latin typeface="Cambria Math" panose="02040503050406030204" pitchFamily="18" charset="0"/>
                        <a:ea typeface="Cambria Math" panose="02040503050406030204" pitchFamily="18" charset="0"/>
                      </a:rPr>
                      <m:t>×</m:t>
                    </m:r>
                    <m:sSub>
                      <m:sSubPr>
                        <m:ctrlPr>
                          <a:rPr lang="en-US" altLang="ja-JP" sz="2000" b="1" i="1" smtClean="0">
                            <a:solidFill>
                              <a:srgbClr val="FF0000"/>
                            </a:solidFill>
                            <a:latin typeface="Cambria Math" panose="02040503050406030204" pitchFamily="18" charset="0"/>
                          </a:rPr>
                        </m:ctrlPr>
                      </m:sSubPr>
                      <m:e>
                        <m:r>
                          <a:rPr lang="en-US" altLang="ja-JP" sz="2000" b="1" i="1" smtClean="0">
                            <a:solidFill>
                              <a:srgbClr val="FF0000"/>
                            </a:solidFill>
                            <a:latin typeface="Cambria Math" panose="02040503050406030204" pitchFamily="18" charset="0"/>
                          </a:rPr>
                          <m:t>𝒈</m:t>
                        </m:r>
                      </m:e>
                      <m:sub>
                        <m:r>
                          <a:rPr lang="en-US" altLang="ja-JP" sz="2000" b="1" i="1" smtClean="0">
                            <a:solidFill>
                              <a:srgbClr val="FF0000"/>
                            </a:solidFill>
                            <a:latin typeface="Cambria Math" panose="02040503050406030204" pitchFamily="18" charset="0"/>
                          </a:rPr>
                          <m:t>𝒎</m:t>
                        </m:r>
                      </m:sub>
                    </m:sSub>
                    <m:r>
                      <a:rPr lang="en-US" altLang="ja-JP" sz="2000" b="1" i="1" smtClean="0">
                        <a:solidFill>
                          <a:srgbClr val="FF0000"/>
                        </a:solidFill>
                        <a:latin typeface="Cambria Math" panose="02040503050406030204" pitchFamily="18" charset="0"/>
                        <a:ea typeface="Cambria Math" panose="02040503050406030204" pitchFamily="18" charset="0"/>
                      </a:rPr>
                      <m:t>×</m:t>
                    </m:r>
                    <m:d>
                      <m:dPr>
                        <m:ctrlPr>
                          <a:rPr lang="en-US" altLang="ja-JP" sz="2000" b="1" i="1" smtClean="0">
                            <a:solidFill>
                              <a:srgbClr val="FF0000"/>
                            </a:solidFill>
                            <a:latin typeface="Cambria Math" panose="02040503050406030204" pitchFamily="18" charset="0"/>
                            <a:ea typeface="Cambria Math" panose="02040503050406030204" pitchFamily="18" charset="0"/>
                          </a:rPr>
                        </m:ctrlPr>
                      </m:dPr>
                      <m:e>
                        <m:sSub>
                          <m:sSubPr>
                            <m:ctrlPr>
                              <a:rPr lang="en-US" altLang="ja-JP" sz="2000" b="1" i="1" smtClean="0">
                                <a:solidFill>
                                  <a:srgbClr val="FF0000"/>
                                </a:solidFill>
                                <a:latin typeface="Cambria Math" panose="02040503050406030204" pitchFamily="18" charset="0"/>
                                <a:ea typeface="Cambria Math" panose="02040503050406030204" pitchFamily="18" charset="0"/>
                              </a:rPr>
                            </m:ctrlPr>
                          </m:sSubPr>
                          <m:e>
                            <m:r>
                              <a:rPr lang="en-US" altLang="ja-JP" sz="2000" b="1" i="1" smtClean="0">
                                <a:solidFill>
                                  <a:srgbClr val="FF0000"/>
                                </a:solidFill>
                                <a:latin typeface="Cambria Math" panose="02040503050406030204" pitchFamily="18" charset="0"/>
                                <a:ea typeface="Cambria Math" panose="02040503050406030204" pitchFamily="18" charset="0"/>
                              </a:rPr>
                              <m:t>𝑽</m:t>
                            </m:r>
                          </m:e>
                          <m:sub>
                            <m:r>
                              <a:rPr lang="en-US" altLang="ja-JP" sz="2000" b="1" i="1" smtClean="0">
                                <a:solidFill>
                                  <a:srgbClr val="FF0000"/>
                                </a:solidFill>
                                <a:latin typeface="Cambria Math" panose="02040503050406030204" pitchFamily="18" charset="0"/>
                                <a:ea typeface="Cambria Math" panose="02040503050406030204" pitchFamily="18" charset="0"/>
                              </a:rPr>
                              <m:t>𝑮𝑺</m:t>
                            </m:r>
                          </m:sub>
                        </m:sSub>
                        <m:r>
                          <a:rPr lang="en-US" altLang="ja-JP" sz="2000" b="1" i="1" smtClean="0">
                            <a:solidFill>
                              <a:srgbClr val="FF0000"/>
                            </a:solidFill>
                            <a:latin typeface="Cambria Math" panose="02040503050406030204" pitchFamily="18" charset="0"/>
                            <a:ea typeface="Cambria Math" panose="02040503050406030204" pitchFamily="18" charset="0"/>
                          </a:rPr>
                          <m:t> −</m:t>
                        </m:r>
                        <m:sSub>
                          <m:sSubPr>
                            <m:ctrlPr>
                              <a:rPr lang="en-US" altLang="ja-JP" sz="2000" b="1" i="1" smtClean="0">
                                <a:solidFill>
                                  <a:srgbClr val="FF0000"/>
                                </a:solidFill>
                                <a:latin typeface="Cambria Math" panose="02040503050406030204" pitchFamily="18" charset="0"/>
                                <a:ea typeface="Cambria Math" panose="02040503050406030204" pitchFamily="18" charset="0"/>
                              </a:rPr>
                            </m:ctrlPr>
                          </m:sSubPr>
                          <m:e>
                            <m:r>
                              <a:rPr lang="en-US" altLang="ja-JP" sz="2000" b="1" i="1" smtClean="0">
                                <a:solidFill>
                                  <a:srgbClr val="FF0000"/>
                                </a:solidFill>
                                <a:latin typeface="Cambria Math" panose="02040503050406030204" pitchFamily="18" charset="0"/>
                                <a:ea typeface="Cambria Math" panose="02040503050406030204" pitchFamily="18" charset="0"/>
                              </a:rPr>
                              <m:t>𝑽</m:t>
                            </m:r>
                          </m:e>
                          <m:sub>
                            <m:r>
                              <a:rPr lang="en-US" altLang="ja-JP" sz="2000" b="1" i="1" smtClean="0">
                                <a:solidFill>
                                  <a:srgbClr val="FF0000"/>
                                </a:solidFill>
                                <a:latin typeface="Cambria Math" panose="02040503050406030204" pitchFamily="18" charset="0"/>
                                <a:ea typeface="Cambria Math" panose="02040503050406030204" pitchFamily="18" charset="0"/>
                              </a:rPr>
                              <m:t>𝒕𝒉</m:t>
                            </m:r>
                          </m:sub>
                        </m:sSub>
                      </m:e>
                    </m:d>
                  </m:oMath>
                </a14:m>
                <a:endParaRPr lang="en-US" altLang="ja-JP" sz="2000" dirty="0"/>
              </a:p>
              <a:p>
                <a:pPr marL="626364" lvl="1" indent="-342900"/>
                <a:r>
                  <a:rPr lang="ja-JP" altLang="en-US" sz="2000" dirty="0"/>
                  <a:t>また特定のドレインソース間電圧領域において、電流源として動作する</a:t>
                </a:r>
                <a:br>
                  <a:rPr lang="en-US" altLang="ja-JP" sz="2000" dirty="0"/>
                </a:br>
                <a:r>
                  <a:rPr lang="ja-JP" altLang="en-US" sz="2000" dirty="0">
                    <a:solidFill>
                      <a:srgbClr val="FF0000"/>
                    </a:solidFill>
                  </a:rPr>
                  <a:t>飽和</a:t>
                </a:r>
                <a:r>
                  <a:rPr lang="en-US" altLang="ja-JP" sz="2000" dirty="0">
                    <a:solidFill>
                      <a:srgbClr val="FF0000"/>
                    </a:solidFill>
                  </a:rPr>
                  <a:t>(saturation)</a:t>
                </a:r>
                <a:r>
                  <a:rPr lang="ja-JP" altLang="en-US" sz="2000" dirty="0"/>
                  <a:t>とよばれる特性も非常に重要。</a:t>
                </a:r>
                <a:endParaRPr lang="en-US" altLang="ja-JP" sz="2000" dirty="0"/>
              </a:p>
              <a:p>
                <a:pPr marL="626364" lvl="1" indent="-342900"/>
                <a:r>
                  <a:rPr lang="ja-JP" altLang="en-US" sz="2000" dirty="0"/>
                  <a:t>ゲート容量は</a:t>
                </a:r>
                <a:r>
                  <a:rPr lang="ja-JP" altLang="en-US" sz="2000" dirty="0">
                    <a:solidFill>
                      <a:srgbClr val="FF0000"/>
                    </a:solidFill>
                  </a:rPr>
                  <a:t>ゲート・ドレイン間とゲート・ボディ間にも存在する</a:t>
                </a:r>
                <a:r>
                  <a:rPr lang="ja-JP" altLang="en-US" sz="2000" dirty="0"/>
                  <a:t>が、</a:t>
                </a:r>
                <a:br>
                  <a:rPr lang="en-US" altLang="ja-JP" sz="2000" dirty="0"/>
                </a:br>
                <a:r>
                  <a:rPr lang="ja-JP" altLang="en-US" sz="2000" dirty="0"/>
                  <a:t>単純に見映えの問題でゲートソース間のみの記載とした</a:t>
                </a:r>
                <a:endParaRPr lang="en-US" altLang="ja-JP" sz="2000" dirty="0"/>
              </a:p>
            </p:txBody>
          </p:sp>
        </mc:Choice>
        <mc:Fallback xmlns="">
          <p:sp>
            <p:nvSpPr>
              <p:cNvPr id="5" name="コンテンツ プレースホルダー 4">
                <a:extLst>
                  <a:ext uri="{FF2B5EF4-FFF2-40B4-BE49-F238E27FC236}">
                    <a16:creationId xmlns:a16="http://schemas.microsoft.com/office/drawing/2014/main" id="{4A26C06E-4AC0-2A1C-73DE-56C4A126F44D}"/>
                  </a:ext>
                </a:extLst>
              </p:cNvPr>
              <p:cNvSpPr>
                <a:spLocks noGrp="1" noRot="1" noChangeAspect="1" noMove="1" noResize="1" noEditPoints="1" noAdjustHandles="1" noChangeArrowheads="1" noChangeShapeType="1" noTextEdit="1"/>
              </p:cNvSpPr>
              <p:nvPr>
                <p:ph sz="quarter" idx="13"/>
              </p:nvPr>
            </p:nvSpPr>
            <p:spPr>
              <a:blipFill>
                <a:blip r:embed="rId2"/>
                <a:stretch>
                  <a:fillRect l="-489" t="-662"/>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59BF4A9D-93B7-7D75-094E-BDBBBFD3A005}"/>
              </a:ext>
            </a:extLst>
          </p:cNvPr>
          <p:cNvPicPr>
            <a:picLocks noChangeAspect="1"/>
          </p:cNvPicPr>
          <p:nvPr/>
        </p:nvPicPr>
        <p:blipFill>
          <a:blip r:embed="rId3"/>
          <a:stretch>
            <a:fillRect/>
          </a:stretch>
        </p:blipFill>
        <p:spPr>
          <a:xfrm>
            <a:off x="8981315" y="1874617"/>
            <a:ext cx="2228571" cy="3152381"/>
          </a:xfrm>
          <a:prstGeom prst="rect">
            <a:avLst/>
          </a:prstGeom>
        </p:spPr>
      </p:pic>
    </p:spTree>
    <p:extLst>
      <p:ext uri="{BB962C8B-B14F-4D97-AF65-F5344CB8AC3E}">
        <p14:creationId xmlns:p14="http://schemas.microsoft.com/office/powerpoint/2010/main" val="33911095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92E114E7-A2EA-9A23-265B-E73EC4B9DB15}"/>
              </a:ext>
            </a:extLst>
          </p:cNvPr>
          <p:cNvSpPr>
            <a:spLocks noGrp="1"/>
          </p:cNvSpPr>
          <p:nvPr>
            <p:ph sz="quarter" idx="13"/>
          </p:nvPr>
        </p:nvSpPr>
        <p:spPr/>
        <p:txBody>
          <a:bodyPr>
            <a:normAutofit/>
          </a:bodyPr>
          <a:lstStyle/>
          <a:p>
            <a:r>
              <a:rPr lang="en-US" altLang="ja-JP" sz="1800" dirty="0" err="1"/>
              <a:t>tapless</a:t>
            </a:r>
            <a:r>
              <a:rPr lang="ja-JP" altLang="en-US" sz="1800" dirty="0"/>
              <a:t>セルを作成する際は </a:t>
            </a:r>
            <a:r>
              <a:rPr lang="en-US" altLang="ja-JP" sz="1800" dirty="0" err="1"/>
              <a:t>well.pin</a:t>
            </a:r>
            <a:r>
              <a:rPr lang="ja-JP" altLang="en-US" sz="1800" dirty="0"/>
              <a:t> レイヤを使用することで</a:t>
            </a:r>
            <a:r>
              <a:rPr lang="en-US" altLang="ja-JP" sz="1800" dirty="0"/>
              <a:t>LVS</a:t>
            </a:r>
            <a:r>
              <a:rPr lang="ja-JP" altLang="en-US" sz="1800" dirty="0"/>
              <a:t>が通る</a:t>
            </a:r>
            <a:endParaRPr lang="en-US" altLang="ja-JP" sz="1800" dirty="0"/>
          </a:p>
          <a:p>
            <a:r>
              <a:rPr lang="en-US" altLang="ja-JP" sz="1800" dirty="0"/>
              <a:t>LVS</a:t>
            </a:r>
            <a:r>
              <a:rPr lang="ja-JP" altLang="en-US" sz="1800" dirty="0"/>
              <a:t>の際にサブストレート</a:t>
            </a:r>
            <a:r>
              <a:rPr lang="en-US" altLang="ja-JP" sz="1800" dirty="0"/>
              <a:t>/</a:t>
            </a:r>
            <a:r>
              <a:rPr lang="ja-JP" altLang="en-US" sz="1800" dirty="0"/>
              <a:t>ウェルのネット名を指定するためのもので、</a:t>
            </a:r>
            <a:br>
              <a:rPr lang="en-US" altLang="ja-JP" sz="1800" dirty="0"/>
            </a:br>
            <a:r>
              <a:rPr lang="ja-JP" altLang="en-US" sz="1800" dirty="0"/>
              <a:t>実際は</a:t>
            </a:r>
            <a:r>
              <a:rPr lang="en-US" altLang="ja-JP" sz="1800" dirty="0" err="1"/>
              <a:t>tapcell</a:t>
            </a:r>
            <a:r>
              <a:rPr lang="ja-JP" altLang="en-US" sz="1800" dirty="0"/>
              <a:t>を用意して接続する必要がある。</a:t>
            </a:r>
            <a:br>
              <a:rPr lang="en-US" altLang="ja-JP" sz="2400" dirty="0"/>
            </a:br>
            <a:endParaRPr lang="en-US" altLang="ja-JP" sz="2400" dirty="0"/>
          </a:p>
        </p:txBody>
      </p:sp>
      <p:pic>
        <p:nvPicPr>
          <p:cNvPr id="11" name="図 10">
            <a:extLst>
              <a:ext uri="{FF2B5EF4-FFF2-40B4-BE49-F238E27FC236}">
                <a16:creationId xmlns:a16="http://schemas.microsoft.com/office/drawing/2014/main" id="{BE78A942-8B42-80B8-7989-4D9906D0A7E2}"/>
              </a:ext>
            </a:extLst>
          </p:cNvPr>
          <p:cNvPicPr>
            <a:picLocks noChangeAspect="1"/>
          </p:cNvPicPr>
          <p:nvPr/>
        </p:nvPicPr>
        <p:blipFill>
          <a:blip r:embed="rId2"/>
          <a:stretch>
            <a:fillRect/>
          </a:stretch>
        </p:blipFill>
        <p:spPr>
          <a:xfrm>
            <a:off x="2769864" y="3038784"/>
            <a:ext cx="2342464" cy="2588423"/>
          </a:xfrm>
          <a:prstGeom prst="rect">
            <a:avLst/>
          </a:prstGeom>
        </p:spPr>
      </p:pic>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normAutofit/>
          </a:bodyPr>
          <a:lstStyle/>
          <a:p>
            <a:r>
              <a:rPr lang="ja-JP" altLang="en-US" dirty="0"/>
              <a:t>参考</a:t>
            </a:r>
            <a:r>
              <a:rPr lang="en-US" altLang="ja-JP" dirty="0"/>
              <a:t>:</a:t>
            </a:r>
            <a:r>
              <a:rPr lang="en-US" altLang="ja-JP" dirty="0" err="1"/>
              <a:t>tapless</a:t>
            </a:r>
            <a:r>
              <a:rPr lang="ja-JP" altLang="en-US" dirty="0"/>
              <a:t>設計で</a:t>
            </a:r>
            <a:r>
              <a:rPr lang="en-US" altLang="ja-JP" dirty="0"/>
              <a:t>LVS</a:t>
            </a:r>
            <a:r>
              <a:rPr lang="ja-JP" altLang="en-US" dirty="0"/>
              <a:t>を通すためのピン</a:t>
            </a:r>
            <a:r>
              <a:rPr lang="en-US" altLang="ja-JP" dirty="0"/>
              <a:t>: </a:t>
            </a:r>
            <a:r>
              <a:rPr lang="en-US" altLang="ja-JP" dirty="0" err="1"/>
              <a:t>well.pin</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100</a:t>
            </a:fld>
            <a:endParaRPr kumimoji="1" lang="ja-JP" altLang="en-US"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57D1EA8F-70C5-E65E-8DAD-27569EEC64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03128" y="1356417"/>
            <a:ext cx="3516878" cy="5089903"/>
          </a:xfrm>
          <a:prstGeom prst="rect">
            <a:avLst/>
          </a:prstGeom>
        </p:spPr>
      </p:pic>
      <p:cxnSp>
        <p:nvCxnSpPr>
          <p:cNvPr id="15" name="直線矢印コネクタ 14">
            <a:extLst>
              <a:ext uri="{FF2B5EF4-FFF2-40B4-BE49-F238E27FC236}">
                <a16:creationId xmlns:a16="http://schemas.microsoft.com/office/drawing/2014/main" id="{18D2A19E-5907-B2F5-6FC8-6953E650736B}"/>
              </a:ext>
            </a:extLst>
          </p:cNvPr>
          <p:cNvCxnSpPr>
            <a:cxnSpLocks/>
          </p:cNvCxnSpPr>
          <p:nvPr/>
        </p:nvCxnSpPr>
        <p:spPr>
          <a:xfrm flipV="1">
            <a:off x="7703128" y="1889760"/>
            <a:ext cx="822563" cy="82382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CC233B4-DE85-2588-D633-CCEEB099E285}"/>
              </a:ext>
            </a:extLst>
          </p:cNvPr>
          <p:cNvSpPr txBox="1"/>
          <p:nvPr/>
        </p:nvSpPr>
        <p:spPr>
          <a:xfrm>
            <a:off x="7146771" y="2669452"/>
            <a:ext cx="1304502" cy="369332"/>
          </a:xfrm>
          <a:prstGeom prst="rect">
            <a:avLst/>
          </a:prstGeom>
          <a:solidFill>
            <a:schemeClr val="bg1"/>
          </a:solidFill>
        </p:spPr>
        <p:txBody>
          <a:bodyPr wrap="square" rtlCol="0">
            <a:spAutoFit/>
          </a:bodyPr>
          <a:lstStyle/>
          <a:p>
            <a:pPr algn="ctr"/>
            <a:r>
              <a:rPr kumimoji="1" lang="en-US" altLang="ja-JP" dirty="0" err="1"/>
              <a:t>nwell.pin</a:t>
            </a:r>
            <a:r>
              <a:rPr kumimoji="1" lang="ja-JP" altLang="en-US" dirty="0"/>
              <a:t> </a:t>
            </a:r>
          </a:p>
        </p:txBody>
      </p:sp>
      <p:cxnSp>
        <p:nvCxnSpPr>
          <p:cNvPr id="18" name="直線矢印コネクタ 17">
            <a:extLst>
              <a:ext uri="{FF2B5EF4-FFF2-40B4-BE49-F238E27FC236}">
                <a16:creationId xmlns:a16="http://schemas.microsoft.com/office/drawing/2014/main" id="{20EFC765-145E-FC0E-2CB0-03937D34A5DB}"/>
              </a:ext>
            </a:extLst>
          </p:cNvPr>
          <p:cNvCxnSpPr>
            <a:cxnSpLocks/>
          </p:cNvCxnSpPr>
          <p:nvPr/>
        </p:nvCxnSpPr>
        <p:spPr>
          <a:xfrm>
            <a:off x="7703128" y="5185219"/>
            <a:ext cx="810691" cy="82382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813D4D7-0599-62AF-24C6-B674051C9282}"/>
              </a:ext>
            </a:extLst>
          </p:cNvPr>
          <p:cNvSpPr txBox="1"/>
          <p:nvPr/>
        </p:nvSpPr>
        <p:spPr>
          <a:xfrm>
            <a:off x="5259977" y="4822130"/>
            <a:ext cx="3191296" cy="369332"/>
          </a:xfrm>
          <a:prstGeom prst="rect">
            <a:avLst/>
          </a:prstGeom>
          <a:solidFill>
            <a:schemeClr val="bg1"/>
          </a:solidFill>
        </p:spPr>
        <p:txBody>
          <a:bodyPr wrap="square" rtlCol="0">
            <a:spAutoFit/>
          </a:bodyPr>
          <a:lstStyle/>
          <a:p>
            <a:pPr algn="ctr"/>
            <a:r>
              <a:rPr kumimoji="1" lang="en-US" altLang="ja-JP" dirty="0"/>
              <a:t>P substrate </a:t>
            </a:r>
            <a:r>
              <a:rPr kumimoji="1" lang="ja-JP" altLang="en-US" dirty="0"/>
              <a:t>でも </a:t>
            </a:r>
            <a:r>
              <a:rPr kumimoji="1" lang="en-US" altLang="ja-JP" dirty="0" err="1"/>
              <a:t>pwell.pin</a:t>
            </a:r>
            <a:r>
              <a:rPr kumimoji="1" lang="ja-JP" altLang="en-US" dirty="0"/>
              <a:t>を使う</a:t>
            </a:r>
          </a:p>
        </p:txBody>
      </p:sp>
    </p:spTree>
    <p:extLst>
      <p:ext uri="{BB962C8B-B14F-4D97-AF65-F5344CB8AC3E}">
        <p14:creationId xmlns:p14="http://schemas.microsoft.com/office/powerpoint/2010/main" val="34594681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p:txBody>
          <a:bodyPr/>
          <a:lstStyle/>
          <a:p>
            <a:r>
              <a:rPr lang="ja-JP" altLang="en-US" dirty="0"/>
              <a:t>レイアウトを描く</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プレーナ型</a:t>
            </a:r>
            <a:r>
              <a:rPr lang="en-US" altLang="ja-JP" dirty="0"/>
              <a:t>FET</a:t>
            </a:r>
            <a:r>
              <a:rPr lang="ja-JP" altLang="en-US" dirty="0"/>
              <a:t>プロセス　レイアウト編</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101</a:t>
            </a:fld>
            <a:endParaRPr lang="ja-JP" altLang="en-US" noProof="0"/>
          </a:p>
        </p:txBody>
      </p:sp>
    </p:spTree>
    <p:extLst>
      <p:ext uri="{BB962C8B-B14F-4D97-AF65-F5344CB8AC3E}">
        <p14:creationId xmlns:p14="http://schemas.microsoft.com/office/powerpoint/2010/main" val="14067050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DC05D6A-6C0B-1BA9-957F-131056D498CB}"/>
              </a:ext>
            </a:extLst>
          </p:cNvPr>
          <p:cNvSpPr>
            <a:spLocks noGrp="1"/>
          </p:cNvSpPr>
          <p:nvPr>
            <p:ph type="title"/>
          </p:nvPr>
        </p:nvSpPr>
        <p:spPr/>
        <p:txBody>
          <a:bodyPr/>
          <a:lstStyle/>
          <a:p>
            <a:r>
              <a:rPr lang="ja-JP" altLang="en-US" dirty="0"/>
              <a:t>レイアウトを描く手順</a:t>
            </a:r>
          </a:p>
        </p:txBody>
      </p:sp>
      <p:sp>
        <p:nvSpPr>
          <p:cNvPr id="4" name="日付プレースホルダー 3">
            <a:extLst>
              <a:ext uri="{FF2B5EF4-FFF2-40B4-BE49-F238E27FC236}">
                <a16:creationId xmlns:a16="http://schemas.microsoft.com/office/drawing/2014/main" id="{A3828999-64D8-43E8-B04A-EDAA87915C5F}"/>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A0D2068E-AF5B-C692-878A-A4C8EB80474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102</a:t>
            </a:fld>
            <a:endParaRPr kumimoji="1" lang="ja-JP" altLang="en-US"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C087E2C1-54DB-EB21-FC1D-918B34A8D38B}"/>
              </a:ext>
            </a:extLst>
          </p:cNvPr>
          <p:cNvSpPr>
            <a:spLocks noGrp="1"/>
          </p:cNvSpPr>
          <p:nvPr>
            <p:ph sz="quarter" idx="13"/>
          </p:nvPr>
        </p:nvSpPr>
        <p:spPr>
          <a:xfrm>
            <a:off x="444500" y="1463039"/>
            <a:ext cx="11210543" cy="4964351"/>
          </a:xfrm>
        </p:spPr>
        <p:txBody>
          <a:bodyPr>
            <a:normAutofit/>
          </a:bodyPr>
          <a:lstStyle/>
          <a:p>
            <a:r>
              <a:rPr lang="ja-JP" altLang="en-US" sz="2000" dirty="0"/>
              <a:t>１．</a:t>
            </a:r>
            <a:r>
              <a:rPr lang="en-US" altLang="ja-JP" sz="2000" dirty="0"/>
              <a:t>LVS</a:t>
            </a:r>
            <a:r>
              <a:rPr lang="ja-JP" altLang="en-US" sz="2000" dirty="0"/>
              <a:t>用回路図の作成 </a:t>
            </a:r>
            <a:r>
              <a:rPr lang="en-US" altLang="ja-JP" sz="2000" dirty="0"/>
              <a:t>(</a:t>
            </a:r>
            <a:r>
              <a:rPr lang="en-US" altLang="ja-JP" sz="2000" dirty="0" err="1"/>
              <a:t>Xschem</a:t>
            </a:r>
            <a:r>
              <a:rPr lang="en-US" altLang="ja-JP" sz="2000" dirty="0"/>
              <a:t>)</a:t>
            </a:r>
            <a:br>
              <a:rPr lang="en-US" altLang="ja-JP" sz="2000" dirty="0"/>
            </a:br>
            <a:r>
              <a:rPr lang="ja-JP" altLang="en-US" sz="2000" dirty="0"/>
              <a:t>・　電源、コマンド、モデル等のシンボルは削除</a:t>
            </a:r>
            <a:br>
              <a:rPr lang="en-US" altLang="ja-JP" sz="2000" dirty="0"/>
            </a:br>
            <a:r>
              <a:rPr lang="ja-JP" altLang="en-US" sz="2000" dirty="0"/>
              <a:t>・　</a:t>
            </a:r>
            <a:r>
              <a:rPr lang="en-US" altLang="ja-JP" sz="2000" dirty="0"/>
              <a:t>VDD, GND</a:t>
            </a:r>
            <a:r>
              <a:rPr lang="ja-JP" altLang="en-US" sz="2000" dirty="0"/>
              <a:t>のシンボルは</a:t>
            </a:r>
            <a:r>
              <a:rPr lang="en-US" altLang="ja-JP" sz="2000" dirty="0" err="1"/>
              <a:t>iopin</a:t>
            </a:r>
            <a:r>
              <a:rPr lang="ja-JP" altLang="en-US" sz="2000" dirty="0"/>
              <a:t>に置き換える</a:t>
            </a:r>
            <a:endParaRPr lang="en-US" altLang="ja-JP" sz="2000" dirty="0"/>
          </a:p>
          <a:p>
            <a:r>
              <a:rPr lang="ja-JP" altLang="en-US" sz="2000" dirty="0"/>
              <a:t>２．レイアウトを描く</a:t>
            </a:r>
            <a:br>
              <a:rPr lang="en-US" altLang="ja-JP" sz="2000" dirty="0"/>
            </a:br>
            <a:r>
              <a:rPr lang="ja-JP" altLang="en-US" sz="2000" dirty="0"/>
              <a:t>・　慣れないうちは２～３回操作する度に</a:t>
            </a:r>
            <a:r>
              <a:rPr lang="en-US" altLang="ja-JP" sz="2000" dirty="0"/>
              <a:t>DRC</a:t>
            </a:r>
            <a:r>
              <a:rPr lang="ja-JP" altLang="en-US" sz="2000" dirty="0"/>
              <a:t>を実行したほうがいい</a:t>
            </a:r>
            <a:endParaRPr lang="en-US" altLang="ja-JP" sz="2000" dirty="0"/>
          </a:p>
          <a:p>
            <a:r>
              <a:rPr lang="ja-JP" altLang="en-US" sz="2000" dirty="0"/>
              <a:t>３．</a:t>
            </a:r>
            <a:r>
              <a:rPr lang="en-US" altLang="ja-JP" sz="2000" dirty="0"/>
              <a:t>DRC(Design Rules Check)</a:t>
            </a:r>
            <a:br>
              <a:rPr lang="en-US" altLang="ja-JP" sz="2000" dirty="0"/>
            </a:br>
            <a:r>
              <a:rPr lang="ja-JP" altLang="en-US" sz="2000" dirty="0"/>
              <a:t>・　これをパスしないとファウンダリはチップを作ってくれない</a:t>
            </a:r>
            <a:endParaRPr lang="en-US" altLang="ja-JP" sz="2000" dirty="0"/>
          </a:p>
          <a:p>
            <a:r>
              <a:rPr lang="ja-JP" altLang="en-US" sz="2000" dirty="0"/>
              <a:t>４．</a:t>
            </a:r>
            <a:r>
              <a:rPr lang="en-US" altLang="ja-JP" sz="2000" dirty="0"/>
              <a:t>LVS (Layout Versus Schematic)</a:t>
            </a:r>
            <a:br>
              <a:rPr lang="en-US" altLang="ja-JP" sz="2000" dirty="0"/>
            </a:br>
            <a:r>
              <a:rPr lang="ja-JP" altLang="en-US" sz="2000" dirty="0"/>
              <a:t>・完成したと思ったら</a:t>
            </a:r>
            <a:r>
              <a:rPr lang="en-US" altLang="ja-JP" sz="2000" dirty="0"/>
              <a:t>LVS</a:t>
            </a:r>
            <a:r>
              <a:rPr lang="ja-JP" altLang="en-US" sz="2000" dirty="0"/>
              <a:t>用回路図と比較して正しく描けているか確認</a:t>
            </a:r>
            <a:endParaRPr lang="en-US" altLang="ja-JP" sz="2000" dirty="0"/>
          </a:p>
          <a:p>
            <a:r>
              <a:rPr lang="ja-JP" altLang="en-US" sz="2000" dirty="0"/>
              <a:t>５．寄生抽出</a:t>
            </a:r>
            <a:endParaRPr lang="en-US" altLang="ja-JP" dirty="0"/>
          </a:p>
        </p:txBody>
      </p:sp>
    </p:spTree>
    <p:extLst>
      <p:ext uri="{BB962C8B-B14F-4D97-AF65-F5344CB8AC3E}">
        <p14:creationId xmlns:p14="http://schemas.microsoft.com/office/powerpoint/2010/main" val="1350244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9F3-CCA5-49CC-562D-AE5EEEDFDF36}"/>
              </a:ext>
            </a:extLst>
          </p:cNvPr>
          <p:cNvSpPr>
            <a:spLocks noGrp="1"/>
          </p:cNvSpPr>
          <p:nvPr>
            <p:ph type="title"/>
          </p:nvPr>
        </p:nvSpPr>
        <p:spPr/>
        <p:txBody>
          <a:bodyPr/>
          <a:lstStyle/>
          <a:p>
            <a:r>
              <a:rPr kumimoji="1" lang="ja-JP" altLang="en-US" dirty="0"/>
              <a:t>インバータレイアウト例</a:t>
            </a:r>
          </a:p>
        </p:txBody>
      </p:sp>
      <p:sp>
        <p:nvSpPr>
          <p:cNvPr id="4" name="日付プレースホルダー 3">
            <a:extLst>
              <a:ext uri="{FF2B5EF4-FFF2-40B4-BE49-F238E27FC236}">
                <a16:creationId xmlns:a16="http://schemas.microsoft.com/office/drawing/2014/main" id="{40EE09E4-9386-52D4-CF67-6EAAF82AA6CC}"/>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4AAD5751-8CD1-4A28-400B-558BFC9F1EB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103</a:t>
            </a:fld>
            <a:endParaRPr kumimoji="1" lang="ja-JP" altLang="en-US" sz="1400" dirty="0">
              <a:latin typeface="Meiryo UI" panose="020B0604030504040204" pitchFamily="50" charset="-128"/>
              <a:ea typeface="Meiryo UI" panose="020B0604030504040204" pitchFamily="50" charset="-128"/>
            </a:endParaRPr>
          </a:p>
        </p:txBody>
      </p:sp>
      <p:pic>
        <p:nvPicPr>
          <p:cNvPr id="12" name="コンテンツ プレースホルダー 11">
            <a:extLst>
              <a:ext uri="{FF2B5EF4-FFF2-40B4-BE49-F238E27FC236}">
                <a16:creationId xmlns:a16="http://schemas.microsoft.com/office/drawing/2014/main" id="{67ED2C26-9ABA-4257-207C-98DC512E019E}"/>
              </a:ext>
            </a:extLst>
          </p:cNvPr>
          <p:cNvPicPr>
            <a:picLocks noGrp="1" noChangeAspect="1"/>
          </p:cNvPicPr>
          <p:nvPr>
            <p:ph sz="quarter" idx="13"/>
          </p:nvPr>
        </p:nvPicPr>
        <p:blipFill>
          <a:blip r:embed="rId2"/>
          <a:stretch>
            <a:fillRect/>
          </a:stretch>
        </p:blipFill>
        <p:spPr>
          <a:xfrm>
            <a:off x="8689877" y="1255927"/>
            <a:ext cx="1751505" cy="5309465"/>
          </a:xfrm>
        </p:spPr>
      </p:pic>
      <p:pic>
        <p:nvPicPr>
          <p:cNvPr id="8" name="図 7">
            <a:extLst>
              <a:ext uri="{FF2B5EF4-FFF2-40B4-BE49-F238E27FC236}">
                <a16:creationId xmlns:a16="http://schemas.microsoft.com/office/drawing/2014/main" id="{7F832E9F-764C-13A7-AC43-18B59A257FC1}"/>
              </a:ext>
            </a:extLst>
          </p:cNvPr>
          <p:cNvPicPr>
            <a:picLocks noChangeAspect="1"/>
          </p:cNvPicPr>
          <p:nvPr/>
        </p:nvPicPr>
        <p:blipFill>
          <a:blip r:embed="rId3"/>
          <a:stretch>
            <a:fillRect/>
          </a:stretch>
        </p:blipFill>
        <p:spPr>
          <a:xfrm>
            <a:off x="1861170" y="1259552"/>
            <a:ext cx="1730775" cy="5302217"/>
          </a:xfrm>
          <a:prstGeom prst="rect">
            <a:avLst/>
          </a:prstGeom>
        </p:spPr>
      </p:pic>
      <p:pic>
        <p:nvPicPr>
          <p:cNvPr id="10" name="図 9">
            <a:extLst>
              <a:ext uri="{FF2B5EF4-FFF2-40B4-BE49-F238E27FC236}">
                <a16:creationId xmlns:a16="http://schemas.microsoft.com/office/drawing/2014/main" id="{C66FA79D-452F-3798-4FF3-A24AF9DE47C2}"/>
              </a:ext>
            </a:extLst>
          </p:cNvPr>
          <p:cNvPicPr>
            <a:picLocks noChangeAspect="1"/>
          </p:cNvPicPr>
          <p:nvPr/>
        </p:nvPicPr>
        <p:blipFill>
          <a:blip r:embed="rId4"/>
          <a:stretch>
            <a:fillRect/>
          </a:stretch>
        </p:blipFill>
        <p:spPr>
          <a:xfrm>
            <a:off x="3517076" y="1266040"/>
            <a:ext cx="1717349" cy="5295729"/>
          </a:xfrm>
          <a:prstGeom prst="rect">
            <a:avLst/>
          </a:prstGeom>
        </p:spPr>
      </p:pic>
      <p:pic>
        <p:nvPicPr>
          <p:cNvPr id="14" name="図 13">
            <a:extLst>
              <a:ext uri="{FF2B5EF4-FFF2-40B4-BE49-F238E27FC236}">
                <a16:creationId xmlns:a16="http://schemas.microsoft.com/office/drawing/2014/main" id="{F83E0D2A-0B5D-DEAE-9962-5DBB26097E1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23218" y="1259552"/>
            <a:ext cx="1751505" cy="5289662"/>
          </a:xfrm>
          <a:prstGeom prst="rect">
            <a:avLst/>
          </a:prstGeom>
        </p:spPr>
      </p:pic>
      <p:pic>
        <p:nvPicPr>
          <p:cNvPr id="16" name="図 15">
            <a:extLst>
              <a:ext uri="{FF2B5EF4-FFF2-40B4-BE49-F238E27FC236}">
                <a16:creationId xmlns:a16="http://schemas.microsoft.com/office/drawing/2014/main" id="{81212AEC-B002-2628-34F3-B25251E36CDD}"/>
              </a:ext>
            </a:extLst>
          </p:cNvPr>
          <p:cNvPicPr>
            <a:picLocks noChangeAspect="1"/>
          </p:cNvPicPr>
          <p:nvPr/>
        </p:nvPicPr>
        <p:blipFill>
          <a:blip r:embed="rId6"/>
          <a:stretch>
            <a:fillRect/>
          </a:stretch>
        </p:blipFill>
        <p:spPr>
          <a:xfrm>
            <a:off x="6974723" y="1253485"/>
            <a:ext cx="1726361" cy="5295729"/>
          </a:xfrm>
          <a:prstGeom prst="rect">
            <a:avLst/>
          </a:prstGeom>
        </p:spPr>
      </p:pic>
    </p:spTree>
    <p:extLst>
      <p:ext uri="{BB962C8B-B14F-4D97-AF65-F5344CB8AC3E}">
        <p14:creationId xmlns:p14="http://schemas.microsoft.com/office/powerpoint/2010/main" val="26308388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B8348-D00F-BF52-D7D3-622509ECB421}"/>
              </a:ext>
            </a:extLst>
          </p:cNvPr>
          <p:cNvSpPr>
            <a:spLocks noGrp="1"/>
          </p:cNvSpPr>
          <p:nvPr>
            <p:ph type="title"/>
          </p:nvPr>
        </p:nvSpPr>
        <p:spPr/>
        <p:txBody>
          <a:bodyPr/>
          <a:lstStyle/>
          <a:p>
            <a:r>
              <a:rPr kumimoji="1" lang="ja-JP" altLang="en-US" dirty="0"/>
              <a:t>注意</a:t>
            </a:r>
          </a:p>
        </p:txBody>
      </p:sp>
      <p:sp>
        <p:nvSpPr>
          <p:cNvPr id="4" name="日付プレースホルダー 3">
            <a:extLst>
              <a:ext uri="{FF2B5EF4-FFF2-40B4-BE49-F238E27FC236}">
                <a16:creationId xmlns:a16="http://schemas.microsoft.com/office/drawing/2014/main" id="{A6FCD055-1136-3519-7C2E-0FCF3DBD8D89}"/>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AB3ADC21-2373-6CF9-9C6C-E695D5247E02}"/>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104</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BB2FDF32-17F0-B16D-926B-2CFFF6CBD9D8}"/>
              </a:ext>
            </a:extLst>
          </p:cNvPr>
          <p:cNvSpPr>
            <a:spLocks noGrp="1"/>
          </p:cNvSpPr>
          <p:nvPr>
            <p:ph sz="quarter" idx="13"/>
          </p:nvPr>
        </p:nvSpPr>
        <p:spPr/>
        <p:txBody>
          <a:bodyPr>
            <a:normAutofit/>
          </a:bodyPr>
          <a:lstStyle/>
          <a:p>
            <a:pPr marL="342900" indent="-342900">
              <a:lnSpc>
                <a:spcPct val="150000"/>
              </a:lnSpc>
              <a:buFont typeface="Arial" panose="020B0604020202020204" pitchFamily="34" charset="0"/>
              <a:buChar char="•"/>
            </a:pPr>
            <a:r>
              <a:rPr lang="ja-JP" altLang="en-US" sz="2000" b="1" dirty="0">
                <a:solidFill>
                  <a:srgbClr val="FF0000"/>
                </a:solidFill>
              </a:rPr>
              <a:t>デザインルールに則って描く</a:t>
            </a:r>
            <a:br>
              <a:rPr lang="en-US" altLang="ja-JP" sz="2000" b="1" dirty="0">
                <a:solidFill>
                  <a:srgbClr val="FF0000"/>
                </a:solidFill>
              </a:rPr>
            </a:br>
            <a:r>
              <a:rPr lang="en-US" altLang="ja-JP" sz="2000" b="1" dirty="0">
                <a:solidFill>
                  <a:srgbClr val="FF0000"/>
                </a:solidFill>
                <a:hlinkClick r:id="rId2">
                  <a:extLst>
                    <a:ext uri="{A12FA001-AC4F-418D-AE19-62706E023703}">
                      <ahyp:hlinkClr xmlns:ahyp="http://schemas.microsoft.com/office/drawing/2018/hyperlinkcolor" val="tx"/>
                    </a:ext>
                  </a:extLst>
                </a:hlinkClick>
              </a:rPr>
              <a:t>https://skywater-pdk.readthedocs.io/en/main/rules/periphery.html</a:t>
            </a:r>
            <a:endParaRPr kumimoji="1" lang="en-US" altLang="ja-JP" sz="2000" b="1" dirty="0">
              <a:solidFill>
                <a:srgbClr val="FF0000"/>
              </a:solidFill>
            </a:endParaRPr>
          </a:p>
          <a:p>
            <a:pPr marL="342900" indent="-342900">
              <a:buFont typeface="Arial" panose="020B0604020202020204" pitchFamily="34" charset="0"/>
              <a:buChar char="•"/>
            </a:pPr>
            <a:r>
              <a:rPr kumimoji="1" lang="en-US" altLang="ja-JP" sz="2000" dirty="0" err="1"/>
              <a:t>Klayout</a:t>
            </a:r>
            <a:r>
              <a:rPr kumimoji="1" lang="en-US" altLang="ja-JP" sz="2000" dirty="0"/>
              <a:t> DRC (Caravel) </a:t>
            </a:r>
            <a:r>
              <a:rPr kumimoji="1" lang="ja-JP" altLang="en-US" sz="2000" dirty="0"/>
              <a:t>でエラー</a:t>
            </a:r>
            <a:r>
              <a:rPr kumimoji="1" lang="en-US" altLang="ja-JP" sz="2000" dirty="0"/>
              <a:t>0</a:t>
            </a:r>
            <a:r>
              <a:rPr kumimoji="1" lang="ja-JP" altLang="en-US" sz="2000" dirty="0"/>
              <a:t>の状態にする</a:t>
            </a:r>
            <a:endParaRPr kumimoji="1" lang="en-US" altLang="ja-JP" sz="2000" dirty="0"/>
          </a:p>
          <a:p>
            <a:pPr marL="342900" indent="-342900">
              <a:buFont typeface="Arial" panose="020B0604020202020204" pitchFamily="34" charset="0"/>
              <a:buChar char="•"/>
            </a:pPr>
            <a:r>
              <a:rPr kumimoji="1" lang="en-US" altLang="ja-JP" sz="2000" dirty="0" err="1"/>
              <a:t>Klayout</a:t>
            </a:r>
            <a:r>
              <a:rPr kumimoji="1" lang="en-US" altLang="ja-JP" sz="2000" dirty="0"/>
              <a:t> LVS </a:t>
            </a:r>
            <a:r>
              <a:rPr kumimoji="1" lang="ja-JP" altLang="en-US" sz="2000" dirty="0"/>
              <a:t>を実行してレイアウトが回路図と等しい事を確認する</a:t>
            </a:r>
            <a:endParaRPr kumimoji="1" lang="en-US" altLang="ja-JP" sz="2000" dirty="0"/>
          </a:p>
          <a:p>
            <a:pPr lvl="2"/>
            <a:r>
              <a:rPr lang="ja-JP" altLang="en-US" sz="2000" dirty="0"/>
              <a:t>合っていないとポストレイアウトシミュレーションが正常に動かない</a:t>
            </a:r>
            <a:endParaRPr lang="en-US" altLang="ja-JP" sz="2000" dirty="0"/>
          </a:p>
          <a:p>
            <a:pPr lvl="2"/>
            <a:r>
              <a:rPr kumimoji="1" lang="en-US" altLang="ja-JP" sz="2000" dirty="0"/>
              <a:t>Magic LVS </a:t>
            </a:r>
            <a:r>
              <a:rPr kumimoji="1" lang="ja-JP" altLang="en-US" sz="2000" dirty="0"/>
              <a:t>は実行してもよい</a:t>
            </a:r>
            <a:endParaRPr kumimoji="1" lang="en-US" altLang="ja-JP" sz="2000" dirty="0"/>
          </a:p>
        </p:txBody>
      </p:sp>
    </p:spTree>
    <p:extLst>
      <p:ext uri="{BB962C8B-B14F-4D97-AF65-F5344CB8AC3E}">
        <p14:creationId xmlns:p14="http://schemas.microsoft.com/office/powerpoint/2010/main" val="23105448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CE409-36A5-2E5A-3062-348290EC20C3}"/>
              </a:ext>
            </a:extLst>
          </p:cNvPr>
          <p:cNvSpPr>
            <a:spLocks noGrp="1"/>
          </p:cNvSpPr>
          <p:nvPr>
            <p:ph type="title"/>
          </p:nvPr>
        </p:nvSpPr>
        <p:spPr/>
        <p:txBody>
          <a:bodyPr/>
          <a:lstStyle/>
          <a:p>
            <a:r>
              <a:rPr kumimoji="1" lang="ja-JP" altLang="en-US" dirty="0"/>
              <a:t>参考：</a:t>
            </a:r>
            <a:r>
              <a:rPr kumimoji="1" lang="en-US" altLang="ja-JP" dirty="0" err="1"/>
              <a:t>Pcell</a:t>
            </a:r>
            <a:r>
              <a:rPr kumimoji="1" lang="ja-JP" altLang="en-US" dirty="0"/>
              <a:t>をベースに作成した２入力</a:t>
            </a:r>
            <a:r>
              <a:rPr kumimoji="1" lang="en-US" altLang="ja-JP" dirty="0"/>
              <a:t>NAND</a:t>
            </a:r>
            <a:endParaRPr kumimoji="1" lang="ja-JP" altLang="en-US" dirty="0"/>
          </a:p>
        </p:txBody>
      </p:sp>
      <p:sp>
        <p:nvSpPr>
          <p:cNvPr id="4" name="日付プレースホルダー 3">
            <a:extLst>
              <a:ext uri="{FF2B5EF4-FFF2-40B4-BE49-F238E27FC236}">
                <a16:creationId xmlns:a16="http://schemas.microsoft.com/office/drawing/2014/main" id="{533219BA-822C-0C1A-9C9A-442EBCEA7418}"/>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982D201E-442A-00AF-BD2E-3E55B0C2829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105</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03E400F1-DD89-9826-8022-61A6C34863C7}"/>
              </a:ext>
            </a:extLst>
          </p:cNvPr>
          <p:cNvPicPr>
            <a:picLocks noGrp="1" noChangeAspect="1"/>
          </p:cNvPicPr>
          <p:nvPr>
            <p:ph sz="quarter" idx="13"/>
          </p:nvPr>
        </p:nvPicPr>
        <p:blipFill>
          <a:blip r:embed="rId2"/>
          <a:stretch>
            <a:fillRect/>
          </a:stretch>
        </p:blipFill>
        <p:spPr>
          <a:xfrm>
            <a:off x="4552441" y="1266370"/>
            <a:ext cx="3766498" cy="5299022"/>
          </a:xfrm>
        </p:spPr>
      </p:pic>
      <p:pic>
        <p:nvPicPr>
          <p:cNvPr id="12" name="図 11">
            <a:extLst>
              <a:ext uri="{FF2B5EF4-FFF2-40B4-BE49-F238E27FC236}">
                <a16:creationId xmlns:a16="http://schemas.microsoft.com/office/drawing/2014/main" id="{9DCB7FA6-3D8A-0AC4-1A6B-D8ED9A0382C7}"/>
              </a:ext>
            </a:extLst>
          </p:cNvPr>
          <p:cNvPicPr>
            <a:picLocks noChangeAspect="1"/>
          </p:cNvPicPr>
          <p:nvPr/>
        </p:nvPicPr>
        <p:blipFill>
          <a:blip r:embed="rId3"/>
          <a:stretch>
            <a:fillRect/>
          </a:stretch>
        </p:blipFill>
        <p:spPr>
          <a:xfrm>
            <a:off x="580227" y="1267376"/>
            <a:ext cx="4057939" cy="5302250"/>
          </a:xfrm>
          <a:prstGeom prst="rect">
            <a:avLst/>
          </a:prstGeom>
        </p:spPr>
      </p:pic>
      <p:pic>
        <p:nvPicPr>
          <p:cNvPr id="11" name="図 10">
            <a:extLst>
              <a:ext uri="{FF2B5EF4-FFF2-40B4-BE49-F238E27FC236}">
                <a16:creationId xmlns:a16="http://schemas.microsoft.com/office/drawing/2014/main" id="{3007500D-B01B-DE15-E7B5-DCC0F18F0AFC}"/>
              </a:ext>
            </a:extLst>
          </p:cNvPr>
          <p:cNvPicPr>
            <a:picLocks noChangeAspect="1"/>
          </p:cNvPicPr>
          <p:nvPr/>
        </p:nvPicPr>
        <p:blipFill>
          <a:blip r:embed="rId4"/>
          <a:stretch>
            <a:fillRect/>
          </a:stretch>
        </p:blipFill>
        <p:spPr>
          <a:xfrm>
            <a:off x="8227092" y="1266370"/>
            <a:ext cx="3467717" cy="5302250"/>
          </a:xfrm>
          <a:prstGeom prst="rect">
            <a:avLst/>
          </a:prstGeom>
        </p:spPr>
      </p:pic>
    </p:spTree>
    <p:extLst>
      <p:ext uri="{BB962C8B-B14F-4D97-AF65-F5344CB8AC3E}">
        <p14:creationId xmlns:p14="http://schemas.microsoft.com/office/powerpoint/2010/main" val="7408385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p:txBody>
          <a:bodyPr/>
          <a:lstStyle/>
          <a:p>
            <a:r>
              <a:rPr lang="ja-JP" altLang="en-US" dirty="0"/>
              <a:t>主なデザインルール</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en-US" altLang="ja-JP" dirty="0"/>
              <a:t>SKY130</a:t>
            </a:r>
            <a:endParaRPr lang="ja-JP" altLang="en-US" dirty="0"/>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106</a:t>
            </a:fld>
            <a:endParaRPr lang="ja-JP" altLang="en-US" noProof="0"/>
          </a:p>
        </p:txBody>
      </p:sp>
    </p:spTree>
    <p:extLst>
      <p:ext uri="{BB962C8B-B14F-4D97-AF65-F5344CB8AC3E}">
        <p14:creationId xmlns:p14="http://schemas.microsoft.com/office/powerpoint/2010/main" val="150166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6DDF2B-5211-9E72-AED4-69E837F15015}"/>
              </a:ext>
            </a:extLst>
          </p:cNvPr>
          <p:cNvSpPr>
            <a:spLocks noGrp="1"/>
          </p:cNvSpPr>
          <p:nvPr>
            <p:ph type="title"/>
          </p:nvPr>
        </p:nvSpPr>
        <p:spPr/>
        <p:txBody>
          <a:bodyPr/>
          <a:lstStyle/>
          <a:p>
            <a:r>
              <a:rPr kumimoji="1" lang="ja-JP" altLang="en-US" dirty="0"/>
              <a:t>デザインルール</a:t>
            </a:r>
          </a:p>
        </p:txBody>
      </p:sp>
      <p:sp>
        <p:nvSpPr>
          <p:cNvPr id="4" name="日付プレースホルダー 3">
            <a:extLst>
              <a:ext uri="{FF2B5EF4-FFF2-40B4-BE49-F238E27FC236}">
                <a16:creationId xmlns:a16="http://schemas.microsoft.com/office/drawing/2014/main" id="{695F9C4F-A849-72DA-8100-4A729000806C}"/>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18F1D60B-AB81-6B5F-BC21-537BB297E61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107</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EC761B10-4960-729B-1873-BA6938239B96}"/>
              </a:ext>
            </a:extLst>
          </p:cNvPr>
          <p:cNvSpPr>
            <a:spLocks noGrp="1"/>
          </p:cNvSpPr>
          <p:nvPr>
            <p:ph sz="quarter" idx="13"/>
          </p:nvPr>
        </p:nvSpPr>
        <p:spPr/>
        <p:txBody>
          <a:bodyPr>
            <a:normAutofit/>
          </a:bodyPr>
          <a:lstStyle/>
          <a:p>
            <a:r>
              <a:rPr kumimoji="1" lang="ja-JP" altLang="en-US" sz="2000" dirty="0"/>
              <a:t>ここに全部書いてあります</a:t>
            </a:r>
            <a:endParaRPr kumimoji="1" lang="en-US" altLang="ja-JP" sz="2000" dirty="0"/>
          </a:p>
          <a:p>
            <a:pPr lvl="1"/>
            <a:r>
              <a:rPr kumimoji="1" lang="en-US" altLang="ja-JP" sz="2000" dirty="0">
                <a:solidFill>
                  <a:schemeClr val="accent1"/>
                </a:solidFill>
                <a:hlinkClick r:id="rId2">
                  <a:extLst>
                    <a:ext uri="{A12FA001-AC4F-418D-AE19-62706E023703}">
                      <ahyp:hlinkClr xmlns:ahyp="http://schemas.microsoft.com/office/drawing/2018/hyperlinkcolor" val="tx"/>
                    </a:ext>
                  </a:extLst>
                </a:hlinkClick>
              </a:rPr>
              <a:t>https://skywater-pdk.readthedocs.io/en/main/rules/periphery.html</a:t>
            </a:r>
            <a:endParaRPr kumimoji="1" lang="en-US" altLang="ja-JP" sz="2000" dirty="0">
              <a:solidFill>
                <a:schemeClr val="accent1"/>
              </a:solidFill>
            </a:endParaRPr>
          </a:p>
          <a:p>
            <a:r>
              <a:rPr kumimoji="1" lang="ja-JP" altLang="en-US" sz="2000" dirty="0"/>
              <a:t>設計する際は</a:t>
            </a:r>
            <a:r>
              <a:rPr lang="ja-JP" altLang="en-US" sz="2000" dirty="0"/>
              <a:t>デザインルールを遵守しなければならない！</a:t>
            </a:r>
            <a:endParaRPr lang="en-US" altLang="ja-JP" sz="2000" dirty="0"/>
          </a:p>
          <a:p>
            <a:pPr lvl="1"/>
            <a:r>
              <a:rPr kumimoji="1" lang="en-US" altLang="ja-JP" sz="2000" dirty="0"/>
              <a:t>DRC</a:t>
            </a:r>
            <a:r>
              <a:rPr kumimoji="1" lang="ja-JP" altLang="en-US" sz="2000" dirty="0"/>
              <a:t>エラーが１個でもあるとファブは製作してくれない</a:t>
            </a:r>
            <a:endParaRPr kumimoji="1" lang="en-US" altLang="ja-JP" sz="2000" dirty="0"/>
          </a:p>
          <a:p>
            <a:r>
              <a:rPr kumimoji="1" lang="ja-JP" altLang="en-US" sz="2000" dirty="0"/>
              <a:t>ここでは</a:t>
            </a:r>
            <a:r>
              <a:rPr lang="ja-JP" altLang="en-US" sz="2000" dirty="0"/>
              <a:t>インバータを描く上で</a:t>
            </a:r>
            <a:r>
              <a:rPr kumimoji="1" lang="ja-JP" altLang="en-US" sz="2000" dirty="0"/>
              <a:t>重要なデザインルールを紹介</a:t>
            </a:r>
            <a:endParaRPr kumimoji="1" lang="en-US" altLang="ja-JP" sz="2000" dirty="0"/>
          </a:p>
          <a:p>
            <a:pPr lvl="1"/>
            <a:r>
              <a:rPr kumimoji="1" lang="ja-JP" altLang="en-US" sz="2000" dirty="0"/>
              <a:t>トランジスタは</a:t>
            </a:r>
            <a:r>
              <a:rPr kumimoji="1" lang="en-US" altLang="ja-JP" sz="2000" dirty="0" err="1"/>
              <a:t>Pcell</a:t>
            </a:r>
            <a:r>
              <a:rPr kumimoji="1" lang="ja-JP" altLang="en-US" sz="2000" dirty="0"/>
              <a:t>が自動で作ってくれるので配線に絞って紹介</a:t>
            </a:r>
            <a:endParaRPr kumimoji="1" lang="en-US" altLang="ja-JP" sz="2000" dirty="0"/>
          </a:p>
        </p:txBody>
      </p:sp>
    </p:spTree>
    <p:extLst>
      <p:ext uri="{BB962C8B-B14F-4D97-AF65-F5344CB8AC3E}">
        <p14:creationId xmlns:p14="http://schemas.microsoft.com/office/powerpoint/2010/main" val="28639374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6DDF2B-5211-9E72-AED4-69E837F15015}"/>
              </a:ext>
            </a:extLst>
          </p:cNvPr>
          <p:cNvSpPr>
            <a:spLocks noGrp="1"/>
          </p:cNvSpPr>
          <p:nvPr>
            <p:ph type="title"/>
          </p:nvPr>
        </p:nvSpPr>
        <p:spPr/>
        <p:txBody>
          <a:bodyPr/>
          <a:lstStyle/>
          <a:p>
            <a:r>
              <a:rPr kumimoji="1" lang="en-US" altLang="ja-JP" dirty="0"/>
              <a:t>GRID / OFFGRID</a:t>
            </a:r>
            <a:endParaRPr kumimoji="1" lang="ja-JP" altLang="en-US" dirty="0"/>
          </a:p>
        </p:txBody>
      </p:sp>
      <p:sp>
        <p:nvSpPr>
          <p:cNvPr id="4" name="日付プレースホルダー 3">
            <a:extLst>
              <a:ext uri="{FF2B5EF4-FFF2-40B4-BE49-F238E27FC236}">
                <a16:creationId xmlns:a16="http://schemas.microsoft.com/office/drawing/2014/main" id="{695F9C4F-A849-72DA-8100-4A729000806C}"/>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18F1D60B-AB81-6B5F-BC21-537BB297E61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108</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EC761B10-4960-729B-1873-BA6938239B96}"/>
              </a:ext>
            </a:extLst>
          </p:cNvPr>
          <p:cNvSpPr>
            <a:spLocks noGrp="1"/>
          </p:cNvSpPr>
          <p:nvPr>
            <p:ph sz="quarter" idx="13"/>
          </p:nvPr>
        </p:nvSpPr>
        <p:spPr/>
        <p:txBody>
          <a:bodyPr>
            <a:normAutofit/>
          </a:bodyPr>
          <a:lstStyle/>
          <a:p>
            <a:r>
              <a:rPr kumimoji="1" lang="en-US" altLang="ja-JP" sz="2000" dirty="0"/>
              <a:t>x.1b: </a:t>
            </a:r>
            <a:r>
              <a:rPr kumimoji="1" lang="ja-JP" altLang="en-US" sz="2000" dirty="0"/>
              <a:t>全レイヤーは</a:t>
            </a:r>
            <a:r>
              <a:rPr kumimoji="1" lang="en-US" altLang="ja-JP" sz="2000" dirty="0"/>
              <a:t>0.005μm</a:t>
            </a:r>
            <a:r>
              <a:rPr kumimoji="1" lang="ja-JP" altLang="en-US" sz="2000" dirty="0"/>
              <a:t>ステップで描画する必要がある</a:t>
            </a:r>
            <a:endParaRPr kumimoji="1" lang="en-US" altLang="ja-JP" sz="2000" dirty="0"/>
          </a:p>
          <a:p>
            <a:pPr lvl="1"/>
            <a:r>
              <a:rPr lang="ja-JP" altLang="en-US" sz="2000" dirty="0"/>
              <a:t>一部レイヤー</a:t>
            </a:r>
            <a:r>
              <a:rPr lang="en-US" altLang="ja-JP" sz="2000" dirty="0"/>
              <a:t>(met1, via, met2) </a:t>
            </a:r>
            <a:r>
              <a:rPr lang="ja-JP" altLang="en-US" sz="2000" dirty="0"/>
              <a:t>は</a:t>
            </a:r>
            <a:r>
              <a:rPr lang="en-US" altLang="ja-JP" sz="2000" dirty="0"/>
              <a:t>0.001μm</a:t>
            </a:r>
            <a:r>
              <a:rPr lang="ja-JP" altLang="en-US" sz="2000" dirty="0"/>
              <a:t>まで可能ですが </a:t>
            </a:r>
            <a:r>
              <a:rPr lang="en-US" altLang="ja-JP" sz="2000" dirty="0"/>
              <a:t>(x.1a)</a:t>
            </a:r>
            <a:r>
              <a:rPr lang="ja-JP" altLang="en-US" sz="2000" dirty="0"/>
              <a:t>、</a:t>
            </a:r>
            <a:br>
              <a:rPr lang="en-US" altLang="ja-JP" sz="2000" dirty="0"/>
            </a:br>
            <a:r>
              <a:rPr lang="en-US" altLang="ja-JP" sz="2000" dirty="0"/>
              <a:t>DRC</a:t>
            </a:r>
            <a:r>
              <a:rPr lang="ja-JP" altLang="en-US" sz="2000" dirty="0"/>
              <a:t>チェックでは全レイヤー</a:t>
            </a:r>
            <a:r>
              <a:rPr lang="en-US" altLang="ja-JP" sz="2000" dirty="0"/>
              <a:t>0.005μm</a:t>
            </a:r>
            <a:r>
              <a:rPr lang="ja-JP" altLang="en-US" sz="2000" dirty="0"/>
              <a:t>ステップに統一されています</a:t>
            </a:r>
            <a:endParaRPr kumimoji="1" lang="en-US" altLang="ja-JP" sz="2000" dirty="0"/>
          </a:p>
          <a:p>
            <a:pPr lvl="1"/>
            <a:r>
              <a:rPr kumimoji="1" lang="ja-JP" altLang="en-US" sz="2000" dirty="0"/>
              <a:t>全レイヤーを</a:t>
            </a:r>
            <a:r>
              <a:rPr kumimoji="1" lang="en-US" altLang="ja-JP" sz="2000" dirty="0"/>
              <a:t>0.005μm</a:t>
            </a:r>
            <a:r>
              <a:rPr kumimoji="1" lang="ja-JP" altLang="en-US" sz="2000" dirty="0"/>
              <a:t>ステップで描写</a:t>
            </a:r>
            <a:r>
              <a:rPr lang="ja-JP" altLang="en-US" sz="2000" dirty="0"/>
              <a:t>しておけば基本問題ない</a:t>
            </a:r>
            <a:endParaRPr lang="en-US" altLang="ja-JP" sz="2000" dirty="0">
              <a:solidFill>
                <a:schemeClr val="accent1"/>
              </a:solidFill>
            </a:endParaRPr>
          </a:p>
          <a:p>
            <a:pPr lvl="1"/>
            <a:r>
              <a:rPr lang="ja-JP" altLang="en-US" sz="2000" dirty="0">
                <a:solidFill>
                  <a:srgbClr val="FF0000"/>
                </a:solidFill>
              </a:rPr>
              <a:t>例えば四角形であれば、四点の座標が</a:t>
            </a:r>
            <a:r>
              <a:rPr lang="en-US" altLang="ja-JP" sz="2000" dirty="0">
                <a:solidFill>
                  <a:srgbClr val="FF0000"/>
                </a:solidFill>
              </a:rPr>
              <a:t>0.005μm</a:t>
            </a:r>
            <a:r>
              <a:rPr lang="ja-JP" altLang="en-US" sz="2000" dirty="0">
                <a:solidFill>
                  <a:srgbClr val="FF0000"/>
                </a:solidFill>
              </a:rPr>
              <a:t>でないとダメ</a:t>
            </a:r>
            <a:endParaRPr kumimoji="1" lang="en-US" altLang="ja-JP" sz="2000" dirty="0">
              <a:solidFill>
                <a:srgbClr val="FF0000"/>
              </a:solidFill>
            </a:endParaRPr>
          </a:p>
          <a:p>
            <a:endParaRPr lang="en-US" altLang="ja-JP" sz="2000" dirty="0"/>
          </a:p>
          <a:p>
            <a:r>
              <a:rPr kumimoji="1" lang="en-US" altLang="ja-JP" sz="2000" dirty="0"/>
              <a:t>0.005μm</a:t>
            </a:r>
            <a:r>
              <a:rPr kumimoji="1" lang="ja-JP" altLang="en-US" sz="2000" dirty="0"/>
              <a:t>より細かい座標を指定すると </a:t>
            </a:r>
            <a:r>
              <a:rPr kumimoji="1" lang="en-US" altLang="ja-JP" sz="2000" dirty="0">
                <a:solidFill>
                  <a:srgbClr val="FF0000"/>
                </a:solidFill>
              </a:rPr>
              <a:t>OFFGRID</a:t>
            </a:r>
            <a:r>
              <a:rPr kumimoji="1" lang="en-US" altLang="ja-JP" sz="2000" dirty="0"/>
              <a:t> </a:t>
            </a:r>
            <a:r>
              <a:rPr kumimoji="1" lang="ja-JP" altLang="en-US" sz="2000" dirty="0"/>
              <a:t>エラーが出る</a:t>
            </a:r>
          </a:p>
        </p:txBody>
      </p:sp>
    </p:spTree>
    <p:extLst>
      <p:ext uri="{BB962C8B-B14F-4D97-AF65-F5344CB8AC3E}">
        <p14:creationId xmlns:p14="http://schemas.microsoft.com/office/powerpoint/2010/main" val="19839667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AC29D-E0C1-3561-9314-4BCBCB1A563D}"/>
              </a:ext>
            </a:extLst>
          </p:cNvPr>
          <p:cNvSpPr>
            <a:spLocks noGrp="1"/>
          </p:cNvSpPr>
          <p:nvPr>
            <p:ph type="title"/>
          </p:nvPr>
        </p:nvSpPr>
        <p:spPr/>
        <p:txBody>
          <a:bodyPr/>
          <a:lstStyle/>
          <a:p>
            <a:r>
              <a:rPr lang="en-US" altLang="ja-JP" dirty="0" err="1"/>
              <a:t>npc.drawing</a:t>
            </a:r>
            <a:r>
              <a:rPr lang="en-US" altLang="ja-JP" dirty="0"/>
              <a:t> : Nitride Poly Cut</a:t>
            </a:r>
            <a:endParaRPr kumimoji="1" lang="ja-JP" altLang="en-US" dirty="0"/>
          </a:p>
        </p:txBody>
      </p:sp>
      <p:sp>
        <p:nvSpPr>
          <p:cNvPr id="4" name="日付プレースホルダー 3">
            <a:extLst>
              <a:ext uri="{FF2B5EF4-FFF2-40B4-BE49-F238E27FC236}">
                <a16:creationId xmlns:a16="http://schemas.microsoft.com/office/drawing/2014/main" id="{B8F1F0C8-C739-C778-F05C-565E3E735708}"/>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F4E155AB-6D76-678A-7AC8-F8063421FD7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109</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5FA9ADD-856B-68C9-5FE6-408F7E2F8D84}"/>
              </a:ext>
            </a:extLst>
          </p:cNvPr>
          <p:cNvSpPr>
            <a:spLocks noGrp="1"/>
          </p:cNvSpPr>
          <p:nvPr>
            <p:ph sz="quarter" idx="13"/>
          </p:nvPr>
        </p:nvSpPr>
        <p:spPr/>
        <p:txBody>
          <a:bodyPr/>
          <a:lstStyle/>
          <a:p>
            <a:r>
              <a:rPr lang="en-US" altLang="ja-JP" dirty="0"/>
              <a:t>npc.1 : </a:t>
            </a:r>
            <a:r>
              <a:rPr lang="ja-JP" altLang="en-US" dirty="0"/>
              <a:t>最小幅 </a:t>
            </a:r>
            <a:r>
              <a:rPr lang="en-US" altLang="ja-JP" dirty="0"/>
              <a:t>: 0.270 </a:t>
            </a:r>
            <a:r>
              <a:rPr lang="en-US" altLang="ja-JP" dirty="0" err="1"/>
              <a:t>μm</a:t>
            </a:r>
            <a:endParaRPr lang="en-US" altLang="ja-JP" dirty="0"/>
          </a:p>
          <a:p>
            <a:r>
              <a:rPr lang="en-US" altLang="ja-JP" dirty="0"/>
              <a:t>npc.2 : </a:t>
            </a:r>
            <a:r>
              <a:rPr lang="en-US" altLang="ja-JP" dirty="0" err="1"/>
              <a:t>npc</a:t>
            </a:r>
            <a:r>
              <a:rPr lang="ja-JP" altLang="en-US" dirty="0"/>
              <a:t>同士で必要な最小スペース </a:t>
            </a:r>
            <a:r>
              <a:rPr lang="en-US" altLang="ja-JP" dirty="0"/>
              <a:t>:</a:t>
            </a:r>
            <a:r>
              <a:rPr lang="ja-JP" altLang="en-US" dirty="0"/>
              <a:t> </a:t>
            </a:r>
            <a:r>
              <a:rPr lang="en-US" altLang="ja-JP" dirty="0"/>
              <a:t>0.270 </a:t>
            </a:r>
            <a:r>
              <a:rPr lang="en-US" altLang="ja-JP" dirty="0" err="1"/>
              <a:t>μm</a:t>
            </a:r>
            <a:endParaRPr lang="en-US" altLang="ja-JP" dirty="0"/>
          </a:p>
          <a:p>
            <a:r>
              <a:rPr lang="en-US" altLang="ja-JP" dirty="0"/>
              <a:t>npc.4 : </a:t>
            </a:r>
            <a:r>
              <a:rPr lang="en-US" altLang="ja-JP" dirty="0" err="1"/>
              <a:t>npc</a:t>
            </a:r>
            <a:r>
              <a:rPr lang="ja-JP" altLang="en-US" dirty="0"/>
              <a:t>と</a:t>
            </a:r>
            <a:r>
              <a:rPr lang="en-US" altLang="ja-JP" dirty="0"/>
              <a:t>diff/tap</a:t>
            </a:r>
            <a:r>
              <a:rPr lang="ja-JP" altLang="en-US" dirty="0"/>
              <a:t>間で必要な最小スペース </a:t>
            </a:r>
            <a:r>
              <a:rPr lang="en-US" altLang="ja-JP" dirty="0"/>
              <a:t>:</a:t>
            </a:r>
            <a:r>
              <a:rPr lang="ja-JP" altLang="en-US" dirty="0"/>
              <a:t> </a:t>
            </a:r>
            <a:r>
              <a:rPr lang="en-US" altLang="ja-JP" dirty="0"/>
              <a:t>0.090 </a:t>
            </a:r>
            <a:r>
              <a:rPr lang="en-US" altLang="ja-JP" dirty="0" err="1"/>
              <a:t>μm</a:t>
            </a:r>
            <a:endParaRPr lang="en-US" altLang="ja-JP" dirty="0"/>
          </a:p>
          <a:p>
            <a:endParaRPr lang="en-US" altLang="ja-JP" dirty="0"/>
          </a:p>
        </p:txBody>
      </p:sp>
      <p:pic>
        <p:nvPicPr>
          <p:cNvPr id="9" name="図 8">
            <a:extLst>
              <a:ext uri="{FF2B5EF4-FFF2-40B4-BE49-F238E27FC236}">
                <a16:creationId xmlns:a16="http://schemas.microsoft.com/office/drawing/2014/main" id="{96416F28-589D-F8E9-97E0-EE86797C41D1}"/>
              </a:ext>
            </a:extLst>
          </p:cNvPr>
          <p:cNvPicPr>
            <a:picLocks noChangeAspect="1"/>
          </p:cNvPicPr>
          <p:nvPr/>
        </p:nvPicPr>
        <p:blipFill>
          <a:blip r:embed="rId2"/>
          <a:stretch>
            <a:fillRect/>
          </a:stretch>
        </p:blipFill>
        <p:spPr>
          <a:xfrm>
            <a:off x="1855865" y="2816456"/>
            <a:ext cx="8480270" cy="3498634"/>
          </a:xfrm>
          <a:prstGeom prst="rect">
            <a:avLst/>
          </a:prstGeom>
        </p:spPr>
      </p:pic>
    </p:spTree>
    <p:extLst>
      <p:ext uri="{BB962C8B-B14F-4D97-AF65-F5344CB8AC3E}">
        <p14:creationId xmlns:p14="http://schemas.microsoft.com/office/powerpoint/2010/main" val="3112729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3F23B7-7412-EEE8-EF23-C981CAB69F8E}"/>
              </a:ext>
            </a:extLst>
          </p:cNvPr>
          <p:cNvSpPr>
            <a:spLocks noGrp="1"/>
          </p:cNvSpPr>
          <p:nvPr>
            <p:ph type="title"/>
          </p:nvPr>
        </p:nvSpPr>
        <p:spPr/>
        <p:txBody>
          <a:bodyPr/>
          <a:lstStyle/>
          <a:p>
            <a:r>
              <a:rPr lang="ja-JP" altLang="en-US" dirty="0"/>
              <a:t>可変抵抗 </a:t>
            </a:r>
            <a:r>
              <a:rPr lang="en-US" altLang="ja-JP" dirty="0"/>
              <a:t>vs NMOS</a:t>
            </a:r>
            <a:endParaRPr kumimoji="1" lang="ja-JP" altLang="en-US" dirty="0"/>
          </a:p>
        </p:txBody>
      </p:sp>
      <p:sp>
        <p:nvSpPr>
          <p:cNvPr id="3" name="日付プレースホルダー 2">
            <a:extLst>
              <a:ext uri="{FF2B5EF4-FFF2-40B4-BE49-F238E27FC236}">
                <a16:creationId xmlns:a16="http://schemas.microsoft.com/office/drawing/2014/main" id="{5F634804-0821-5406-0FE3-62E2A79397FB}"/>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B893F47C-24F6-9DF9-BDC8-A9180C64DDFC}"/>
              </a:ext>
            </a:extLst>
          </p:cNvPr>
          <p:cNvSpPr>
            <a:spLocks noGrp="1"/>
          </p:cNvSpPr>
          <p:nvPr>
            <p:ph type="sldNum" sz="quarter" idx="12"/>
          </p:nvPr>
        </p:nvSpPr>
        <p:spPr/>
        <p:txBody>
          <a:bodyPr/>
          <a:lstStyle/>
          <a:p>
            <a:pPr rtl="0"/>
            <a:fld id="{9860EDB8-5305-433F-BE41-D7A86D811DB3}" type="slidenum">
              <a:rPr lang="en-US" altLang="ja-JP" noProof="0" smtClean="0"/>
              <a:pPr rtl="0"/>
              <a:t>11</a:t>
            </a:fld>
            <a:endParaRPr lang="ja-JP" altLang="en-US" noProof="0"/>
          </a:p>
        </p:txBody>
      </p:sp>
      <p:pic>
        <p:nvPicPr>
          <p:cNvPr id="8" name="図 7">
            <a:extLst>
              <a:ext uri="{FF2B5EF4-FFF2-40B4-BE49-F238E27FC236}">
                <a16:creationId xmlns:a16="http://schemas.microsoft.com/office/drawing/2014/main" id="{7085A0CD-E5AA-2C90-DF0B-8108C28050DB}"/>
              </a:ext>
            </a:extLst>
          </p:cNvPr>
          <p:cNvPicPr>
            <a:picLocks noChangeAspect="1"/>
          </p:cNvPicPr>
          <p:nvPr/>
        </p:nvPicPr>
        <p:blipFill>
          <a:blip r:embed="rId2"/>
          <a:stretch>
            <a:fillRect/>
          </a:stretch>
        </p:blipFill>
        <p:spPr>
          <a:xfrm>
            <a:off x="3987980" y="1579251"/>
            <a:ext cx="3740406" cy="3267481"/>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6EB62A5-B461-3646-647E-4C565B3BCD59}"/>
                  </a:ext>
                </a:extLst>
              </p:cNvPr>
              <p:cNvSpPr txBox="1"/>
              <p:nvPr/>
            </p:nvSpPr>
            <p:spPr>
              <a:xfrm rot="5400000">
                <a:off x="2169575" y="3028324"/>
                <a:ext cx="3267478" cy="369332"/>
              </a:xfrm>
              <a:prstGeom prst="rect">
                <a:avLst/>
              </a:prstGeom>
              <a:noFill/>
            </p:spPr>
            <p:txBody>
              <a:bodyPr wrap="square" rtlCol="0">
                <a:spAutoFit/>
              </a:bodyPr>
              <a:lstStyle/>
              <a:p>
                <a:pPr algn="ct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𝑅</m:t>
                        </m:r>
                      </m:e>
                      <m:sub>
                        <m:r>
                          <a:rPr kumimoji="1" lang="en-US" altLang="ja-JP" b="0" i="1" smtClean="0">
                            <a:latin typeface="Cambria Math" panose="02040503050406030204" pitchFamily="18" charset="0"/>
                          </a:rPr>
                          <m:t>𝐷𝑆</m:t>
                        </m:r>
                      </m:sub>
                    </m:sSub>
                  </m:oMath>
                </a14:m>
                <a:r>
                  <a:rPr kumimoji="1" lang="ja-JP" altLang="en-US" dirty="0"/>
                  <a:t>（</a:t>
                </a:r>
                <a:r>
                  <a:rPr kumimoji="1" lang="en-US" altLang="ja-JP" b="1" dirty="0">
                    <a:solidFill>
                      <a:srgbClr val="FF0000"/>
                    </a:solidFill>
                  </a:rPr>
                  <a:t>GΩ</a:t>
                </a:r>
                <a:r>
                  <a:rPr kumimoji="1" lang="ja-JP" altLang="en-US" dirty="0"/>
                  <a:t>）</a:t>
                </a:r>
              </a:p>
            </p:txBody>
          </p:sp>
        </mc:Choice>
        <mc:Fallback xmlns="">
          <p:sp>
            <p:nvSpPr>
              <p:cNvPr id="9" name="テキスト ボックス 8">
                <a:extLst>
                  <a:ext uri="{FF2B5EF4-FFF2-40B4-BE49-F238E27FC236}">
                    <a16:creationId xmlns:a16="http://schemas.microsoft.com/office/drawing/2014/main" id="{E6EB62A5-B461-3646-647E-4C565B3BCD59}"/>
                  </a:ext>
                </a:extLst>
              </p:cNvPr>
              <p:cNvSpPr txBox="1">
                <a:spLocks noRot="1" noChangeAspect="1" noMove="1" noResize="1" noEditPoints="1" noAdjustHandles="1" noChangeArrowheads="1" noChangeShapeType="1" noTextEdit="1"/>
              </p:cNvSpPr>
              <p:nvPr/>
            </p:nvSpPr>
            <p:spPr>
              <a:xfrm rot="5400000">
                <a:off x="2169575" y="3028324"/>
                <a:ext cx="3267478" cy="369332"/>
              </a:xfrm>
              <a:prstGeom prst="rect">
                <a:avLst/>
              </a:prstGeom>
              <a:blipFill>
                <a:blip r:embed="rId4"/>
                <a:stretch>
                  <a:fillRect l="-28333" r="-13333"/>
                </a:stretch>
              </a:blipFill>
            </p:spPr>
            <p:txBody>
              <a:bodyPr/>
              <a:lstStyle/>
              <a:p>
                <a:r>
                  <a:rPr lang="ja-JP" altLang="en-US">
                    <a:noFill/>
                  </a:rPr>
                  <a:t> </a:t>
                </a:r>
              </a:p>
            </p:txBody>
          </p:sp>
        </mc:Fallback>
      </mc:AlternateContent>
      <p:pic>
        <p:nvPicPr>
          <p:cNvPr id="11" name="図 10">
            <a:extLst>
              <a:ext uri="{FF2B5EF4-FFF2-40B4-BE49-F238E27FC236}">
                <a16:creationId xmlns:a16="http://schemas.microsoft.com/office/drawing/2014/main" id="{37034658-9AE2-6FCF-C53E-42C37A554BD3}"/>
              </a:ext>
            </a:extLst>
          </p:cNvPr>
          <p:cNvPicPr>
            <a:picLocks noChangeAspect="1"/>
          </p:cNvPicPr>
          <p:nvPr/>
        </p:nvPicPr>
        <p:blipFill>
          <a:blip r:embed="rId5"/>
          <a:stretch>
            <a:fillRect/>
          </a:stretch>
        </p:blipFill>
        <p:spPr>
          <a:xfrm>
            <a:off x="8288775" y="1579251"/>
            <a:ext cx="3742361" cy="3267478"/>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C9C1D29-80AE-9A0A-C82F-D1A27C15F7BE}"/>
                  </a:ext>
                </a:extLst>
              </p:cNvPr>
              <p:cNvSpPr txBox="1"/>
              <p:nvPr/>
            </p:nvSpPr>
            <p:spPr>
              <a:xfrm rot="5400000">
                <a:off x="6470370" y="3028324"/>
                <a:ext cx="3267478" cy="369332"/>
              </a:xfrm>
              <a:prstGeom prst="rect">
                <a:avLst/>
              </a:prstGeom>
              <a:noFill/>
            </p:spPr>
            <p:txBody>
              <a:bodyPr wrap="square" rtlCol="0">
                <a:spAutoFit/>
              </a:bodyPr>
              <a:lstStyle/>
              <a:p>
                <a:pPr algn="ctr"/>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i="1" dirty="0" smtClean="0">
                            <a:latin typeface="Cambria Math" panose="02040503050406030204" pitchFamily="18" charset="0"/>
                          </a:rPr>
                          <m:t>𝐼</m:t>
                        </m:r>
                      </m:e>
                      <m:sub>
                        <m:r>
                          <a:rPr kumimoji="1" lang="en-US" altLang="ja-JP" b="0" i="1" dirty="0" smtClean="0">
                            <a:latin typeface="Cambria Math" panose="02040503050406030204" pitchFamily="18" charset="0"/>
                          </a:rPr>
                          <m:t>𝐷𝑆</m:t>
                        </m:r>
                      </m:sub>
                    </m:sSub>
                  </m:oMath>
                </a14:m>
                <a:r>
                  <a:rPr kumimoji="1" lang="ja-JP" altLang="en-US" dirty="0"/>
                  <a:t>（</a:t>
                </a:r>
                <a:r>
                  <a:rPr kumimoji="1" lang="en-US" altLang="ja-JP" dirty="0" err="1"/>
                  <a:t>μA</a:t>
                </a:r>
                <a:r>
                  <a:rPr kumimoji="1" lang="ja-JP" altLang="en-US" dirty="0"/>
                  <a:t>）</a:t>
                </a:r>
              </a:p>
            </p:txBody>
          </p:sp>
        </mc:Choice>
        <mc:Fallback xmlns="">
          <p:sp>
            <p:nvSpPr>
              <p:cNvPr id="12" name="テキスト ボックス 11">
                <a:extLst>
                  <a:ext uri="{FF2B5EF4-FFF2-40B4-BE49-F238E27FC236}">
                    <a16:creationId xmlns:a16="http://schemas.microsoft.com/office/drawing/2014/main" id="{3C9C1D29-80AE-9A0A-C82F-D1A27C15F7BE}"/>
                  </a:ext>
                </a:extLst>
              </p:cNvPr>
              <p:cNvSpPr txBox="1">
                <a:spLocks noRot="1" noChangeAspect="1" noMove="1" noResize="1" noEditPoints="1" noAdjustHandles="1" noChangeArrowheads="1" noChangeShapeType="1" noTextEdit="1"/>
              </p:cNvSpPr>
              <p:nvPr/>
            </p:nvSpPr>
            <p:spPr>
              <a:xfrm rot="5400000">
                <a:off x="6470370" y="3028324"/>
                <a:ext cx="3267478" cy="369332"/>
              </a:xfrm>
              <a:prstGeom prst="rect">
                <a:avLst/>
              </a:prstGeom>
              <a:blipFill>
                <a:blip r:embed="rId6"/>
                <a:stretch>
                  <a:fillRect l="-26230" r="-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B7BD52B-226B-3740-7411-77212E9019B8}"/>
                  </a:ext>
                </a:extLst>
              </p:cNvPr>
              <p:cNvSpPr txBox="1"/>
              <p:nvPr/>
            </p:nvSpPr>
            <p:spPr>
              <a:xfrm>
                <a:off x="4464948" y="4846729"/>
                <a:ext cx="3263438" cy="369332"/>
              </a:xfrm>
              <a:prstGeom prst="rect">
                <a:avLst/>
              </a:prstGeom>
              <a:noFill/>
            </p:spPr>
            <p:txBody>
              <a:bodyPr wrap="square" rtlCol="0">
                <a:spAutoFit/>
              </a:bodyPr>
              <a:lstStyle/>
              <a:p>
                <a:pPr algn="ct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𝑉</m:t>
                        </m:r>
                      </m:e>
                      <m:sub>
                        <m:r>
                          <a:rPr kumimoji="1" lang="en-US" altLang="ja-JP" b="0" i="1" smtClean="0">
                            <a:latin typeface="Cambria Math" panose="02040503050406030204" pitchFamily="18" charset="0"/>
                          </a:rPr>
                          <m:t>𝐺𝑆</m:t>
                        </m:r>
                      </m:sub>
                    </m:sSub>
                  </m:oMath>
                </a14:m>
                <a:r>
                  <a:rPr kumimoji="1" lang="ja-JP" altLang="en-US" dirty="0"/>
                  <a:t>（</a:t>
                </a:r>
                <a:r>
                  <a:rPr kumimoji="1" lang="en-US" altLang="ja-JP" dirty="0"/>
                  <a:t>V</a:t>
                </a:r>
                <a:r>
                  <a:rPr kumimoji="1" lang="ja-JP" altLang="en-US" dirty="0"/>
                  <a:t>）</a:t>
                </a:r>
              </a:p>
            </p:txBody>
          </p:sp>
        </mc:Choice>
        <mc:Fallback xmlns="">
          <p:sp>
            <p:nvSpPr>
              <p:cNvPr id="13" name="テキスト ボックス 12">
                <a:extLst>
                  <a:ext uri="{FF2B5EF4-FFF2-40B4-BE49-F238E27FC236}">
                    <a16:creationId xmlns:a16="http://schemas.microsoft.com/office/drawing/2014/main" id="{FB7BD52B-226B-3740-7411-77212E9019B8}"/>
                  </a:ext>
                </a:extLst>
              </p:cNvPr>
              <p:cNvSpPr txBox="1">
                <a:spLocks noRot="1" noChangeAspect="1" noMove="1" noResize="1" noEditPoints="1" noAdjustHandles="1" noChangeArrowheads="1" noChangeShapeType="1" noTextEdit="1"/>
              </p:cNvSpPr>
              <p:nvPr/>
            </p:nvSpPr>
            <p:spPr>
              <a:xfrm>
                <a:off x="4464948" y="4846729"/>
                <a:ext cx="3263438" cy="369332"/>
              </a:xfrm>
              <a:prstGeom prst="rect">
                <a:avLst/>
              </a:prstGeom>
              <a:blipFill>
                <a:blip r:embed="rId7"/>
                <a:stretch>
                  <a:fillRect t="-11475"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117B19F-15E9-4026-CF25-172415362214}"/>
                  </a:ext>
                </a:extLst>
              </p:cNvPr>
              <p:cNvSpPr txBox="1"/>
              <p:nvPr/>
            </p:nvSpPr>
            <p:spPr>
              <a:xfrm>
                <a:off x="8767697" y="4846729"/>
                <a:ext cx="3263438" cy="369332"/>
              </a:xfrm>
              <a:prstGeom prst="rect">
                <a:avLst/>
              </a:prstGeom>
              <a:noFill/>
            </p:spPr>
            <p:txBody>
              <a:bodyPr wrap="square" rtlCol="0">
                <a:spAutoFit/>
              </a:bodyPr>
              <a:lstStyle/>
              <a:p>
                <a:pPr algn="ct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𝑉</m:t>
                        </m:r>
                      </m:e>
                      <m:sub>
                        <m:r>
                          <a:rPr kumimoji="1" lang="en-US" altLang="ja-JP" b="0" i="1" smtClean="0">
                            <a:latin typeface="Cambria Math" panose="02040503050406030204" pitchFamily="18" charset="0"/>
                          </a:rPr>
                          <m:t>𝐺𝑆</m:t>
                        </m:r>
                      </m:sub>
                    </m:sSub>
                  </m:oMath>
                </a14:m>
                <a:r>
                  <a:rPr kumimoji="1" lang="ja-JP" altLang="en-US" dirty="0"/>
                  <a:t>（</a:t>
                </a:r>
                <a:r>
                  <a:rPr kumimoji="1" lang="en-US" altLang="ja-JP" dirty="0"/>
                  <a:t>V</a:t>
                </a:r>
                <a:r>
                  <a:rPr kumimoji="1" lang="ja-JP" altLang="en-US" dirty="0"/>
                  <a:t>）</a:t>
                </a:r>
              </a:p>
            </p:txBody>
          </p:sp>
        </mc:Choice>
        <mc:Fallback xmlns="">
          <p:sp>
            <p:nvSpPr>
              <p:cNvPr id="14" name="テキスト ボックス 13">
                <a:extLst>
                  <a:ext uri="{FF2B5EF4-FFF2-40B4-BE49-F238E27FC236}">
                    <a16:creationId xmlns:a16="http://schemas.microsoft.com/office/drawing/2014/main" id="{7117B19F-15E9-4026-CF25-172415362214}"/>
                  </a:ext>
                </a:extLst>
              </p:cNvPr>
              <p:cNvSpPr txBox="1">
                <a:spLocks noRot="1" noChangeAspect="1" noMove="1" noResize="1" noEditPoints="1" noAdjustHandles="1" noChangeArrowheads="1" noChangeShapeType="1" noTextEdit="1"/>
              </p:cNvSpPr>
              <p:nvPr/>
            </p:nvSpPr>
            <p:spPr>
              <a:xfrm>
                <a:off x="8767697" y="4846729"/>
                <a:ext cx="3263438" cy="369332"/>
              </a:xfrm>
              <a:prstGeom prst="rect">
                <a:avLst/>
              </a:prstGeom>
              <a:blipFill>
                <a:blip r:embed="rId8"/>
                <a:stretch>
                  <a:fillRect t="-11475" b="-2623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22E51E8C-A147-EB3C-14F8-D0FAB3FC7EB8}"/>
              </a:ext>
            </a:extLst>
          </p:cNvPr>
          <p:cNvCxnSpPr/>
          <p:nvPr/>
        </p:nvCxnSpPr>
        <p:spPr>
          <a:xfrm>
            <a:off x="5225143" y="4345577"/>
            <a:ext cx="2072640" cy="0"/>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0988019-AB91-EAE2-3932-07311AC81B9D}"/>
              </a:ext>
            </a:extLst>
          </p:cNvPr>
          <p:cNvSpPr txBox="1"/>
          <p:nvPr/>
        </p:nvSpPr>
        <p:spPr>
          <a:xfrm>
            <a:off x="4985657" y="3055542"/>
            <a:ext cx="2551611" cy="1200329"/>
          </a:xfrm>
          <a:prstGeom prst="rect">
            <a:avLst/>
          </a:prstGeom>
          <a:noFill/>
        </p:spPr>
        <p:txBody>
          <a:bodyPr wrap="square" rtlCol="0">
            <a:spAutoFit/>
          </a:bodyPr>
          <a:lstStyle/>
          <a:p>
            <a:r>
              <a:rPr kumimoji="1" lang="ja-JP" altLang="en-US" dirty="0">
                <a:solidFill>
                  <a:srgbClr val="FFFF00"/>
                </a:solidFill>
              </a:rPr>
              <a:t>縦軸が</a:t>
            </a:r>
            <a:r>
              <a:rPr kumimoji="1" lang="en-US" altLang="ja-JP" dirty="0">
                <a:solidFill>
                  <a:srgbClr val="FFFF00"/>
                </a:solidFill>
              </a:rPr>
              <a:t>Ω</a:t>
            </a:r>
            <a:r>
              <a:rPr kumimoji="1" lang="ja-JP" altLang="en-US" dirty="0">
                <a:solidFill>
                  <a:srgbClr val="FFFF00"/>
                </a:solidFill>
              </a:rPr>
              <a:t>だと見づらい</a:t>
            </a:r>
            <a:endParaRPr kumimoji="1" lang="en-US" altLang="ja-JP" dirty="0">
              <a:solidFill>
                <a:srgbClr val="FFFF00"/>
              </a:solidFill>
            </a:endParaRPr>
          </a:p>
          <a:p>
            <a:endParaRPr kumimoji="1" lang="en-US" altLang="ja-JP" dirty="0">
              <a:solidFill>
                <a:srgbClr val="FFFF00"/>
              </a:solidFill>
            </a:endParaRPr>
          </a:p>
          <a:p>
            <a:r>
              <a:rPr kumimoji="1" lang="ja-JP" altLang="en-US" dirty="0">
                <a:solidFill>
                  <a:srgbClr val="FFFF00"/>
                </a:solidFill>
              </a:rPr>
              <a:t>エンジニアはこの区間に興味がある</a:t>
            </a:r>
          </a:p>
        </p:txBody>
      </p:sp>
      <p:pic>
        <p:nvPicPr>
          <p:cNvPr id="5" name="図 4">
            <a:extLst>
              <a:ext uri="{FF2B5EF4-FFF2-40B4-BE49-F238E27FC236}">
                <a16:creationId xmlns:a16="http://schemas.microsoft.com/office/drawing/2014/main" id="{A9857163-83FD-6B71-9603-FA888D4FB3D6}"/>
              </a:ext>
            </a:extLst>
          </p:cNvPr>
          <p:cNvPicPr>
            <a:picLocks noChangeAspect="1"/>
          </p:cNvPicPr>
          <p:nvPr/>
        </p:nvPicPr>
        <p:blipFill>
          <a:blip r:embed="rId9"/>
          <a:stretch>
            <a:fillRect/>
          </a:stretch>
        </p:blipFill>
        <p:spPr>
          <a:xfrm>
            <a:off x="192368" y="1665480"/>
            <a:ext cx="3365009" cy="3095019"/>
          </a:xfrm>
          <a:prstGeom prst="rect">
            <a:avLst/>
          </a:prstGeom>
        </p:spPr>
      </p:pic>
    </p:spTree>
    <p:extLst>
      <p:ext uri="{BB962C8B-B14F-4D97-AF65-F5344CB8AC3E}">
        <p14:creationId xmlns:p14="http://schemas.microsoft.com/office/powerpoint/2010/main" val="16337524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722648-5D41-CD91-2DF8-58A3193A142B}"/>
              </a:ext>
            </a:extLst>
          </p:cNvPr>
          <p:cNvSpPr>
            <a:spLocks noGrp="1"/>
          </p:cNvSpPr>
          <p:nvPr>
            <p:ph type="title"/>
          </p:nvPr>
        </p:nvSpPr>
        <p:spPr/>
        <p:txBody>
          <a:bodyPr/>
          <a:lstStyle/>
          <a:p>
            <a:r>
              <a:rPr lang="en-US" altLang="ja-JP" dirty="0"/>
              <a:t>l</a:t>
            </a:r>
            <a:r>
              <a:rPr kumimoji="1" lang="en-US" altLang="ja-JP" dirty="0"/>
              <a:t>icon1.drawing : Local Interconnect Contact</a:t>
            </a:r>
            <a:endParaRPr kumimoji="1" lang="ja-JP" altLang="en-US" dirty="0"/>
          </a:p>
        </p:txBody>
      </p:sp>
      <p:sp>
        <p:nvSpPr>
          <p:cNvPr id="4" name="日付プレースホルダー 3">
            <a:extLst>
              <a:ext uri="{FF2B5EF4-FFF2-40B4-BE49-F238E27FC236}">
                <a16:creationId xmlns:a16="http://schemas.microsoft.com/office/drawing/2014/main" id="{F60FC392-9AD8-BBA5-E72F-3E7533B6C509}"/>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CA2CAFB-8193-6D9E-BF8B-5E3EEDB34B9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110</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AB704F7D-A016-5654-8A99-04B10EE78D3A}"/>
              </a:ext>
            </a:extLst>
          </p:cNvPr>
          <p:cNvSpPr>
            <a:spLocks noGrp="1"/>
          </p:cNvSpPr>
          <p:nvPr>
            <p:ph sz="quarter" idx="13"/>
          </p:nvPr>
        </p:nvSpPr>
        <p:spPr>
          <a:xfrm>
            <a:off x="444500" y="1463040"/>
            <a:ext cx="11210543" cy="4775612"/>
          </a:xfrm>
        </p:spPr>
        <p:txBody>
          <a:bodyPr>
            <a:normAutofit/>
          </a:bodyPr>
          <a:lstStyle/>
          <a:p>
            <a:r>
              <a:rPr lang="en-US" altLang="ja-JP" sz="2000" dirty="0"/>
              <a:t>l</a:t>
            </a:r>
            <a:r>
              <a:rPr kumimoji="1" lang="en-US" altLang="ja-JP" sz="2000" dirty="0"/>
              <a:t>icon.1 : </a:t>
            </a:r>
            <a:r>
              <a:rPr kumimoji="1" lang="ja-JP" altLang="en-US" sz="2000" dirty="0"/>
              <a:t>サイズは</a:t>
            </a:r>
            <a:r>
              <a:rPr kumimoji="1" lang="en-US" altLang="ja-JP" sz="2000" dirty="0"/>
              <a:t>0.170 μm×0.170 </a:t>
            </a:r>
            <a:r>
              <a:rPr kumimoji="1" lang="en-US" altLang="ja-JP" sz="2000" dirty="0" err="1"/>
              <a:t>μm</a:t>
            </a:r>
            <a:r>
              <a:rPr kumimoji="1" lang="en-US" altLang="ja-JP" sz="2000" dirty="0"/>
              <a:t> </a:t>
            </a:r>
            <a:r>
              <a:rPr kumimoji="1" lang="ja-JP" altLang="en-US" sz="2000" dirty="0"/>
              <a:t>でなければならない</a:t>
            </a:r>
            <a:br>
              <a:rPr lang="en-US" altLang="ja-JP" sz="2000" dirty="0"/>
            </a:br>
            <a:r>
              <a:rPr kumimoji="1" lang="en-US" altLang="ja-JP" sz="2000" dirty="0"/>
              <a:t>licon.2 : </a:t>
            </a:r>
            <a:r>
              <a:rPr kumimoji="1" lang="en-US" altLang="ja-JP" sz="2000" dirty="0" err="1"/>
              <a:t>licon</a:t>
            </a:r>
            <a:r>
              <a:rPr kumimoji="1" lang="ja-JP" altLang="en-US" sz="2000" dirty="0"/>
              <a:t>同士で必要な最小スペース </a:t>
            </a:r>
            <a:r>
              <a:rPr kumimoji="1" lang="en-US" altLang="ja-JP" sz="2000" dirty="0"/>
              <a:t>: 0.170 </a:t>
            </a:r>
            <a:r>
              <a:rPr kumimoji="1" lang="en-US" altLang="ja-JP" sz="2000" dirty="0" err="1"/>
              <a:t>μm</a:t>
            </a:r>
            <a:endParaRPr lang="en-US" altLang="ja-JP" sz="2000" dirty="0"/>
          </a:p>
          <a:p>
            <a:r>
              <a:rPr kumimoji="1" lang="en-US" altLang="ja-JP" sz="2000" dirty="0"/>
              <a:t>diff</a:t>
            </a:r>
            <a:r>
              <a:rPr kumimoji="1" lang="ja-JP" altLang="en-US" sz="2000" dirty="0"/>
              <a:t>上の</a:t>
            </a:r>
            <a:r>
              <a:rPr kumimoji="1" lang="en-US" altLang="ja-JP" sz="2000" dirty="0" err="1"/>
              <a:t>licon</a:t>
            </a:r>
            <a:r>
              <a:rPr kumimoji="1" lang="ja-JP" altLang="en-US" sz="2000" dirty="0"/>
              <a:t>で必要な最小マージン </a:t>
            </a:r>
            <a:r>
              <a:rPr kumimoji="1" lang="en-US" altLang="ja-JP" sz="2000" dirty="0"/>
              <a:t>: </a:t>
            </a:r>
            <a:br>
              <a:rPr kumimoji="1" lang="en-US" altLang="ja-JP" sz="2000" dirty="0"/>
            </a:br>
            <a:r>
              <a:rPr lang="en-US" altLang="ja-JP" sz="1800" dirty="0"/>
              <a:t>licon.5a : </a:t>
            </a:r>
            <a:r>
              <a:rPr kumimoji="1" lang="en-US" altLang="ja-JP" sz="1800" dirty="0" err="1"/>
              <a:t>x,y</a:t>
            </a:r>
            <a:r>
              <a:rPr kumimoji="1" lang="ja-JP" altLang="en-US" sz="1800" dirty="0"/>
              <a:t>軸のうち、どちらか一軸では </a:t>
            </a:r>
            <a:r>
              <a:rPr kumimoji="1" lang="en-US" altLang="ja-JP" sz="1800" dirty="0"/>
              <a:t>: 0.040 </a:t>
            </a:r>
            <a:r>
              <a:rPr kumimoji="1" lang="en-US" altLang="ja-JP" sz="1800" dirty="0" err="1"/>
              <a:t>μm</a:t>
            </a:r>
            <a:br>
              <a:rPr kumimoji="1" lang="en-US" altLang="ja-JP" sz="1800" dirty="0"/>
            </a:br>
            <a:r>
              <a:rPr lang="en-US" altLang="ja-JP" sz="1800" dirty="0"/>
              <a:t>licon.5c : </a:t>
            </a:r>
            <a:r>
              <a:rPr kumimoji="1" lang="en-US" altLang="ja-JP" sz="1800" dirty="0" err="1"/>
              <a:t>x,y</a:t>
            </a:r>
            <a:r>
              <a:rPr kumimoji="1" lang="ja-JP" altLang="en-US" sz="1800" dirty="0"/>
              <a:t>軸のうち、もう片方の軸では </a:t>
            </a:r>
            <a:r>
              <a:rPr kumimoji="1" lang="en-US" altLang="ja-JP" sz="1800" dirty="0"/>
              <a:t>:</a:t>
            </a:r>
            <a:r>
              <a:rPr kumimoji="1" lang="ja-JP" altLang="en-US" sz="1800" dirty="0"/>
              <a:t> </a:t>
            </a:r>
            <a:r>
              <a:rPr kumimoji="1" lang="en-US" altLang="ja-JP" sz="1800" dirty="0"/>
              <a:t>0.060 </a:t>
            </a:r>
            <a:r>
              <a:rPr kumimoji="1" lang="en-US" altLang="ja-JP" sz="1800" dirty="0" err="1"/>
              <a:t>μm</a:t>
            </a:r>
            <a:endParaRPr lang="en-US" altLang="ja-JP" sz="1800" dirty="0"/>
          </a:p>
          <a:p>
            <a:r>
              <a:rPr lang="en-US" altLang="ja-JP" sz="2000" dirty="0"/>
              <a:t>tap</a:t>
            </a:r>
            <a:r>
              <a:rPr lang="ja-JP" altLang="en-US" sz="2000" dirty="0"/>
              <a:t>上の</a:t>
            </a:r>
            <a:r>
              <a:rPr lang="en-US" altLang="ja-JP" sz="2000" dirty="0" err="1"/>
              <a:t>licon</a:t>
            </a:r>
            <a:r>
              <a:rPr lang="ja-JP" altLang="en-US" sz="2000" dirty="0"/>
              <a:t>で必要な最小マージン </a:t>
            </a:r>
            <a:r>
              <a:rPr lang="en-US" altLang="ja-JP" sz="2000" dirty="0"/>
              <a:t>:</a:t>
            </a:r>
            <a:br>
              <a:rPr lang="en-US" altLang="ja-JP" sz="2000" dirty="0"/>
            </a:br>
            <a:r>
              <a:rPr lang="en-US" altLang="ja-JP" sz="1800" dirty="0"/>
              <a:t>licon.7</a:t>
            </a:r>
            <a:r>
              <a:rPr lang="ja-JP" altLang="en-US" sz="1800" dirty="0"/>
              <a:t>　</a:t>
            </a:r>
            <a:r>
              <a:rPr lang="en-US" altLang="ja-JP" sz="1800" dirty="0"/>
              <a:t>: </a:t>
            </a:r>
            <a:r>
              <a:rPr lang="en-US" altLang="ja-JP" sz="1800" dirty="0" err="1"/>
              <a:t>x,y</a:t>
            </a:r>
            <a:r>
              <a:rPr lang="ja-JP" altLang="en-US" sz="1800" dirty="0"/>
              <a:t>軸のうち、どちらか一軸では</a:t>
            </a:r>
            <a:r>
              <a:rPr kumimoji="1" lang="en-US" altLang="ja-JP" sz="1800" dirty="0"/>
              <a:t>: 0.120</a:t>
            </a:r>
            <a:r>
              <a:rPr kumimoji="1" lang="en-US" altLang="ja-JP" sz="1800" dirty="0">
                <a:solidFill>
                  <a:schemeClr val="accent1"/>
                </a:solidFill>
              </a:rPr>
              <a:t> </a:t>
            </a:r>
            <a:r>
              <a:rPr kumimoji="1" lang="en-US" altLang="ja-JP" sz="1800" dirty="0" err="1"/>
              <a:t>μm</a:t>
            </a:r>
            <a:br>
              <a:rPr kumimoji="1" lang="en-US" altLang="ja-JP" sz="1800" dirty="0"/>
            </a:br>
            <a:r>
              <a:rPr lang="en-US" altLang="ja-JP" sz="1800" dirty="0"/>
              <a:t>licon.6</a:t>
            </a:r>
            <a:r>
              <a:rPr lang="ja-JP" altLang="en-US" sz="1800" dirty="0"/>
              <a:t>　</a:t>
            </a:r>
            <a:r>
              <a:rPr lang="en-US" altLang="ja-JP" sz="1800" dirty="0"/>
              <a:t>: </a:t>
            </a:r>
            <a:r>
              <a:rPr lang="ja-JP" altLang="en-US" sz="1800" dirty="0"/>
              <a:t>もう片方の軸方向では接触しても良いが、はみ出してはいけない</a:t>
            </a:r>
            <a:br>
              <a:rPr lang="en-US" altLang="ja-JP" sz="1800" dirty="0"/>
            </a:br>
            <a:r>
              <a:rPr lang="en-US" altLang="ja-JP" sz="1800" dirty="0"/>
              <a:t>licon.5b : diff</a:t>
            </a:r>
            <a:r>
              <a:rPr lang="ja-JP" altLang="en-US" sz="1800" dirty="0"/>
              <a:t>と接触している</a:t>
            </a:r>
            <a:r>
              <a:rPr lang="en-US" altLang="ja-JP" sz="1800" dirty="0"/>
              <a:t>tap</a:t>
            </a:r>
            <a:r>
              <a:rPr lang="ja-JP" altLang="en-US" sz="1800" dirty="0"/>
              <a:t>上の</a:t>
            </a:r>
            <a:r>
              <a:rPr lang="en-US" altLang="ja-JP" sz="1800" dirty="0" err="1"/>
              <a:t>licon</a:t>
            </a:r>
            <a:r>
              <a:rPr lang="ja-JP" altLang="en-US" sz="1800" dirty="0"/>
              <a:t>で必要なマージン</a:t>
            </a:r>
            <a:r>
              <a:rPr lang="en-US" altLang="ja-JP" sz="1800" dirty="0"/>
              <a:t> : diff</a:t>
            </a:r>
            <a:r>
              <a:rPr lang="ja-JP" altLang="en-US" sz="1800" dirty="0"/>
              <a:t>から </a:t>
            </a:r>
            <a:r>
              <a:rPr lang="en-US" altLang="ja-JP" sz="1800" dirty="0"/>
              <a:t>0.060μm</a:t>
            </a:r>
          </a:p>
          <a:p>
            <a:r>
              <a:rPr lang="en-US" altLang="ja-JP" sz="2000" dirty="0"/>
              <a:t>poly</a:t>
            </a:r>
            <a:r>
              <a:rPr lang="ja-JP" altLang="en-US" sz="2000" dirty="0"/>
              <a:t>上の</a:t>
            </a:r>
            <a:r>
              <a:rPr lang="en-US" altLang="ja-JP" sz="2000" dirty="0" err="1"/>
              <a:t>licon</a:t>
            </a:r>
            <a:r>
              <a:rPr lang="ja-JP" altLang="en-US" sz="2000" dirty="0"/>
              <a:t>で必要な最小マージン </a:t>
            </a:r>
            <a:r>
              <a:rPr lang="en-US" altLang="ja-JP" sz="2000" dirty="0"/>
              <a:t>: </a:t>
            </a:r>
            <a:br>
              <a:rPr lang="en-US" altLang="ja-JP" sz="2000" dirty="0"/>
            </a:br>
            <a:r>
              <a:rPr lang="en-US" altLang="ja-JP" sz="1800" dirty="0"/>
              <a:t>licon.8</a:t>
            </a:r>
            <a:r>
              <a:rPr lang="ja-JP" altLang="en-US" sz="1800" dirty="0"/>
              <a:t>　</a:t>
            </a:r>
            <a:r>
              <a:rPr lang="en-US" altLang="ja-JP" sz="1800" dirty="0"/>
              <a:t>: </a:t>
            </a:r>
            <a:r>
              <a:rPr lang="en-US" altLang="ja-JP" sz="1800" dirty="0" err="1"/>
              <a:t>x,y</a:t>
            </a:r>
            <a:r>
              <a:rPr lang="ja-JP" altLang="en-US" sz="1800" dirty="0"/>
              <a:t>軸のうち、どちらか一軸では </a:t>
            </a:r>
            <a:r>
              <a:rPr lang="en-US" altLang="ja-JP" sz="1800" dirty="0"/>
              <a:t>: 0.050 </a:t>
            </a:r>
            <a:r>
              <a:rPr lang="en-US" altLang="ja-JP" sz="1800" dirty="0" err="1"/>
              <a:t>μm</a:t>
            </a:r>
            <a:br>
              <a:rPr lang="en-US" altLang="ja-JP" sz="1800" dirty="0"/>
            </a:br>
            <a:r>
              <a:rPr lang="en-US" altLang="ja-JP" sz="1800" dirty="0"/>
              <a:t>licon.8a : </a:t>
            </a:r>
            <a:r>
              <a:rPr kumimoji="1" lang="en-US" altLang="ja-JP" sz="1800" dirty="0" err="1"/>
              <a:t>x,y</a:t>
            </a:r>
            <a:r>
              <a:rPr kumimoji="1" lang="ja-JP" altLang="en-US" sz="1800" dirty="0"/>
              <a:t>軸のうち、もう片方の軸では </a:t>
            </a:r>
            <a:r>
              <a:rPr kumimoji="1" lang="en-US" altLang="ja-JP" sz="1800" dirty="0"/>
              <a:t>: 0.080 </a:t>
            </a:r>
            <a:r>
              <a:rPr kumimoji="1" lang="en-US" altLang="ja-JP" sz="1800" dirty="0" err="1"/>
              <a:t>μm</a:t>
            </a:r>
            <a:endParaRPr lang="en-US" altLang="ja-JP" sz="1800" dirty="0"/>
          </a:p>
          <a:p>
            <a:endParaRPr kumimoji="1" lang="ja-JP" altLang="en-US" sz="2000" dirty="0"/>
          </a:p>
        </p:txBody>
      </p:sp>
      <p:pic>
        <p:nvPicPr>
          <p:cNvPr id="8" name="図 7">
            <a:extLst>
              <a:ext uri="{FF2B5EF4-FFF2-40B4-BE49-F238E27FC236}">
                <a16:creationId xmlns:a16="http://schemas.microsoft.com/office/drawing/2014/main" id="{52B1CADD-79EE-4B29-CC41-D1402B7B6E5A}"/>
              </a:ext>
            </a:extLst>
          </p:cNvPr>
          <p:cNvPicPr>
            <a:picLocks noChangeAspect="1"/>
          </p:cNvPicPr>
          <p:nvPr/>
        </p:nvPicPr>
        <p:blipFill>
          <a:blip r:embed="rId2"/>
          <a:stretch>
            <a:fillRect/>
          </a:stretch>
        </p:blipFill>
        <p:spPr>
          <a:xfrm>
            <a:off x="7325676" y="1603231"/>
            <a:ext cx="4643229" cy="1965388"/>
          </a:xfrm>
          <a:prstGeom prst="rect">
            <a:avLst/>
          </a:prstGeom>
        </p:spPr>
      </p:pic>
      <p:pic>
        <p:nvPicPr>
          <p:cNvPr id="10" name="図 9">
            <a:extLst>
              <a:ext uri="{FF2B5EF4-FFF2-40B4-BE49-F238E27FC236}">
                <a16:creationId xmlns:a16="http://schemas.microsoft.com/office/drawing/2014/main" id="{54FEEBE3-0CA5-154E-4998-37432F047538}"/>
              </a:ext>
            </a:extLst>
          </p:cNvPr>
          <p:cNvPicPr>
            <a:picLocks noChangeAspect="1"/>
          </p:cNvPicPr>
          <p:nvPr/>
        </p:nvPicPr>
        <p:blipFill>
          <a:blip r:embed="rId3"/>
          <a:stretch>
            <a:fillRect/>
          </a:stretch>
        </p:blipFill>
        <p:spPr>
          <a:xfrm>
            <a:off x="8150884" y="4709035"/>
            <a:ext cx="3818021" cy="1529617"/>
          </a:xfrm>
          <a:prstGeom prst="rect">
            <a:avLst/>
          </a:prstGeom>
        </p:spPr>
      </p:pic>
    </p:spTree>
    <p:extLst>
      <p:ext uri="{BB962C8B-B14F-4D97-AF65-F5344CB8AC3E}">
        <p14:creationId xmlns:p14="http://schemas.microsoft.com/office/powerpoint/2010/main" val="258989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8E64ED-AA7B-85C7-9B26-2E4B9BD46F80}"/>
              </a:ext>
            </a:extLst>
          </p:cNvPr>
          <p:cNvSpPr>
            <a:spLocks noGrp="1"/>
          </p:cNvSpPr>
          <p:nvPr>
            <p:ph type="title"/>
          </p:nvPr>
        </p:nvSpPr>
        <p:spPr/>
        <p:txBody>
          <a:bodyPr/>
          <a:lstStyle/>
          <a:p>
            <a:r>
              <a:rPr kumimoji="1" lang="en-US" altLang="ja-JP" dirty="0"/>
              <a:t>li1.drawing : Local Interconnect</a:t>
            </a:r>
            <a:endParaRPr kumimoji="1" lang="ja-JP" altLang="en-US" dirty="0"/>
          </a:p>
        </p:txBody>
      </p:sp>
      <p:sp>
        <p:nvSpPr>
          <p:cNvPr id="4" name="日付プレースホルダー 3">
            <a:extLst>
              <a:ext uri="{FF2B5EF4-FFF2-40B4-BE49-F238E27FC236}">
                <a16:creationId xmlns:a16="http://schemas.microsoft.com/office/drawing/2014/main" id="{F866F125-A839-331A-7EDC-999091F03D7A}"/>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953807A-4BAC-0C68-C32C-AD410D398BA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111</a:t>
            </a:fld>
            <a:endParaRPr kumimoji="1"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02171C3-2743-299D-6BC9-83B82C900526}"/>
                  </a:ext>
                </a:extLst>
              </p:cNvPr>
              <p:cNvSpPr>
                <a:spLocks noGrp="1"/>
              </p:cNvSpPr>
              <p:nvPr>
                <p:ph sz="quarter" idx="13"/>
              </p:nvPr>
            </p:nvSpPr>
            <p:spPr/>
            <p:txBody>
              <a:bodyPr>
                <a:normAutofit/>
              </a:bodyPr>
              <a:lstStyle/>
              <a:p>
                <a:r>
                  <a:rPr lang="en-US" altLang="ja-JP" sz="2000" dirty="0"/>
                  <a:t>l</a:t>
                </a:r>
                <a:r>
                  <a:rPr kumimoji="1" lang="en-US" altLang="ja-JP" sz="2000" dirty="0"/>
                  <a:t>i.1 : </a:t>
                </a:r>
                <a:r>
                  <a:rPr kumimoji="1" lang="ja-JP" altLang="en-US" sz="2000" dirty="0"/>
                  <a:t>最小幅 </a:t>
                </a:r>
                <a:r>
                  <a:rPr kumimoji="1" lang="en-US" altLang="ja-JP" sz="2000" dirty="0"/>
                  <a:t>: 0.170 </a:t>
                </a:r>
                <a:r>
                  <a:rPr kumimoji="1" lang="en-US" altLang="ja-JP" sz="2000" dirty="0" err="1"/>
                  <a:t>μm</a:t>
                </a:r>
                <a:br>
                  <a:rPr kumimoji="1" lang="en-US" altLang="ja-JP" sz="2000" dirty="0"/>
                </a:br>
                <a:r>
                  <a:rPr lang="en-US" altLang="ja-JP" sz="2000" dirty="0"/>
                  <a:t>li.2 : </a:t>
                </a:r>
                <a:r>
                  <a:rPr lang="en-US" altLang="ja-JP" sz="2000" dirty="0" err="1"/>
                  <a:t>licon</a:t>
                </a:r>
                <a:r>
                  <a:rPr lang="ja-JP" altLang="en-US" sz="2000" dirty="0"/>
                  <a:t>または</a:t>
                </a:r>
                <a:r>
                  <a:rPr lang="en-US" altLang="ja-JP" sz="2000" dirty="0" err="1"/>
                  <a:t>mcon</a:t>
                </a:r>
                <a:r>
                  <a:rPr lang="ja-JP" altLang="en-US" sz="2000" dirty="0"/>
                  <a:t>が無い領域での 長</a:t>
                </a:r>
                <a:r>
                  <a:rPr lang="en-US" altLang="ja-JP" sz="2000" dirty="0"/>
                  <a:t>/</a:t>
                </a:r>
                <a:r>
                  <a:rPr lang="ja-JP" altLang="en-US" sz="2000" dirty="0"/>
                  <a:t>幅 の最大比 </a:t>
                </a:r>
                <a:r>
                  <a:rPr lang="en-US" altLang="ja-JP" sz="2000" dirty="0"/>
                  <a:t>: 10</a:t>
                </a:r>
                <a:r>
                  <a:rPr lang="ja-JP" altLang="en-US" sz="2000" dirty="0"/>
                  <a:t>　</a:t>
                </a:r>
                <a:r>
                  <a:rPr lang="en-US" altLang="ja-JP" sz="2000" dirty="0">
                    <a:solidFill>
                      <a:srgbClr val="FF0000"/>
                    </a:solidFill>
                  </a:rPr>
                  <a:t>DRC</a:t>
                </a:r>
                <a:r>
                  <a:rPr lang="ja-JP" altLang="en-US" sz="2000" dirty="0">
                    <a:solidFill>
                      <a:srgbClr val="FF0000"/>
                    </a:solidFill>
                  </a:rPr>
                  <a:t>で検知できないルール</a:t>
                </a:r>
                <a:br>
                  <a:rPr lang="en-US" altLang="ja-JP" sz="1600" dirty="0">
                    <a:solidFill>
                      <a:schemeClr val="accent1"/>
                    </a:solidFill>
                  </a:rPr>
                </a:br>
                <a:r>
                  <a:rPr lang="en-US" altLang="ja-JP" sz="2000" dirty="0"/>
                  <a:t>l</a:t>
                </a:r>
                <a:r>
                  <a:rPr kumimoji="1" lang="en-US" altLang="ja-JP" sz="2000" dirty="0"/>
                  <a:t>i.3 : li </a:t>
                </a:r>
                <a:r>
                  <a:rPr kumimoji="1" lang="ja-JP" altLang="en-US" sz="2000" dirty="0"/>
                  <a:t>同士で必要な最小スペース </a:t>
                </a:r>
                <a:r>
                  <a:rPr kumimoji="1" lang="en-US" altLang="ja-JP" sz="2000" dirty="0"/>
                  <a:t>: 0.170μm</a:t>
                </a:r>
                <a:br>
                  <a:rPr kumimoji="1" lang="en-US" altLang="ja-JP" sz="2000" dirty="0"/>
                </a:br>
                <a:r>
                  <a:rPr lang="en-US" altLang="ja-JP" sz="2000" dirty="0"/>
                  <a:t>li.6 : </a:t>
                </a:r>
                <a:r>
                  <a:rPr lang="ja-JP" altLang="en-US" sz="2000" dirty="0"/>
                  <a:t>最小面積 </a:t>
                </a:r>
                <a:r>
                  <a:rPr lang="en-US" altLang="ja-JP" sz="2000" dirty="0"/>
                  <a:t>: 0.0561 μ</a:t>
                </a:r>
                <a14:m>
                  <m:oMath xmlns:m="http://schemas.openxmlformats.org/officeDocument/2006/math">
                    <m:sSup>
                      <m:sSupPr>
                        <m:ctrlPr>
                          <a:rPr lang="en-US" altLang="ja-JP" sz="2000" b="0" i="1" smtClean="0">
                            <a:latin typeface="Cambria Math" panose="02040503050406030204" pitchFamily="18" charset="0"/>
                          </a:rPr>
                        </m:ctrlPr>
                      </m:sSupPr>
                      <m:e>
                        <m:r>
                          <m:rPr>
                            <m:sty m:val="p"/>
                          </m:rPr>
                          <a:rPr lang="en-US" altLang="ja-JP" sz="2000" b="0" i="0" smtClean="0">
                            <a:latin typeface="Cambria Math" panose="02040503050406030204" pitchFamily="18" charset="0"/>
                          </a:rPr>
                          <m:t>m</m:t>
                        </m:r>
                      </m:e>
                      <m:sup>
                        <m:r>
                          <a:rPr lang="en-US" altLang="ja-JP" sz="2000" b="0" i="1" smtClean="0">
                            <a:latin typeface="Cambria Math" panose="02040503050406030204" pitchFamily="18" charset="0"/>
                          </a:rPr>
                          <m:t>2</m:t>
                        </m:r>
                      </m:sup>
                    </m:sSup>
                  </m:oMath>
                </a14:m>
                <a:endParaRPr kumimoji="1" lang="en-US" altLang="ja-JP" sz="2000" dirty="0"/>
              </a:p>
              <a:p>
                <a:endParaRPr kumimoji="1" lang="en-US" altLang="ja-JP" sz="2000" dirty="0"/>
              </a:p>
              <a:p>
                <a:r>
                  <a:rPr kumimoji="1" lang="en-US" altLang="ja-JP" sz="2000" dirty="0" err="1"/>
                  <a:t>licon</a:t>
                </a:r>
                <a:r>
                  <a:rPr kumimoji="1" lang="ja-JP" altLang="en-US" sz="2000" dirty="0"/>
                  <a:t>と</a:t>
                </a:r>
                <a:r>
                  <a:rPr kumimoji="1" lang="en-US" altLang="ja-JP" sz="2000" dirty="0"/>
                  <a:t>li</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li.5 : </a:t>
                </a:r>
                <a:r>
                  <a:rPr lang="en-US" altLang="ja-JP" sz="2000" dirty="0" err="1"/>
                  <a:t>x,y</a:t>
                </a:r>
                <a:r>
                  <a:rPr lang="ja-JP" altLang="en-US" sz="2000" dirty="0"/>
                  <a:t>軸のうち、どちらか一軸では</a:t>
                </a:r>
                <a:r>
                  <a:rPr kumimoji="1" lang="en-US" altLang="ja-JP" sz="2000" dirty="0"/>
                  <a:t>: 0.080</a:t>
                </a:r>
                <a:r>
                  <a:rPr kumimoji="1" lang="en-US" altLang="ja-JP" sz="2000" dirty="0">
                    <a:solidFill>
                      <a:schemeClr val="accent1"/>
                    </a:solidFill>
                  </a:rPr>
                  <a:t> </a:t>
                </a:r>
                <a:r>
                  <a:rPr kumimoji="1" lang="en-US" altLang="ja-JP" sz="2000" dirty="0" err="1"/>
                  <a:t>μm</a:t>
                </a:r>
                <a:r>
                  <a:rPr kumimoji="1" lang="en-US" altLang="ja-JP" sz="2000" dirty="0"/>
                  <a:t> </a:t>
                </a:r>
                <a:br>
                  <a:rPr kumimoji="1" lang="en-US" altLang="ja-JP" sz="2000" dirty="0"/>
                </a:br>
                <a:r>
                  <a:rPr lang="en-US" altLang="ja-JP" sz="2000" dirty="0"/>
                  <a:t>licon.6 :</a:t>
                </a:r>
                <a:r>
                  <a:rPr lang="ja-JP" altLang="en-US" sz="2000" dirty="0"/>
                  <a:t>もう片方の軸方向では接触しても良いが、はみ出してはいけない</a:t>
                </a:r>
                <a:endParaRPr kumimoji="1" lang="en-US" altLang="ja-JP" sz="2000" dirty="0"/>
              </a:p>
              <a:p>
                <a:pPr marL="0" indent="0">
                  <a:buNone/>
                </a:pPr>
                <a:endParaRPr kumimoji="1" lang="en-US" altLang="ja-JP" dirty="0"/>
              </a:p>
              <a:p>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702171C3-2743-299D-6BC9-83B82C900526}"/>
                  </a:ext>
                </a:extLst>
              </p:cNvPr>
              <p:cNvSpPr>
                <a:spLocks noGrp="1" noRot="1" noChangeAspect="1" noMove="1" noResize="1" noEditPoints="1" noAdjustHandles="1" noChangeArrowheads="1" noChangeShapeType="1" noTextEdit="1"/>
              </p:cNvSpPr>
              <p:nvPr>
                <p:ph sz="quarter" idx="13"/>
              </p:nvPr>
            </p:nvSpPr>
            <p:spPr>
              <a:blipFill>
                <a:blip r:embed="rId2"/>
                <a:stretch>
                  <a:fillRect l="-598" t="-662"/>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9B6A1538-EBB5-AA92-BD11-9D99D469F0C6}"/>
              </a:ext>
            </a:extLst>
          </p:cNvPr>
          <p:cNvSpPr>
            <a:spLocks noGrp="1"/>
          </p:cNvSpPr>
          <p:nvPr>
            <p:ph type="ftr" sz="quarter" idx="4294967295"/>
          </p:nvPr>
        </p:nvSpPr>
        <p:spPr>
          <a:xfrm>
            <a:off x="11136313" y="6565900"/>
            <a:ext cx="1055687" cy="292100"/>
          </a:xfrm>
          <a:prstGeom prst="rect">
            <a:avLst/>
          </a:prstGeom>
        </p:spPr>
        <p:txBody>
          <a:bodyPr/>
          <a:lstStyle/>
          <a:p>
            <a:endParaRPr kumimoji="1" lang="en-US" altLang="ja-JP" dirty="0"/>
          </a:p>
          <a:p>
            <a:endParaRPr kumimoji="1" lang="ja-JP" altLang="en-US" dirty="0"/>
          </a:p>
        </p:txBody>
      </p:sp>
      <p:pic>
        <p:nvPicPr>
          <p:cNvPr id="8" name="図 7">
            <a:extLst>
              <a:ext uri="{FF2B5EF4-FFF2-40B4-BE49-F238E27FC236}">
                <a16:creationId xmlns:a16="http://schemas.microsoft.com/office/drawing/2014/main" id="{7B7D204F-CCB3-FC0F-E986-E53227936E20}"/>
              </a:ext>
            </a:extLst>
          </p:cNvPr>
          <p:cNvPicPr>
            <a:picLocks noChangeAspect="1"/>
          </p:cNvPicPr>
          <p:nvPr/>
        </p:nvPicPr>
        <p:blipFill>
          <a:blip r:embed="rId3"/>
          <a:stretch>
            <a:fillRect/>
          </a:stretch>
        </p:blipFill>
        <p:spPr>
          <a:xfrm>
            <a:off x="915955" y="4618781"/>
            <a:ext cx="5677833" cy="1766708"/>
          </a:xfrm>
          <a:prstGeom prst="rect">
            <a:avLst/>
          </a:prstGeom>
        </p:spPr>
      </p:pic>
      <p:pic>
        <p:nvPicPr>
          <p:cNvPr id="10" name="図 9">
            <a:extLst>
              <a:ext uri="{FF2B5EF4-FFF2-40B4-BE49-F238E27FC236}">
                <a16:creationId xmlns:a16="http://schemas.microsoft.com/office/drawing/2014/main" id="{DBA60E63-F629-C464-E7C5-50E1300904E7}"/>
              </a:ext>
            </a:extLst>
          </p:cNvPr>
          <p:cNvPicPr>
            <a:picLocks noChangeAspect="1"/>
          </p:cNvPicPr>
          <p:nvPr/>
        </p:nvPicPr>
        <p:blipFill>
          <a:blip r:embed="rId4"/>
          <a:stretch>
            <a:fillRect/>
          </a:stretch>
        </p:blipFill>
        <p:spPr>
          <a:xfrm>
            <a:off x="9435531" y="3471434"/>
            <a:ext cx="2752434" cy="3093211"/>
          </a:xfrm>
          <a:prstGeom prst="rect">
            <a:avLst/>
          </a:prstGeom>
        </p:spPr>
      </p:pic>
      <p:cxnSp>
        <p:nvCxnSpPr>
          <p:cNvPr id="12" name="直線矢印コネクタ 11">
            <a:extLst>
              <a:ext uri="{FF2B5EF4-FFF2-40B4-BE49-F238E27FC236}">
                <a16:creationId xmlns:a16="http://schemas.microsoft.com/office/drawing/2014/main" id="{00CF9156-C9A4-8B1A-A6BA-C0BAC815D358}"/>
              </a:ext>
            </a:extLst>
          </p:cNvPr>
          <p:cNvCxnSpPr>
            <a:cxnSpLocks/>
          </p:cNvCxnSpPr>
          <p:nvPr/>
        </p:nvCxnSpPr>
        <p:spPr>
          <a:xfrm>
            <a:off x="5829300" y="4047836"/>
            <a:ext cx="459855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9427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DBFD25-8D9E-54FD-C80E-D0AEC4519A0F}"/>
              </a:ext>
            </a:extLst>
          </p:cNvPr>
          <p:cNvSpPr>
            <a:spLocks noGrp="1"/>
          </p:cNvSpPr>
          <p:nvPr>
            <p:ph type="title"/>
          </p:nvPr>
        </p:nvSpPr>
        <p:spPr/>
        <p:txBody>
          <a:bodyPr/>
          <a:lstStyle/>
          <a:p>
            <a:r>
              <a:rPr kumimoji="1" lang="en-US" altLang="ja-JP" dirty="0" err="1"/>
              <a:t>mcon.drawing</a:t>
            </a:r>
            <a:r>
              <a:rPr lang="en-US" altLang="ja-JP" dirty="0"/>
              <a:t> : Metal Contact (li1 - met1)</a:t>
            </a:r>
            <a:endParaRPr kumimoji="1" lang="ja-JP" altLang="en-US" dirty="0"/>
          </a:p>
        </p:txBody>
      </p:sp>
      <p:sp>
        <p:nvSpPr>
          <p:cNvPr id="4" name="日付プレースホルダー 3">
            <a:extLst>
              <a:ext uri="{FF2B5EF4-FFF2-40B4-BE49-F238E27FC236}">
                <a16:creationId xmlns:a16="http://schemas.microsoft.com/office/drawing/2014/main" id="{F19E4F4F-4A49-FF7C-3A51-9C68C651BCB8}"/>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1534A2FE-BD4A-3893-EBDD-3DFE52B1F63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112</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ECA7F024-D88D-FFA4-3EDD-691BCD540A4D}"/>
              </a:ext>
            </a:extLst>
          </p:cNvPr>
          <p:cNvSpPr>
            <a:spLocks noGrp="1"/>
          </p:cNvSpPr>
          <p:nvPr>
            <p:ph sz="quarter" idx="13"/>
          </p:nvPr>
        </p:nvSpPr>
        <p:spPr/>
        <p:txBody>
          <a:bodyPr>
            <a:normAutofit/>
          </a:bodyPr>
          <a:lstStyle/>
          <a:p>
            <a:r>
              <a:rPr lang="en-US" altLang="ja-JP" sz="2000" dirty="0"/>
              <a:t>c</a:t>
            </a:r>
            <a:r>
              <a:rPr kumimoji="1" lang="en-US" altLang="ja-JP" sz="2000" dirty="0"/>
              <a:t>t.1 : </a:t>
            </a:r>
            <a:r>
              <a:rPr kumimoji="1" lang="ja-JP" altLang="en-US" sz="2000" dirty="0"/>
              <a:t>サイズは</a:t>
            </a:r>
            <a:r>
              <a:rPr kumimoji="1" lang="en-US" altLang="ja-JP" sz="2000" dirty="0"/>
              <a:t>0.170 μm×0.170 </a:t>
            </a:r>
            <a:r>
              <a:rPr kumimoji="1" lang="en-US" altLang="ja-JP" sz="2000" dirty="0" err="1"/>
              <a:t>μm</a:t>
            </a:r>
            <a:r>
              <a:rPr kumimoji="1" lang="en-US" altLang="ja-JP" sz="2000" dirty="0"/>
              <a:t> </a:t>
            </a:r>
            <a:r>
              <a:rPr kumimoji="1" lang="ja-JP" altLang="en-US" sz="2000" dirty="0"/>
              <a:t>でなければならない</a:t>
            </a:r>
            <a:br>
              <a:rPr kumimoji="1" lang="en-US" altLang="ja-JP" sz="2000" dirty="0"/>
            </a:br>
            <a:r>
              <a:rPr kumimoji="1" lang="en-US" altLang="ja-JP" sz="2000" dirty="0"/>
              <a:t>ct.2 : </a:t>
            </a:r>
            <a:r>
              <a:rPr kumimoji="1" lang="en-US" altLang="ja-JP" sz="2000" dirty="0" err="1"/>
              <a:t>mcon</a:t>
            </a:r>
            <a:r>
              <a:rPr kumimoji="1" lang="ja-JP" altLang="en-US" sz="2000" dirty="0"/>
              <a:t>同士で必要な最小スペース </a:t>
            </a:r>
            <a:r>
              <a:rPr kumimoji="1" lang="en-US" altLang="ja-JP" sz="2000" dirty="0"/>
              <a:t>: 0.190 </a:t>
            </a:r>
            <a:r>
              <a:rPr kumimoji="1" lang="en-US" altLang="ja-JP" sz="2000" dirty="0" err="1"/>
              <a:t>μm</a:t>
            </a:r>
            <a:endParaRPr lang="en-US" altLang="ja-JP" sz="2000" dirty="0"/>
          </a:p>
          <a:p>
            <a:endParaRPr lang="en-US" altLang="ja-JP" sz="2000" dirty="0"/>
          </a:p>
          <a:p>
            <a:r>
              <a:rPr lang="en-US" altLang="ja-JP" sz="2000" dirty="0"/>
              <a:t>li</a:t>
            </a:r>
            <a:r>
              <a:rPr lang="ja-JP" altLang="en-US" sz="2000" dirty="0"/>
              <a:t>と</a:t>
            </a:r>
            <a:r>
              <a:rPr lang="en-US" altLang="ja-JP" sz="2000" dirty="0" err="1"/>
              <a:t>mcon</a:t>
            </a:r>
            <a:r>
              <a:rPr lang="ja-JP" altLang="en-US" sz="2000" dirty="0"/>
              <a:t>の最小マージンについて </a:t>
            </a:r>
            <a:r>
              <a:rPr lang="en-US" altLang="ja-JP" sz="2000" dirty="0"/>
              <a:t>: </a:t>
            </a:r>
            <a:br>
              <a:rPr lang="en-US" altLang="ja-JP" sz="2000" dirty="0"/>
            </a:br>
            <a:r>
              <a:rPr lang="en-US" altLang="ja-JP" sz="2000" dirty="0"/>
              <a:t>ct.4 : </a:t>
            </a:r>
            <a:r>
              <a:rPr lang="en-US" altLang="ja-JP" sz="2000" dirty="0" err="1"/>
              <a:t>mcon</a:t>
            </a:r>
            <a:r>
              <a:rPr lang="ja-JP" altLang="en-US" sz="2000" dirty="0"/>
              <a:t>は</a:t>
            </a:r>
            <a:r>
              <a:rPr lang="en-US" altLang="ja-JP" sz="2000" dirty="0"/>
              <a:t>li1.drawing</a:t>
            </a:r>
            <a:r>
              <a:rPr lang="ja-JP" altLang="en-US" sz="2000" dirty="0"/>
              <a:t>上からはみ出してはいけない </a:t>
            </a:r>
            <a:r>
              <a:rPr lang="en-US" altLang="ja-JP" sz="2000" dirty="0"/>
              <a:t>(0.000 </a:t>
            </a:r>
            <a:r>
              <a:rPr lang="en-US" altLang="ja-JP" sz="2000" dirty="0" err="1"/>
              <a:t>μm</a:t>
            </a:r>
            <a:r>
              <a:rPr lang="en-US" altLang="ja-JP" sz="2000" dirty="0"/>
              <a:t>)</a:t>
            </a:r>
          </a:p>
          <a:p>
            <a:endParaRPr lang="en-US" altLang="ja-JP" sz="2000" dirty="0"/>
          </a:p>
          <a:p>
            <a:r>
              <a:rPr lang="en-US" altLang="ja-JP" sz="2000" dirty="0" err="1"/>
              <a:t>m</a:t>
            </a:r>
            <a:r>
              <a:rPr kumimoji="1" lang="en-US" altLang="ja-JP" sz="2000" dirty="0" err="1"/>
              <a:t>con</a:t>
            </a:r>
            <a:r>
              <a:rPr kumimoji="1" lang="ja-JP" altLang="en-US" sz="2000" dirty="0"/>
              <a:t>と</a:t>
            </a:r>
            <a:r>
              <a:rPr lang="en-US" altLang="ja-JP" sz="2000" dirty="0"/>
              <a:t>met1</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m1.4 : </a:t>
            </a:r>
            <a:r>
              <a:rPr lang="en-US" altLang="ja-JP" sz="2000" dirty="0" err="1"/>
              <a:t>x,y</a:t>
            </a:r>
            <a:r>
              <a:rPr lang="ja-JP" altLang="en-US" sz="2000" dirty="0"/>
              <a:t>軸のうち、どちらか一軸では </a:t>
            </a:r>
            <a:r>
              <a:rPr kumimoji="1" lang="en-US" altLang="ja-JP" sz="2000" dirty="0"/>
              <a:t>: 0.030</a:t>
            </a:r>
            <a:r>
              <a:rPr kumimoji="1" lang="en-US" altLang="ja-JP" sz="2000" dirty="0">
                <a:solidFill>
                  <a:schemeClr val="accent1"/>
                </a:solidFill>
              </a:rPr>
              <a:t> </a:t>
            </a:r>
            <a:r>
              <a:rPr kumimoji="1" lang="en-US" altLang="ja-JP" sz="2000" dirty="0" err="1"/>
              <a:t>μm</a:t>
            </a:r>
            <a:br>
              <a:rPr kumimoji="1" lang="en-US" altLang="ja-JP" sz="2000" dirty="0"/>
            </a:br>
            <a:r>
              <a:rPr lang="en-US" altLang="ja-JP" sz="2000" dirty="0"/>
              <a:t>m1.5 :</a:t>
            </a:r>
            <a:r>
              <a:rPr kumimoji="1" lang="en-US" altLang="ja-JP" sz="2000" dirty="0"/>
              <a:t> </a:t>
            </a:r>
            <a:r>
              <a:rPr kumimoji="1" lang="en-US" altLang="ja-JP" sz="2000" dirty="0" err="1"/>
              <a:t>x,y</a:t>
            </a:r>
            <a:r>
              <a:rPr kumimoji="1" lang="ja-JP" altLang="en-US" sz="2000" dirty="0"/>
              <a:t>軸のうち、もう片方の軸では </a:t>
            </a:r>
            <a:r>
              <a:rPr kumimoji="1" lang="en-US" altLang="ja-JP" sz="2000" dirty="0"/>
              <a:t>:</a:t>
            </a:r>
            <a:r>
              <a:rPr kumimoji="1" lang="ja-JP" altLang="en-US" sz="2000" dirty="0"/>
              <a:t> </a:t>
            </a:r>
            <a:r>
              <a:rPr kumimoji="1" lang="en-US" altLang="ja-JP" sz="2000" dirty="0"/>
              <a:t>0.060 </a:t>
            </a:r>
            <a:r>
              <a:rPr kumimoji="1" lang="en-US" altLang="ja-JP" sz="2000" dirty="0" err="1"/>
              <a:t>μm</a:t>
            </a:r>
            <a:endParaRPr kumimoji="1" lang="en-US" altLang="ja-JP" sz="2000" dirty="0"/>
          </a:p>
          <a:p>
            <a:endParaRPr lang="en-US" altLang="ja-JP" sz="2400" dirty="0"/>
          </a:p>
        </p:txBody>
      </p:sp>
    </p:spTree>
    <p:extLst>
      <p:ext uri="{BB962C8B-B14F-4D97-AF65-F5344CB8AC3E}">
        <p14:creationId xmlns:p14="http://schemas.microsoft.com/office/powerpoint/2010/main" val="17246314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FF9D6-92C4-08DE-E015-7C1C8ECA13CD}"/>
              </a:ext>
            </a:extLst>
          </p:cNvPr>
          <p:cNvSpPr>
            <a:spLocks noGrp="1"/>
          </p:cNvSpPr>
          <p:nvPr>
            <p:ph type="title"/>
          </p:nvPr>
        </p:nvSpPr>
        <p:spPr/>
        <p:txBody>
          <a:bodyPr/>
          <a:lstStyle/>
          <a:p>
            <a:r>
              <a:rPr lang="en-US" altLang="ja-JP" dirty="0"/>
              <a:t>met1/2/3.drawing : Metal</a:t>
            </a:r>
            <a:endParaRPr kumimoji="1" lang="ja-JP" altLang="en-US" dirty="0"/>
          </a:p>
        </p:txBody>
      </p:sp>
      <p:sp>
        <p:nvSpPr>
          <p:cNvPr id="4" name="日付プレースホルダー 3">
            <a:extLst>
              <a:ext uri="{FF2B5EF4-FFF2-40B4-BE49-F238E27FC236}">
                <a16:creationId xmlns:a16="http://schemas.microsoft.com/office/drawing/2014/main" id="{CB1E9786-8EAD-7653-947B-E60F880C0423}"/>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31A1CB26-3267-62A6-73EF-956250BDE2C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113</a:t>
            </a:fld>
            <a:endParaRPr kumimoji="1" lang="ja-JP" altLang="en-US" sz="14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FF13312-3EBB-5059-1755-5C0BDB321562}"/>
                  </a:ext>
                </a:extLst>
              </p:cNvPr>
              <p:cNvSpPr>
                <a:spLocks noGrp="1"/>
              </p:cNvSpPr>
              <p:nvPr>
                <p:ph sz="quarter" idx="13"/>
              </p:nvPr>
            </p:nvSpPr>
            <p:spPr/>
            <p:txBody>
              <a:bodyPr>
                <a:normAutofit/>
              </a:bodyPr>
              <a:lstStyle/>
              <a:p>
                <a:r>
                  <a:rPr lang="en-US" altLang="ja-JP" sz="2000" dirty="0"/>
                  <a:t>met1.drawing :</a:t>
                </a:r>
                <a:br>
                  <a:rPr lang="en-US" altLang="ja-JP" sz="2000" dirty="0"/>
                </a:br>
                <a:r>
                  <a:rPr lang="en-US" altLang="ja-JP" sz="2000" dirty="0"/>
                  <a:t>m1.</a:t>
                </a:r>
                <a:r>
                  <a:rPr kumimoji="1" lang="en-US" altLang="ja-JP" sz="2000" dirty="0"/>
                  <a:t>1 : </a:t>
                </a:r>
                <a:r>
                  <a:rPr kumimoji="1" lang="ja-JP" altLang="en-US" sz="2000" dirty="0"/>
                  <a:t>最小幅 </a:t>
                </a:r>
                <a:r>
                  <a:rPr kumimoji="1" lang="en-US" altLang="ja-JP" sz="2000" dirty="0"/>
                  <a:t>: 0.140 </a:t>
                </a:r>
                <a:r>
                  <a:rPr kumimoji="1" lang="en-US" altLang="ja-JP" sz="2000" dirty="0" err="1"/>
                  <a:t>μm</a:t>
                </a:r>
                <a:br>
                  <a:rPr kumimoji="1" lang="en-US" altLang="ja-JP" sz="2000" dirty="0"/>
                </a:br>
                <a:r>
                  <a:rPr lang="en-US" altLang="ja-JP" sz="2000" dirty="0"/>
                  <a:t>m1.2 : met1</a:t>
                </a:r>
                <a:r>
                  <a:rPr lang="ja-JP" altLang="en-US" sz="2000" dirty="0"/>
                  <a:t>同士で必要な最小スペース </a:t>
                </a:r>
                <a:r>
                  <a:rPr lang="en-US" altLang="ja-JP" sz="2000" dirty="0"/>
                  <a:t>: 0.140 </a:t>
                </a:r>
                <a:r>
                  <a:rPr lang="en-US" altLang="ja-JP" sz="2000" dirty="0" err="1"/>
                  <a:t>μm</a:t>
                </a:r>
                <a:br>
                  <a:rPr lang="en-US" altLang="ja-JP" sz="2000" dirty="0"/>
                </a:br>
                <a:r>
                  <a:rPr lang="en-US" altLang="ja-JP" sz="2000" dirty="0"/>
                  <a:t>m1.6 : </a:t>
                </a:r>
                <a:r>
                  <a:rPr lang="ja-JP" altLang="en-US" sz="2000" dirty="0"/>
                  <a:t>最小面積</a:t>
                </a:r>
                <a:r>
                  <a:rPr lang="en-US" altLang="ja-JP" sz="2000" dirty="0"/>
                  <a:t> : 0.083 </a:t>
                </a:r>
                <a:r>
                  <a:rPr lang="en-US" altLang="ja-JP" sz="2000" dirty="0" err="1"/>
                  <a:t>μ</a:t>
                </a:r>
                <a14:m>
                  <m:oMath xmlns:m="http://schemas.openxmlformats.org/officeDocument/2006/math">
                    <m:sSup>
                      <m:sSupPr>
                        <m:ctrlPr>
                          <a:rPr lang="en-US" altLang="ja-JP" sz="2000" b="0" i="1" smtClean="0">
                            <a:latin typeface="Cambria Math" panose="02040503050406030204" pitchFamily="18" charset="0"/>
                          </a:rPr>
                        </m:ctrlPr>
                      </m:sSupPr>
                      <m:e>
                        <m:r>
                          <m:rPr>
                            <m:sty m:val="p"/>
                          </m:rPr>
                          <a:rPr lang="en-US" altLang="ja-JP" sz="2000" b="0" i="0" smtClean="0">
                            <a:latin typeface="Cambria Math" panose="02040503050406030204" pitchFamily="18" charset="0"/>
                          </a:rPr>
                          <m:t>m</m:t>
                        </m:r>
                      </m:e>
                      <m:sup>
                        <m:r>
                          <a:rPr lang="en-US" altLang="ja-JP" sz="2000" b="0" i="1" smtClean="0">
                            <a:latin typeface="Cambria Math" panose="02040503050406030204" pitchFamily="18" charset="0"/>
                          </a:rPr>
                          <m:t>2</m:t>
                        </m:r>
                      </m:sup>
                    </m:sSup>
                  </m:oMath>
                </a14:m>
                <a:endParaRPr kumimoji="1" lang="en-US" altLang="ja-JP" sz="2000" dirty="0"/>
              </a:p>
              <a:p>
                <a:r>
                  <a:rPr kumimoji="1" lang="en-US" altLang="ja-JP" sz="2000" dirty="0"/>
                  <a:t>met2.drawing : </a:t>
                </a:r>
                <a:br>
                  <a:rPr kumimoji="1" lang="en-US" altLang="ja-JP" sz="2000" dirty="0"/>
                </a:br>
                <a:r>
                  <a:rPr lang="en-US" altLang="ja-JP" sz="2000" dirty="0"/>
                  <a:t>m2.</a:t>
                </a:r>
                <a:r>
                  <a:rPr kumimoji="1" lang="en-US" altLang="ja-JP" sz="2000" dirty="0"/>
                  <a:t>1 : </a:t>
                </a:r>
                <a:r>
                  <a:rPr kumimoji="1" lang="ja-JP" altLang="en-US" sz="2000" dirty="0"/>
                  <a:t>最小幅 </a:t>
                </a:r>
                <a:r>
                  <a:rPr kumimoji="1" lang="en-US" altLang="ja-JP" sz="2000" dirty="0"/>
                  <a:t>: 0.140 </a:t>
                </a:r>
                <a:r>
                  <a:rPr kumimoji="1" lang="en-US" altLang="ja-JP" sz="2000" dirty="0" err="1"/>
                  <a:t>μm</a:t>
                </a:r>
                <a:br>
                  <a:rPr kumimoji="1" lang="en-US" altLang="ja-JP" sz="2000" dirty="0"/>
                </a:br>
                <a:r>
                  <a:rPr lang="en-US" altLang="ja-JP" sz="2000" dirty="0"/>
                  <a:t>m2.2 : met2</a:t>
                </a:r>
                <a:r>
                  <a:rPr lang="ja-JP" altLang="en-US" sz="2000" dirty="0"/>
                  <a:t>同士で必要な最小スペース </a:t>
                </a:r>
                <a:r>
                  <a:rPr lang="en-US" altLang="ja-JP" sz="2000" dirty="0"/>
                  <a:t>: 0.140 </a:t>
                </a:r>
                <a:r>
                  <a:rPr lang="en-US" altLang="ja-JP" sz="2000" dirty="0" err="1"/>
                  <a:t>μm</a:t>
                </a:r>
                <a:br>
                  <a:rPr lang="en-US" altLang="ja-JP" sz="2000" dirty="0"/>
                </a:br>
                <a:r>
                  <a:rPr lang="en-US" altLang="ja-JP" sz="2000" dirty="0"/>
                  <a:t>m2.6 : </a:t>
                </a:r>
                <a:r>
                  <a:rPr lang="ja-JP" altLang="en-US" sz="2000" dirty="0"/>
                  <a:t>最小面積</a:t>
                </a:r>
                <a:r>
                  <a:rPr lang="en-US" altLang="ja-JP" sz="2000" dirty="0"/>
                  <a:t> : 0.0676 μ</a:t>
                </a:r>
                <a14:m>
                  <m:oMath xmlns:m="http://schemas.openxmlformats.org/officeDocument/2006/math">
                    <m:sSup>
                      <m:sSupPr>
                        <m:ctrlPr>
                          <a:rPr lang="en-US" altLang="ja-JP" sz="2000" b="0" i="1" smtClean="0">
                            <a:latin typeface="Cambria Math" panose="02040503050406030204" pitchFamily="18" charset="0"/>
                          </a:rPr>
                        </m:ctrlPr>
                      </m:sSupPr>
                      <m:e>
                        <m:r>
                          <m:rPr>
                            <m:sty m:val="p"/>
                          </m:rPr>
                          <a:rPr lang="en-US" altLang="ja-JP" sz="2000" b="0" i="0" smtClean="0">
                            <a:latin typeface="Cambria Math" panose="02040503050406030204" pitchFamily="18" charset="0"/>
                          </a:rPr>
                          <m:t>m</m:t>
                        </m:r>
                      </m:e>
                      <m:sup>
                        <m:r>
                          <a:rPr lang="en-US" altLang="ja-JP" sz="2000" b="0" i="1" smtClean="0">
                            <a:latin typeface="Cambria Math" panose="02040503050406030204" pitchFamily="18" charset="0"/>
                          </a:rPr>
                          <m:t>2</m:t>
                        </m:r>
                      </m:sup>
                    </m:sSup>
                  </m:oMath>
                </a14:m>
                <a:endParaRPr kumimoji="1" lang="en-US" altLang="ja-JP" sz="2000" dirty="0"/>
              </a:p>
              <a:p>
                <a:r>
                  <a:rPr lang="en-US" altLang="ja-JP" sz="2000" dirty="0"/>
                  <a:t>met3.drawing : </a:t>
                </a:r>
                <a:br>
                  <a:rPr lang="en-US" altLang="ja-JP" sz="2000" dirty="0"/>
                </a:br>
                <a:r>
                  <a:rPr lang="en-US" altLang="ja-JP" sz="2000" dirty="0"/>
                  <a:t>m3.</a:t>
                </a:r>
                <a:r>
                  <a:rPr kumimoji="1" lang="en-US" altLang="ja-JP" sz="2000" dirty="0"/>
                  <a:t>1 : </a:t>
                </a:r>
                <a:r>
                  <a:rPr kumimoji="1" lang="ja-JP" altLang="en-US" sz="2000" dirty="0"/>
                  <a:t>最小幅 </a:t>
                </a:r>
                <a:r>
                  <a:rPr kumimoji="1" lang="en-US" altLang="ja-JP" sz="2000" dirty="0"/>
                  <a:t>: 0.300 </a:t>
                </a:r>
                <a:r>
                  <a:rPr kumimoji="1" lang="en-US" altLang="ja-JP" sz="2000" dirty="0" err="1"/>
                  <a:t>μm</a:t>
                </a:r>
                <a:br>
                  <a:rPr kumimoji="1" lang="en-US" altLang="ja-JP" sz="2000" dirty="0"/>
                </a:br>
                <a:r>
                  <a:rPr lang="en-US" altLang="ja-JP" sz="2000" dirty="0"/>
                  <a:t>m3.2 : met3</a:t>
                </a:r>
                <a:r>
                  <a:rPr lang="ja-JP" altLang="en-US" sz="2000" dirty="0"/>
                  <a:t>同士で必要な最小スペース </a:t>
                </a:r>
                <a:r>
                  <a:rPr lang="en-US" altLang="ja-JP" sz="2000" dirty="0"/>
                  <a:t>: 0.300 </a:t>
                </a:r>
                <a:r>
                  <a:rPr lang="en-US" altLang="ja-JP" sz="2000" dirty="0" err="1"/>
                  <a:t>μm</a:t>
                </a:r>
                <a:br>
                  <a:rPr lang="en-US" altLang="ja-JP" sz="2000" dirty="0"/>
                </a:br>
                <a:r>
                  <a:rPr lang="en-US" altLang="ja-JP" sz="2000" dirty="0"/>
                  <a:t>m3.6 : </a:t>
                </a:r>
                <a:r>
                  <a:rPr lang="ja-JP" altLang="en-US" sz="2000" dirty="0"/>
                  <a:t>最小面積</a:t>
                </a:r>
                <a:r>
                  <a:rPr lang="en-US" altLang="ja-JP" sz="2000" dirty="0"/>
                  <a:t> : 0.240 μ</a:t>
                </a:r>
                <a14:m>
                  <m:oMath xmlns:m="http://schemas.openxmlformats.org/officeDocument/2006/math">
                    <m:sSup>
                      <m:sSupPr>
                        <m:ctrlPr>
                          <a:rPr lang="en-US" altLang="ja-JP" sz="2000" b="0" i="1" smtClean="0">
                            <a:latin typeface="Cambria Math" panose="02040503050406030204" pitchFamily="18" charset="0"/>
                          </a:rPr>
                        </m:ctrlPr>
                      </m:sSupPr>
                      <m:e>
                        <m:r>
                          <m:rPr>
                            <m:sty m:val="p"/>
                          </m:rPr>
                          <a:rPr lang="en-US" altLang="ja-JP" sz="2000" b="0" i="0" smtClean="0">
                            <a:latin typeface="Cambria Math" panose="02040503050406030204" pitchFamily="18" charset="0"/>
                          </a:rPr>
                          <m:t>m</m:t>
                        </m:r>
                      </m:e>
                      <m:sup>
                        <m:r>
                          <a:rPr lang="en-US" altLang="ja-JP" sz="2000" b="0" i="1" smtClean="0">
                            <a:latin typeface="Cambria Math" panose="02040503050406030204" pitchFamily="18" charset="0"/>
                          </a:rPr>
                          <m:t>2</m:t>
                        </m:r>
                      </m:sup>
                    </m:sSup>
                  </m:oMath>
                </a14:m>
                <a:endParaRPr lang="en-US" altLang="ja-JP" sz="2000" dirty="0"/>
              </a:p>
              <a:p>
                <a:endParaRPr kumimoji="1" lang="en-US" altLang="ja-JP" dirty="0"/>
              </a:p>
              <a:p>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2FF13312-3EBB-5059-1755-5C0BDB321562}"/>
                  </a:ext>
                </a:extLst>
              </p:cNvPr>
              <p:cNvSpPr>
                <a:spLocks noGrp="1" noRot="1" noChangeAspect="1" noMove="1" noResize="1" noEditPoints="1" noAdjustHandles="1" noChangeArrowheads="1" noChangeShapeType="1" noTextEdit="1"/>
              </p:cNvSpPr>
              <p:nvPr>
                <p:ph sz="quarter" idx="13"/>
              </p:nvPr>
            </p:nvSpPr>
            <p:spPr>
              <a:blipFill>
                <a:blip r:embed="rId2"/>
                <a:stretch>
                  <a:fillRect l="-598" t="-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12852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676206-A721-AFE1-CA2A-DB6ED6AA7CE9}"/>
              </a:ext>
            </a:extLst>
          </p:cNvPr>
          <p:cNvSpPr>
            <a:spLocks noGrp="1"/>
          </p:cNvSpPr>
          <p:nvPr>
            <p:ph type="title"/>
          </p:nvPr>
        </p:nvSpPr>
        <p:spPr/>
        <p:txBody>
          <a:bodyPr/>
          <a:lstStyle/>
          <a:p>
            <a:r>
              <a:rPr lang="en-US" altLang="ja-JP" dirty="0" err="1"/>
              <a:t>v</a:t>
            </a:r>
            <a:r>
              <a:rPr kumimoji="1" lang="en-US" altLang="ja-JP" dirty="0" err="1"/>
              <a:t>ia.drawing</a:t>
            </a:r>
            <a:r>
              <a:rPr kumimoji="1" lang="en-US" altLang="ja-JP" dirty="0"/>
              <a:t> : Via (met1 - met2)</a:t>
            </a:r>
            <a:endParaRPr kumimoji="1" lang="ja-JP" altLang="en-US" dirty="0"/>
          </a:p>
        </p:txBody>
      </p:sp>
      <p:sp>
        <p:nvSpPr>
          <p:cNvPr id="4" name="日付プレースホルダー 3">
            <a:extLst>
              <a:ext uri="{FF2B5EF4-FFF2-40B4-BE49-F238E27FC236}">
                <a16:creationId xmlns:a16="http://schemas.microsoft.com/office/drawing/2014/main" id="{3DB1F1F8-7035-EB0B-6DD1-69D3204E17C8}"/>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20F88241-95AF-0F0D-62D4-07A6F6F3AEC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114</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14BC281-A1AD-1DD6-C1E7-0443F607E7E5}"/>
              </a:ext>
            </a:extLst>
          </p:cNvPr>
          <p:cNvSpPr>
            <a:spLocks noGrp="1"/>
          </p:cNvSpPr>
          <p:nvPr>
            <p:ph sz="quarter" idx="13"/>
          </p:nvPr>
        </p:nvSpPr>
        <p:spPr/>
        <p:txBody>
          <a:bodyPr>
            <a:normAutofit/>
          </a:bodyPr>
          <a:lstStyle/>
          <a:p>
            <a:r>
              <a:rPr kumimoji="1" lang="en-US" altLang="ja-JP" sz="2000" dirty="0"/>
              <a:t>via.1 : </a:t>
            </a:r>
            <a:r>
              <a:rPr kumimoji="1" lang="ja-JP" altLang="en-US" sz="2000" dirty="0"/>
              <a:t>サイズは</a:t>
            </a:r>
            <a:r>
              <a:rPr kumimoji="1" lang="en-US" altLang="ja-JP" sz="2000" dirty="0"/>
              <a:t>0.150 μm×0.150 </a:t>
            </a:r>
            <a:r>
              <a:rPr kumimoji="1" lang="en-US" altLang="ja-JP" sz="2000" dirty="0" err="1"/>
              <a:t>μm</a:t>
            </a:r>
            <a:r>
              <a:rPr kumimoji="1" lang="en-US" altLang="ja-JP" sz="2000" dirty="0"/>
              <a:t> </a:t>
            </a:r>
            <a:r>
              <a:rPr kumimoji="1" lang="ja-JP" altLang="en-US" sz="2000" dirty="0"/>
              <a:t>でなければならない</a:t>
            </a:r>
            <a:br>
              <a:rPr kumimoji="1" lang="en-US" altLang="ja-JP" sz="2000" dirty="0"/>
            </a:br>
            <a:r>
              <a:rPr lang="en-US" altLang="ja-JP" sz="2000" dirty="0"/>
              <a:t>via.2 : via</a:t>
            </a:r>
            <a:r>
              <a:rPr lang="ja-JP" altLang="en-US" sz="2000" dirty="0"/>
              <a:t>同士で必要な最小スペース </a:t>
            </a:r>
            <a:r>
              <a:rPr lang="en-US" altLang="ja-JP" sz="2000" dirty="0"/>
              <a:t>: 0.170 </a:t>
            </a:r>
            <a:r>
              <a:rPr lang="en-US" altLang="ja-JP" sz="2000" dirty="0" err="1"/>
              <a:t>μm</a:t>
            </a:r>
            <a:endParaRPr lang="en-US" altLang="ja-JP" sz="2000" dirty="0"/>
          </a:p>
          <a:p>
            <a:endParaRPr kumimoji="1" lang="en-US" altLang="ja-JP" sz="2000" dirty="0"/>
          </a:p>
          <a:p>
            <a:r>
              <a:rPr lang="en-US" altLang="ja-JP" sz="2000" dirty="0"/>
              <a:t>met1</a:t>
            </a:r>
            <a:r>
              <a:rPr kumimoji="1" lang="ja-JP" altLang="en-US" sz="2000" dirty="0"/>
              <a:t>と</a:t>
            </a:r>
            <a:r>
              <a:rPr lang="en-US" altLang="ja-JP" sz="2000" dirty="0"/>
              <a:t>via</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via.4 : </a:t>
            </a:r>
            <a:r>
              <a:rPr lang="en-US" altLang="ja-JP" sz="2000" dirty="0" err="1"/>
              <a:t>x,y</a:t>
            </a:r>
            <a:r>
              <a:rPr lang="ja-JP" altLang="en-US" sz="2000" dirty="0"/>
              <a:t>軸のうち、どちらか一軸では </a:t>
            </a:r>
            <a:r>
              <a:rPr kumimoji="1" lang="en-US" altLang="ja-JP" sz="2000" dirty="0"/>
              <a:t>: 0.055</a:t>
            </a:r>
            <a:r>
              <a:rPr kumimoji="1" lang="en-US" altLang="ja-JP" sz="2000" dirty="0">
                <a:solidFill>
                  <a:schemeClr val="accent1"/>
                </a:solidFill>
              </a:rPr>
              <a:t> </a:t>
            </a:r>
            <a:r>
              <a:rPr kumimoji="1" lang="en-US" altLang="ja-JP" sz="2000" dirty="0" err="1"/>
              <a:t>μm</a:t>
            </a:r>
            <a:br>
              <a:rPr kumimoji="1" lang="en-US" altLang="ja-JP" sz="2000" dirty="0"/>
            </a:br>
            <a:r>
              <a:rPr lang="en-US" altLang="ja-JP" sz="2000" dirty="0"/>
              <a:t>via.5 :</a:t>
            </a:r>
            <a:r>
              <a:rPr kumimoji="1" lang="en-US" altLang="ja-JP" sz="2000" dirty="0"/>
              <a:t> </a:t>
            </a:r>
            <a:r>
              <a:rPr kumimoji="1" lang="en-US" altLang="ja-JP" sz="2000" dirty="0" err="1"/>
              <a:t>x,y</a:t>
            </a:r>
            <a:r>
              <a:rPr kumimoji="1" lang="ja-JP" altLang="en-US" sz="2000" dirty="0"/>
              <a:t>軸のうち、もう片方の軸では </a:t>
            </a:r>
            <a:r>
              <a:rPr kumimoji="1" lang="en-US" altLang="ja-JP" sz="2000" dirty="0"/>
              <a:t>:</a:t>
            </a:r>
            <a:r>
              <a:rPr kumimoji="1" lang="ja-JP" altLang="en-US" sz="2000" dirty="0"/>
              <a:t> </a:t>
            </a:r>
            <a:r>
              <a:rPr kumimoji="1" lang="en-US" altLang="ja-JP" sz="2000" dirty="0"/>
              <a:t>0.085 </a:t>
            </a:r>
            <a:r>
              <a:rPr kumimoji="1" lang="en-US" altLang="ja-JP" sz="2000" dirty="0" err="1"/>
              <a:t>μm</a:t>
            </a:r>
            <a:endParaRPr kumimoji="1" lang="en-US" altLang="ja-JP" sz="2000" dirty="0"/>
          </a:p>
          <a:p>
            <a:endParaRPr kumimoji="1" lang="en-US" altLang="ja-JP" sz="2000" dirty="0"/>
          </a:p>
          <a:p>
            <a:r>
              <a:rPr kumimoji="1" lang="en-US" altLang="ja-JP" sz="2000" dirty="0"/>
              <a:t>via</a:t>
            </a:r>
            <a:r>
              <a:rPr kumimoji="1" lang="ja-JP" altLang="en-US" sz="2000" dirty="0"/>
              <a:t>と</a:t>
            </a:r>
            <a:r>
              <a:rPr lang="en-US" altLang="ja-JP" sz="2000" dirty="0"/>
              <a:t>met2</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m2.4 : </a:t>
            </a:r>
            <a:r>
              <a:rPr lang="en-US" altLang="ja-JP" sz="2000" dirty="0" err="1"/>
              <a:t>x,y</a:t>
            </a:r>
            <a:r>
              <a:rPr lang="ja-JP" altLang="en-US" sz="2000" dirty="0"/>
              <a:t>軸のうち、どちらか一軸では </a:t>
            </a:r>
            <a:r>
              <a:rPr kumimoji="1" lang="en-US" altLang="ja-JP" sz="2000" dirty="0"/>
              <a:t>: 0.055</a:t>
            </a:r>
            <a:r>
              <a:rPr kumimoji="1" lang="en-US" altLang="ja-JP" sz="2000" dirty="0">
                <a:solidFill>
                  <a:schemeClr val="accent1"/>
                </a:solidFill>
              </a:rPr>
              <a:t> </a:t>
            </a:r>
            <a:r>
              <a:rPr kumimoji="1" lang="en-US" altLang="ja-JP" sz="2000" dirty="0" err="1"/>
              <a:t>μm</a:t>
            </a:r>
            <a:br>
              <a:rPr kumimoji="1" lang="en-US" altLang="ja-JP" sz="2000" dirty="0"/>
            </a:br>
            <a:r>
              <a:rPr lang="en-US" altLang="ja-JP" sz="2000" dirty="0"/>
              <a:t>m2.5 :</a:t>
            </a:r>
            <a:r>
              <a:rPr kumimoji="1" lang="en-US" altLang="ja-JP" sz="2000" dirty="0"/>
              <a:t> </a:t>
            </a:r>
            <a:r>
              <a:rPr kumimoji="1" lang="en-US" altLang="ja-JP" sz="2000" dirty="0" err="1"/>
              <a:t>x,y</a:t>
            </a:r>
            <a:r>
              <a:rPr kumimoji="1" lang="ja-JP" altLang="en-US" sz="2000" dirty="0"/>
              <a:t>軸のうち、もう片方の軸では </a:t>
            </a:r>
            <a:r>
              <a:rPr kumimoji="1" lang="en-US" altLang="ja-JP" sz="2000" dirty="0"/>
              <a:t>:</a:t>
            </a:r>
            <a:r>
              <a:rPr kumimoji="1" lang="ja-JP" altLang="en-US" sz="2000" dirty="0"/>
              <a:t> </a:t>
            </a:r>
            <a:r>
              <a:rPr kumimoji="1" lang="en-US" altLang="ja-JP" sz="2000" dirty="0"/>
              <a:t>0.085 </a:t>
            </a:r>
            <a:r>
              <a:rPr kumimoji="1" lang="en-US" altLang="ja-JP" sz="2000" dirty="0" err="1"/>
              <a:t>μm</a:t>
            </a:r>
            <a:endParaRPr kumimoji="1" lang="en-US" altLang="ja-JP" sz="2000" dirty="0"/>
          </a:p>
          <a:p>
            <a:endParaRPr kumimoji="1" lang="ja-JP" altLang="en-US" dirty="0"/>
          </a:p>
        </p:txBody>
      </p:sp>
    </p:spTree>
    <p:extLst>
      <p:ext uri="{BB962C8B-B14F-4D97-AF65-F5344CB8AC3E}">
        <p14:creationId xmlns:p14="http://schemas.microsoft.com/office/powerpoint/2010/main" val="13288466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676206-A721-AFE1-CA2A-DB6ED6AA7CE9}"/>
              </a:ext>
            </a:extLst>
          </p:cNvPr>
          <p:cNvSpPr>
            <a:spLocks noGrp="1"/>
          </p:cNvSpPr>
          <p:nvPr>
            <p:ph type="title"/>
          </p:nvPr>
        </p:nvSpPr>
        <p:spPr/>
        <p:txBody>
          <a:bodyPr/>
          <a:lstStyle/>
          <a:p>
            <a:r>
              <a:rPr lang="en-US" altLang="ja-JP" dirty="0"/>
              <a:t>v</a:t>
            </a:r>
            <a:r>
              <a:rPr kumimoji="1" lang="en-US" altLang="ja-JP" dirty="0"/>
              <a:t>ia2.drawing : Via (met2 – met3)</a:t>
            </a:r>
            <a:endParaRPr kumimoji="1" lang="ja-JP" altLang="en-US" dirty="0"/>
          </a:p>
        </p:txBody>
      </p:sp>
      <p:sp>
        <p:nvSpPr>
          <p:cNvPr id="4" name="日付プレースホルダー 3">
            <a:extLst>
              <a:ext uri="{FF2B5EF4-FFF2-40B4-BE49-F238E27FC236}">
                <a16:creationId xmlns:a16="http://schemas.microsoft.com/office/drawing/2014/main" id="{3DB1F1F8-7035-EB0B-6DD1-69D3204E17C8}"/>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20F88241-95AF-0F0D-62D4-07A6F6F3AEC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115</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14BC281-A1AD-1DD6-C1E7-0443F607E7E5}"/>
              </a:ext>
            </a:extLst>
          </p:cNvPr>
          <p:cNvSpPr>
            <a:spLocks noGrp="1"/>
          </p:cNvSpPr>
          <p:nvPr>
            <p:ph sz="quarter" idx="13"/>
          </p:nvPr>
        </p:nvSpPr>
        <p:spPr/>
        <p:txBody>
          <a:bodyPr>
            <a:normAutofit/>
          </a:bodyPr>
          <a:lstStyle/>
          <a:p>
            <a:r>
              <a:rPr kumimoji="1" lang="en-US" altLang="ja-JP" sz="2000" dirty="0"/>
              <a:t>via2.1 : </a:t>
            </a:r>
            <a:r>
              <a:rPr kumimoji="1" lang="ja-JP" altLang="en-US" sz="2000" dirty="0"/>
              <a:t>サイズは</a:t>
            </a:r>
            <a:r>
              <a:rPr kumimoji="1" lang="en-US" altLang="ja-JP" sz="2000" dirty="0"/>
              <a:t>0.200 μm×0.200 </a:t>
            </a:r>
            <a:r>
              <a:rPr kumimoji="1" lang="en-US" altLang="ja-JP" sz="2000" dirty="0" err="1"/>
              <a:t>μm</a:t>
            </a:r>
            <a:r>
              <a:rPr kumimoji="1" lang="en-US" altLang="ja-JP" sz="2000" dirty="0"/>
              <a:t> </a:t>
            </a:r>
            <a:r>
              <a:rPr kumimoji="1" lang="ja-JP" altLang="en-US" sz="2000" dirty="0"/>
              <a:t>でなければならない</a:t>
            </a:r>
            <a:br>
              <a:rPr kumimoji="1" lang="en-US" altLang="ja-JP" sz="2000" dirty="0"/>
            </a:br>
            <a:r>
              <a:rPr lang="en-US" altLang="ja-JP" sz="2000" dirty="0"/>
              <a:t>via2.2 : via</a:t>
            </a:r>
            <a:r>
              <a:rPr lang="ja-JP" altLang="en-US" sz="2000" dirty="0"/>
              <a:t>同士で必要な最小スペース </a:t>
            </a:r>
            <a:r>
              <a:rPr lang="en-US" altLang="ja-JP" sz="2000" dirty="0"/>
              <a:t>: 0.200 </a:t>
            </a:r>
            <a:r>
              <a:rPr lang="en-US" altLang="ja-JP" sz="2000" dirty="0" err="1"/>
              <a:t>μm</a:t>
            </a:r>
            <a:endParaRPr lang="en-US" altLang="ja-JP" sz="2000" dirty="0"/>
          </a:p>
          <a:p>
            <a:endParaRPr kumimoji="1" lang="en-US" altLang="ja-JP" sz="2000" dirty="0"/>
          </a:p>
          <a:p>
            <a:r>
              <a:rPr lang="en-US" altLang="ja-JP" sz="2000" dirty="0"/>
              <a:t>met2</a:t>
            </a:r>
            <a:r>
              <a:rPr kumimoji="1" lang="ja-JP" altLang="en-US" sz="2000" dirty="0"/>
              <a:t>と</a:t>
            </a:r>
            <a:r>
              <a:rPr lang="en-US" altLang="ja-JP" sz="2000" dirty="0"/>
              <a:t>via2</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via2.4 : </a:t>
            </a:r>
            <a:r>
              <a:rPr lang="en-US" altLang="ja-JP" sz="2000" dirty="0" err="1"/>
              <a:t>x,y</a:t>
            </a:r>
            <a:r>
              <a:rPr lang="ja-JP" altLang="en-US" sz="2000" dirty="0"/>
              <a:t>軸のうち、どちらか一軸では </a:t>
            </a:r>
            <a:r>
              <a:rPr kumimoji="1" lang="en-US" altLang="ja-JP" sz="2000" dirty="0"/>
              <a:t>: 0.040</a:t>
            </a:r>
            <a:r>
              <a:rPr kumimoji="1" lang="en-US" altLang="ja-JP" sz="2000" dirty="0">
                <a:solidFill>
                  <a:schemeClr val="accent1"/>
                </a:solidFill>
              </a:rPr>
              <a:t> </a:t>
            </a:r>
            <a:r>
              <a:rPr kumimoji="1" lang="en-US" altLang="ja-JP" sz="2000" dirty="0" err="1"/>
              <a:t>μm</a:t>
            </a:r>
            <a:br>
              <a:rPr kumimoji="1" lang="en-US" altLang="ja-JP" sz="2000" dirty="0"/>
            </a:br>
            <a:r>
              <a:rPr lang="en-US" altLang="ja-JP" sz="2000" dirty="0"/>
              <a:t>via2.5 :</a:t>
            </a:r>
            <a:r>
              <a:rPr kumimoji="1" lang="en-US" altLang="ja-JP" sz="2000" dirty="0"/>
              <a:t> </a:t>
            </a:r>
            <a:r>
              <a:rPr kumimoji="1" lang="en-US" altLang="ja-JP" sz="2000" dirty="0" err="1"/>
              <a:t>x,y</a:t>
            </a:r>
            <a:r>
              <a:rPr kumimoji="1" lang="ja-JP" altLang="en-US" sz="2000" dirty="0"/>
              <a:t>軸のうち、もう片方の軸では </a:t>
            </a:r>
            <a:r>
              <a:rPr kumimoji="1" lang="en-US" altLang="ja-JP" sz="2000" dirty="0"/>
              <a:t>:</a:t>
            </a:r>
            <a:r>
              <a:rPr kumimoji="1" lang="ja-JP" altLang="en-US" sz="2000" dirty="0"/>
              <a:t> </a:t>
            </a:r>
            <a:r>
              <a:rPr kumimoji="1" lang="en-US" altLang="ja-JP" sz="2000" dirty="0"/>
              <a:t>0.085 </a:t>
            </a:r>
            <a:r>
              <a:rPr kumimoji="1" lang="en-US" altLang="ja-JP" sz="2000" dirty="0" err="1"/>
              <a:t>μm</a:t>
            </a:r>
            <a:endParaRPr kumimoji="1" lang="en-US" altLang="ja-JP" sz="2000" dirty="0"/>
          </a:p>
          <a:p>
            <a:endParaRPr kumimoji="1" lang="en-US" altLang="ja-JP" sz="2000" dirty="0"/>
          </a:p>
          <a:p>
            <a:r>
              <a:rPr kumimoji="1" lang="en-US" altLang="ja-JP" sz="2000" dirty="0"/>
              <a:t>via2</a:t>
            </a:r>
            <a:r>
              <a:rPr kumimoji="1" lang="ja-JP" altLang="en-US" sz="2000" dirty="0"/>
              <a:t>と</a:t>
            </a:r>
            <a:r>
              <a:rPr lang="en-US" altLang="ja-JP" sz="2000" dirty="0"/>
              <a:t>met3</a:t>
            </a:r>
            <a:r>
              <a:rPr kumimoji="1" lang="ja-JP" altLang="en-US" sz="2000" dirty="0"/>
              <a:t>の</a:t>
            </a:r>
            <a:r>
              <a:rPr lang="ja-JP" altLang="en-US" sz="2000" dirty="0"/>
              <a:t>最小</a:t>
            </a:r>
            <a:r>
              <a:rPr kumimoji="1" lang="ja-JP" altLang="en-US" sz="2000" dirty="0"/>
              <a:t>マージンについて </a:t>
            </a:r>
            <a:r>
              <a:rPr kumimoji="1" lang="en-US" altLang="ja-JP" sz="2000" dirty="0"/>
              <a:t>: </a:t>
            </a:r>
            <a:br>
              <a:rPr kumimoji="1" lang="en-US" altLang="ja-JP" sz="2000" dirty="0"/>
            </a:br>
            <a:r>
              <a:rPr lang="en-US" altLang="ja-JP" sz="2000" dirty="0"/>
              <a:t>m3.4 : </a:t>
            </a:r>
            <a:r>
              <a:rPr lang="ja-JP" altLang="en-US" sz="2000" dirty="0"/>
              <a:t>四方で</a:t>
            </a:r>
            <a:r>
              <a:rPr kumimoji="1" lang="en-US" altLang="ja-JP" sz="2000" dirty="0"/>
              <a:t> 0.065</a:t>
            </a:r>
            <a:r>
              <a:rPr kumimoji="1" lang="en-US" altLang="ja-JP" sz="2000" dirty="0">
                <a:solidFill>
                  <a:schemeClr val="accent1"/>
                </a:solidFill>
              </a:rPr>
              <a:t> </a:t>
            </a:r>
            <a:r>
              <a:rPr kumimoji="1" lang="en-US" altLang="ja-JP" sz="2000" dirty="0" err="1"/>
              <a:t>μm</a:t>
            </a:r>
            <a:endParaRPr kumimoji="1" lang="en-US" altLang="ja-JP" sz="2000" dirty="0"/>
          </a:p>
          <a:p>
            <a:endParaRPr kumimoji="1" lang="ja-JP" altLang="en-US" dirty="0"/>
          </a:p>
        </p:txBody>
      </p:sp>
    </p:spTree>
    <p:extLst>
      <p:ext uri="{BB962C8B-B14F-4D97-AF65-F5344CB8AC3E}">
        <p14:creationId xmlns:p14="http://schemas.microsoft.com/office/powerpoint/2010/main" val="41238744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p:txBody>
          <a:bodyPr/>
          <a:lstStyle/>
          <a:p>
            <a:r>
              <a:rPr lang="ja-JP" altLang="en-US" dirty="0"/>
              <a:t>ポストレイアウトシミュレーション</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en-US" altLang="ja-JP" dirty="0"/>
              <a:t>SKY130</a:t>
            </a:r>
            <a:endParaRPr lang="ja-JP" altLang="en-US" dirty="0"/>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116</a:t>
            </a:fld>
            <a:endParaRPr lang="ja-JP" altLang="en-US" noProof="0"/>
          </a:p>
        </p:txBody>
      </p:sp>
    </p:spTree>
    <p:extLst>
      <p:ext uri="{BB962C8B-B14F-4D97-AF65-F5344CB8AC3E}">
        <p14:creationId xmlns:p14="http://schemas.microsoft.com/office/powerpoint/2010/main" val="14422202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CCA59-293E-3A40-4986-4A314B90FE9A}"/>
              </a:ext>
            </a:extLst>
          </p:cNvPr>
          <p:cNvSpPr>
            <a:spLocks noGrp="1"/>
          </p:cNvSpPr>
          <p:nvPr>
            <p:ph type="title"/>
          </p:nvPr>
        </p:nvSpPr>
        <p:spPr/>
        <p:txBody>
          <a:bodyPr/>
          <a:lstStyle/>
          <a:p>
            <a:r>
              <a:rPr lang="ja-JP" altLang="en-US" dirty="0"/>
              <a:t>レイアウト検証 </a:t>
            </a:r>
            <a:r>
              <a:rPr lang="en-US" altLang="ja-JP" dirty="0"/>
              <a:t>: PEX, Parasitic Extraction</a:t>
            </a:r>
            <a:endParaRPr kumimoji="1" lang="ja-JP" altLang="en-US" dirty="0"/>
          </a:p>
        </p:txBody>
      </p:sp>
      <p:sp>
        <p:nvSpPr>
          <p:cNvPr id="4" name="日付プレースホルダー 3">
            <a:extLst>
              <a:ext uri="{FF2B5EF4-FFF2-40B4-BE49-F238E27FC236}">
                <a16:creationId xmlns:a16="http://schemas.microsoft.com/office/drawing/2014/main" id="{8ED84BED-AA3E-F1FB-D56A-A90324455DBA}"/>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7734696A-0DA4-4502-6119-6CFDE210924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117</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AB1E9A4-FE85-F645-6CE1-0C3ABCDE6CCC}"/>
              </a:ext>
            </a:extLst>
          </p:cNvPr>
          <p:cNvSpPr>
            <a:spLocks noGrp="1"/>
          </p:cNvSpPr>
          <p:nvPr>
            <p:ph sz="quarter" idx="13"/>
          </p:nvPr>
        </p:nvSpPr>
        <p:spPr/>
        <p:txBody>
          <a:bodyPr>
            <a:normAutofit/>
          </a:bodyPr>
          <a:lstStyle/>
          <a:p>
            <a:r>
              <a:rPr kumimoji="1" lang="en-US" altLang="ja-JP" sz="2000" dirty="0"/>
              <a:t>RC</a:t>
            </a:r>
            <a:r>
              <a:rPr kumimoji="1" lang="ja-JP" altLang="en-US" sz="2000" dirty="0"/>
              <a:t>抽出</a:t>
            </a:r>
            <a:br>
              <a:rPr kumimoji="1" lang="en-US" altLang="ja-JP" sz="2000" dirty="0"/>
            </a:br>
            <a:r>
              <a:rPr lang="ja-JP" altLang="en-US" sz="2000" dirty="0"/>
              <a:t>寄生抵抗と寄生容量を含むネットリストを抽出</a:t>
            </a:r>
            <a:endParaRPr kumimoji="1" lang="en-US" altLang="ja-JP" sz="2000" dirty="0"/>
          </a:p>
        </p:txBody>
      </p:sp>
      <p:sp>
        <p:nvSpPr>
          <p:cNvPr id="9" name="コンテンツ プレースホルダー 8">
            <a:extLst>
              <a:ext uri="{FF2B5EF4-FFF2-40B4-BE49-F238E27FC236}">
                <a16:creationId xmlns:a16="http://schemas.microsoft.com/office/drawing/2014/main" id="{3952830A-845F-0594-3A55-F1E23689E6F4}"/>
              </a:ext>
            </a:extLst>
          </p:cNvPr>
          <p:cNvSpPr>
            <a:spLocks noGrp="1"/>
          </p:cNvSpPr>
          <p:nvPr>
            <p:ph sz="half" idx="4294967295"/>
          </p:nvPr>
        </p:nvSpPr>
        <p:spPr>
          <a:xfrm>
            <a:off x="6172200" y="1463040"/>
            <a:ext cx="5181600" cy="4902200"/>
          </a:xfrm>
        </p:spPr>
        <p:txBody>
          <a:bodyPr>
            <a:normAutofit/>
          </a:bodyPr>
          <a:lstStyle/>
          <a:p>
            <a:r>
              <a:rPr kumimoji="1" lang="en-US" altLang="ja-JP" sz="2000" dirty="0"/>
              <a:t>C</a:t>
            </a:r>
            <a:r>
              <a:rPr kumimoji="1" lang="ja-JP" altLang="en-US" sz="2000" dirty="0"/>
              <a:t>抽出</a:t>
            </a:r>
            <a:br>
              <a:rPr lang="en-US" altLang="ja-JP" sz="2000" dirty="0"/>
            </a:br>
            <a:r>
              <a:rPr lang="ja-JP" altLang="en-US" sz="2000" dirty="0"/>
              <a:t>寄生容量のみを含むネットリストを抽出</a:t>
            </a:r>
            <a:endParaRPr lang="en-US" altLang="ja-JP" sz="2000" dirty="0">
              <a:solidFill>
                <a:schemeClr val="accent1"/>
              </a:solidFill>
            </a:endParaRPr>
          </a:p>
        </p:txBody>
      </p:sp>
      <p:pic>
        <p:nvPicPr>
          <p:cNvPr id="13" name="図 12">
            <a:extLst>
              <a:ext uri="{FF2B5EF4-FFF2-40B4-BE49-F238E27FC236}">
                <a16:creationId xmlns:a16="http://schemas.microsoft.com/office/drawing/2014/main" id="{225C0C85-A075-B972-E777-41890386DC9A}"/>
              </a:ext>
            </a:extLst>
          </p:cNvPr>
          <p:cNvPicPr>
            <a:picLocks noChangeAspect="1"/>
          </p:cNvPicPr>
          <p:nvPr/>
        </p:nvPicPr>
        <p:blipFill>
          <a:blip r:embed="rId2"/>
          <a:stretch>
            <a:fillRect/>
          </a:stretch>
        </p:blipFill>
        <p:spPr>
          <a:xfrm>
            <a:off x="556204" y="2587371"/>
            <a:ext cx="5458204" cy="3700032"/>
          </a:xfrm>
          <a:prstGeom prst="rect">
            <a:avLst/>
          </a:prstGeom>
        </p:spPr>
      </p:pic>
      <p:pic>
        <p:nvPicPr>
          <p:cNvPr id="14" name="図 13">
            <a:extLst>
              <a:ext uri="{FF2B5EF4-FFF2-40B4-BE49-F238E27FC236}">
                <a16:creationId xmlns:a16="http://schemas.microsoft.com/office/drawing/2014/main" id="{08A04ABE-4F52-C8B8-C8EC-B39F99104A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2200" y="2588840"/>
            <a:ext cx="5462489" cy="3696533"/>
          </a:xfrm>
          <a:prstGeom prst="rect">
            <a:avLst/>
          </a:prstGeom>
        </p:spPr>
      </p:pic>
    </p:spTree>
    <p:extLst>
      <p:ext uri="{BB962C8B-B14F-4D97-AF65-F5344CB8AC3E}">
        <p14:creationId xmlns:p14="http://schemas.microsoft.com/office/powerpoint/2010/main" val="831159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F32C7D-2B6D-AF8B-2FD9-1438F2352469}"/>
              </a:ext>
            </a:extLst>
          </p:cNvPr>
          <p:cNvSpPr>
            <a:spLocks noGrp="1"/>
          </p:cNvSpPr>
          <p:nvPr>
            <p:ph type="title"/>
          </p:nvPr>
        </p:nvSpPr>
        <p:spPr/>
        <p:txBody>
          <a:bodyPr/>
          <a:lstStyle/>
          <a:p>
            <a:r>
              <a:rPr kumimoji="1" lang="en-US" altLang="ja-JP" dirty="0"/>
              <a:t>PEX</a:t>
            </a:r>
            <a:r>
              <a:rPr kumimoji="1" lang="ja-JP" altLang="en-US" dirty="0"/>
              <a:t>前の下準備 </a:t>
            </a:r>
            <a:r>
              <a:rPr kumimoji="1" lang="en-US" altLang="ja-JP" dirty="0"/>
              <a:t>: Flatten</a:t>
            </a:r>
            <a:endParaRPr kumimoji="1" lang="ja-JP" altLang="en-US" dirty="0"/>
          </a:p>
        </p:txBody>
      </p:sp>
      <p:sp>
        <p:nvSpPr>
          <p:cNvPr id="5" name="日付プレースホルダー 4">
            <a:extLst>
              <a:ext uri="{FF2B5EF4-FFF2-40B4-BE49-F238E27FC236}">
                <a16:creationId xmlns:a16="http://schemas.microsoft.com/office/drawing/2014/main" id="{C09EC931-CD1D-02C4-4CAA-349048542DBD}"/>
              </a:ext>
            </a:extLst>
          </p:cNvPr>
          <p:cNvSpPr>
            <a:spLocks noGrp="1"/>
          </p:cNvSpPr>
          <p:nvPr>
            <p:ph type="dt" sz="half" idx="10"/>
          </p:nvPr>
        </p:nvSpPr>
        <p:spPr/>
        <p:txBody>
          <a:bodyPr/>
          <a:lstStyle/>
          <a:p>
            <a:fld id="{952B6A4F-94F6-42A7-B71A-9D99C6135490}" type="datetime1">
              <a:rPr kumimoji="1" lang="ja-JP" altLang="en-US" smtClean="0"/>
              <a:t>2025/1/3</a:t>
            </a:fld>
            <a:endParaRPr kumimoji="1" lang="ja-JP" altLang="en-US"/>
          </a:p>
        </p:txBody>
      </p:sp>
      <p:sp>
        <p:nvSpPr>
          <p:cNvPr id="7" name="スライド番号プレースホルダー 6">
            <a:extLst>
              <a:ext uri="{FF2B5EF4-FFF2-40B4-BE49-F238E27FC236}">
                <a16:creationId xmlns:a16="http://schemas.microsoft.com/office/drawing/2014/main" id="{F00CD41C-4F21-AB17-1C5E-7A67E181D46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118</a:t>
            </a:fld>
            <a:endParaRPr kumimoji="1" lang="ja-JP" altLang="en-US" sz="1400"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1EC5B754-DB78-DDCE-B53A-2E943D4713E0}"/>
              </a:ext>
            </a:extLst>
          </p:cNvPr>
          <p:cNvSpPr>
            <a:spLocks noGrp="1"/>
          </p:cNvSpPr>
          <p:nvPr>
            <p:ph sz="quarter" idx="13"/>
          </p:nvPr>
        </p:nvSpPr>
        <p:spPr/>
        <p:txBody>
          <a:bodyPr>
            <a:normAutofit/>
          </a:bodyPr>
          <a:lstStyle/>
          <a:p>
            <a:r>
              <a:rPr lang="en-US" altLang="ja-JP" sz="2000" dirty="0"/>
              <a:t>1. </a:t>
            </a:r>
            <a:r>
              <a:rPr lang="ja-JP" altLang="en-US" sz="2000" dirty="0"/>
              <a:t>コピーを保存する</a:t>
            </a:r>
            <a:endParaRPr lang="en-US" altLang="ja-JP" sz="2000" dirty="0"/>
          </a:p>
          <a:p>
            <a:pPr lvl="1"/>
            <a:r>
              <a:rPr lang="ja-JP" altLang="en-US" sz="2000" dirty="0"/>
              <a:t>ファイル名で大文字を使うとバグが発生する可能性あり</a:t>
            </a:r>
            <a:endParaRPr lang="en-US" altLang="ja-JP" sz="2000" dirty="0"/>
          </a:p>
          <a:p>
            <a:pPr lvl="2"/>
            <a:r>
              <a:rPr lang="ja-JP" altLang="en-US" sz="2000" dirty="0"/>
              <a:t>拡張子がデフォルトだと</a:t>
            </a:r>
            <a:r>
              <a:rPr lang="en-US" altLang="ja-JP" sz="2000" dirty="0"/>
              <a:t>.GDS</a:t>
            </a:r>
            <a:r>
              <a:rPr lang="ja-JP" altLang="en-US" sz="2000" dirty="0"/>
              <a:t>なので</a:t>
            </a:r>
            <a:r>
              <a:rPr lang="en-US" altLang="ja-JP" sz="2000" dirty="0"/>
              <a:t>.</a:t>
            </a:r>
            <a:r>
              <a:rPr lang="en-US" altLang="ja-JP" sz="2000" dirty="0" err="1"/>
              <a:t>gds</a:t>
            </a:r>
            <a:r>
              <a:rPr lang="ja-JP" altLang="en-US" sz="2000" dirty="0"/>
              <a:t>に直す</a:t>
            </a:r>
            <a:endParaRPr lang="en-US" altLang="ja-JP" sz="2000" dirty="0"/>
          </a:p>
          <a:p>
            <a:r>
              <a:rPr lang="en-US" altLang="ja-JP" sz="2000" dirty="0"/>
              <a:t>2. </a:t>
            </a:r>
            <a:r>
              <a:rPr lang="ja-JP" altLang="en-US" sz="2000" dirty="0"/>
              <a:t>ドラッグでレイアウト全体を選択する</a:t>
            </a:r>
            <a:endParaRPr lang="en-US" altLang="ja-JP" sz="2000" dirty="0"/>
          </a:p>
          <a:p>
            <a:r>
              <a:rPr lang="en-US" altLang="ja-JP" sz="2000" dirty="0"/>
              <a:t>3. Edit &gt; Flatten Cell &gt; Flatten Instances </a:t>
            </a:r>
            <a:r>
              <a:rPr lang="ja-JP" altLang="en-US" sz="2000" dirty="0"/>
              <a:t>を </a:t>
            </a:r>
            <a:r>
              <a:rPr lang="en-US" altLang="ja-JP" sz="2000" dirty="0"/>
              <a:t>All hierarchy levels </a:t>
            </a:r>
            <a:r>
              <a:rPr lang="ja-JP" altLang="en-US" sz="2000" dirty="0"/>
              <a:t>で実行</a:t>
            </a:r>
            <a:endParaRPr lang="en-US" altLang="ja-JP" sz="2000" dirty="0"/>
          </a:p>
          <a:p>
            <a:r>
              <a:rPr lang="en-US" altLang="ja-JP" sz="2000" dirty="0"/>
              <a:t>4. Cells </a:t>
            </a:r>
            <a:r>
              <a:rPr lang="ja-JP" altLang="en-US" sz="2000" dirty="0"/>
              <a:t>が </a:t>
            </a:r>
            <a:r>
              <a:rPr lang="en-US" altLang="ja-JP" sz="2000" dirty="0"/>
              <a:t>TOP </a:t>
            </a:r>
            <a:r>
              <a:rPr lang="ja-JP" altLang="en-US" sz="2000" dirty="0"/>
              <a:t>のみになっていることを確認して </a:t>
            </a:r>
            <a:r>
              <a:rPr lang="en-US" altLang="ja-JP" sz="2000" dirty="0"/>
              <a:t>Save</a:t>
            </a:r>
          </a:p>
        </p:txBody>
      </p:sp>
    </p:spTree>
    <p:extLst>
      <p:ext uri="{BB962C8B-B14F-4D97-AF65-F5344CB8AC3E}">
        <p14:creationId xmlns:p14="http://schemas.microsoft.com/office/powerpoint/2010/main" val="17358630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CCA59-293E-3A40-4986-4A314B90FE9A}"/>
              </a:ext>
            </a:extLst>
          </p:cNvPr>
          <p:cNvSpPr>
            <a:spLocks noGrp="1"/>
          </p:cNvSpPr>
          <p:nvPr>
            <p:ph type="title"/>
          </p:nvPr>
        </p:nvSpPr>
        <p:spPr/>
        <p:txBody>
          <a:bodyPr/>
          <a:lstStyle/>
          <a:p>
            <a:r>
              <a:rPr lang="ja-JP" altLang="en-US" dirty="0"/>
              <a:t>寄生抽出</a:t>
            </a:r>
            <a:endParaRPr kumimoji="1" lang="ja-JP" altLang="en-US" dirty="0"/>
          </a:p>
        </p:txBody>
      </p:sp>
      <p:sp>
        <p:nvSpPr>
          <p:cNvPr id="4" name="日付プレースホルダー 3">
            <a:extLst>
              <a:ext uri="{FF2B5EF4-FFF2-40B4-BE49-F238E27FC236}">
                <a16:creationId xmlns:a16="http://schemas.microsoft.com/office/drawing/2014/main" id="{8ED84BED-AA3E-F1FB-D56A-A90324455DBA}"/>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7734696A-0DA4-4502-6119-6CFDE210924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119</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AB1E9A4-FE85-F645-6CE1-0C3ABCDE6CCC}"/>
              </a:ext>
            </a:extLst>
          </p:cNvPr>
          <p:cNvSpPr>
            <a:spLocks noGrp="1"/>
          </p:cNvSpPr>
          <p:nvPr>
            <p:ph sz="quarter" idx="13"/>
          </p:nvPr>
        </p:nvSpPr>
        <p:spPr/>
        <p:txBody>
          <a:bodyPr>
            <a:normAutofit/>
          </a:bodyPr>
          <a:lstStyle/>
          <a:p>
            <a:r>
              <a:rPr kumimoji="1" lang="en-US" altLang="ja-JP" sz="2000" dirty="0"/>
              <a:t>Magic PEX </a:t>
            </a:r>
            <a:r>
              <a:rPr kumimoji="1" lang="ja-JP" altLang="en-US" sz="2000" dirty="0"/>
              <a:t>を用いて寄生容量抽出を行う</a:t>
            </a:r>
            <a:endParaRPr kumimoji="1" lang="en-US" altLang="ja-JP" sz="2000" dirty="0"/>
          </a:p>
          <a:p>
            <a:pPr lvl="1"/>
            <a:r>
              <a:rPr lang="en-US" altLang="ja-JP" sz="2000" dirty="0"/>
              <a:t>Run Magic PEX (C extraction) </a:t>
            </a:r>
            <a:r>
              <a:rPr lang="ja-JP" altLang="en-US" sz="2000" dirty="0"/>
              <a:t>を実行</a:t>
            </a:r>
            <a:endParaRPr lang="en-US" altLang="ja-JP" sz="2000" dirty="0"/>
          </a:p>
          <a:p>
            <a:endParaRPr lang="en-US" altLang="ja-JP" sz="2000" dirty="0"/>
          </a:p>
          <a:p>
            <a:r>
              <a:rPr lang="ja-JP" altLang="en-US" sz="2000" dirty="0"/>
              <a:t>実行すると寄生容量付きネットリストが生成される</a:t>
            </a:r>
            <a:endParaRPr lang="en-US" altLang="ja-JP" sz="2000" dirty="0"/>
          </a:p>
          <a:p>
            <a:pPr lvl="1"/>
            <a:r>
              <a:rPr lang="ja-JP" altLang="en-US" sz="2000" dirty="0"/>
              <a:t>ファイル名：</a:t>
            </a:r>
            <a:r>
              <a:rPr lang="en-US" altLang="ja-JP" sz="2000" dirty="0"/>
              <a:t>{</a:t>
            </a:r>
            <a:r>
              <a:rPr lang="ja-JP" altLang="en-US" sz="2000" dirty="0"/>
              <a:t>レイアウト名</a:t>
            </a:r>
            <a:r>
              <a:rPr lang="en-US" altLang="ja-JP" sz="2000" dirty="0"/>
              <a:t>}_</a:t>
            </a:r>
            <a:r>
              <a:rPr lang="en-US" altLang="ja-JP" sz="2000" dirty="0" err="1"/>
              <a:t>pex_extracted.spice</a:t>
            </a:r>
            <a:endParaRPr lang="en-US" altLang="ja-JP" sz="2000" dirty="0"/>
          </a:p>
          <a:p>
            <a:pPr lvl="2"/>
            <a:r>
              <a:rPr lang="ja-JP" altLang="en-US" sz="2000" dirty="0"/>
              <a:t>デフォルトでは</a:t>
            </a:r>
            <a:r>
              <a:rPr lang="en-US" altLang="ja-JP" sz="2000" dirty="0" err="1"/>
              <a:t>TOP_pex_extracted.spice</a:t>
            </a:r>
            <a:endParaRPr lang="en-US" altLang="ja-JP" sz="2000" dirty="0"/>
          </a:p>
        </p:txBody>
      </p:sp>
      <p:pic>
        <p:nvPicPr>
          <p:cNvPr id="8" name="図 7">
            <a:extLst>
              <a:ext uri="{FF2B5EF4-FFF2-40B4-BE49-F238E27FC236}">
                <a16:creationId xmlns:a16="http://schemas.microsoft.com/office/drawing/2014/main" id="{1DFE7AD1-010C-A0F1-D8F8-9EA1113D02DB}"/>
              </a:ext>
            </a:extLst>
          </p:cNvPr>
          <p:cNvPicPr>
            <a:picLocks noChangeAspect="1"/>
          </p:cNvPicPr>
          <p:nvPr/>
        </p:nvPicPr>
        <p:blipFill>
          <a:blip r:embed="rId2"/>
          <a:stretch>
            <a:fillRect/>
          </a:stretch>
        </p:blipFill>
        <p:spPr>
          <a:xfrm>
            <a:off x="9266040" y="3028213"/>
            <a:ext cx="2818647" cy="3249080"/>
          </a:xfrm>
          <a:prstGeom prst="rect">
            <a:avLst/>
          </a:prstGeom>
        </p:spPr>
      </p:pic>
      <p:cxnSp>
        <p:nvCxnSpPr>
          <p:cNvPr id="9" name="直線矢印コネクタ 8">
            <a:extLst>
              <a:ext uri="{FF2B5EF4-FFF2-40B4-BE49-F238E27FC236}">
                <a16:creationId xmlns:a16="http://schemas.microsoft.com/office/drawing/2014/main" id="{D6A6EAED-2B5F-CE0C-3CB5-5BD1D5A14A71}"/>
              </a:ext>
            </a:extLst>
          </p:cNvPr>
          <p:cNvCxnSpPr/>
          <p:nvPr/>
        </p:nvCxnSpPr>
        <p:spPr>
          <a:xfrm>
            <a:off x="8709890" y="5717309"/>
            <a:ext cx="8866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455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3F23B7-7412-EEE8-EF23-C981CAB69F8E}"/>
              </a:ext>
            </a:extLst>
          </p:cNvPr>
          <p:cNvSpPr>
            <a:spLocks noGrp="1"/>
          </p:cNvSpPr>
          <p:nvPr>
            <p:ph type="title"/>
          </p:nvPr>
        </p:nvSpPr>
        <p:spPr/>
        <p:txBody>
          <a:bodyPr/>
          <a:lstStyle/>
          <a:p>
            <a:r>
              <a:rPr kumimoji="1" lang="en-US" altLang="ja-JP" dirty="0"/>
              <a:t>NMOS</a:t>
            </a:r>
            <a:r>
              <a:rPr kumimoji="1" lang="ja-JP" altLang="en-US" dirty="0"/>
              <a:t>の特性</a:t>
            </a:r>
          </a:p>
        </p:txBody>
      </p:sp>
      <p:sp>
        <p:nvSpPr>
          <p:cNvPr id="3" name="日付プレースホルダー 2">
            <a:extLst>
              <a:ext uri="{FF2B5EF4-FFF2-40B4-BE49-F238E27FC236}">
                <a16:creationId xmlns:a16="http://schemas.microsoft.com/office/drawing/2014/main" id="{5F634804-0821-5406-0FE3-62E2A79397FB}"/>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B893F47C-24F6-9DF9-BDC8-A9180C64DDFC}"/>
              </a:ext>
            </a:extLst>
          </p:cNvPr>
          <p:cNvSpPr>
            <a:spLocks noGrp="1"/>
          </p:cNvSpPr>
          <p:nvPr>
            <p:ph type="sldNum" sz="quarter" idx="12"/>
          </p:nvPr>
        </p:nvSpPr>
        <p:spPr/>
        <p:txBody>
          <a:bodyPr/>
          <a:lstStyle/>
          <a:p>
            <a:pPr rtl="0"/>
            <a:fld id="{9860EDB8-5305-433F-BE41-D7A86D811DB3}" type="slidenum">
              <a:rPr lang="en-US" altLang="ja-JP" noProof="0" smtClean="0"/>
              <a:pPr rtl="0"/>
              <a:t>12</a:t>
            </a:fld>
            <a:endParaRPr lang="ja-JP" altLang="en-US" noProof="0"/>
          </a:p>
        </p:txBody>
      </p:sp>
      <p:pic>
        <p:nvPicPr>
          <p:cNvPr id="11" name="図 10">
            <a:extLst>
              <a:ext uri="{FF2B5EF4-FFF2-40B4-BE49-F238E27FC236}">
                <a16:creationId xmlns:a16="http://schemas.microsoft.com/office/drawing/2014/main" id="{37034658-9AE2-6FCF-C53E-42C37A554BD3}"/>
              </a:ext>
            </a:extLst>
          </p:cNvPr>
          <p:cNvPicPr>
            <a:picLocks noChangeAspect="1"/>
          </p:cNvPicPr>
          <p:nvPr/>
        </p:nvPicPr>
        <p:blipFill>
          <a:blip r:embed="rId2"/>
          <a:stretch>
            <a:fillRect/>
          </a:stretch>
        </p:blipFill>
        <p:spPr>
          <a:xfrm>
            <a:off x="1461255" y="1579251"/>
            <a:ext cx="3742361" cy="3267478"/>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C9C1D29-80AE-9A0A-C82F-D1A27C15F7BE}"/>
                  </a:ext>
                </a:extLst>
              </p:cNvPr>
              <p:cNvSpPr txBox="1"/>
              <p:nvPr/>
            </p:nvSpPr>
            <p:spPr>
              <a:xfrm rot="5400000">
                <a:off x="-357150" y="3028324"/>
                <a:ext cx="3267478" cy="369332"/>
              </a:xfrm>
              <a:prstGeom prst="rect">
                <a:avLst/>
              </a:prstGeom>
              <a:noFill/>
            </p:spPr>
            <p:txBody>
              <a:bodyPr wrap="square" rtlCol="0">
                <a:spAutoFit/>
              </a:bodyPr>
              <a:lstStyle/>
              <a:p>
                <a:pPr algn="ctr"/>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i="1" dirty="0" smtClean="0">
                            <a:latin typeface="Cambria Math" panose="02040503050406030204" pitchFamily="18" charset="0"/>
                          </a:rPr>
                          <m:t>𝐼</m:t>
                        </m:r>
                      </m:e>
                      <m:sub>
                        <m:r>
                          <a:rPr kumimoji="1" lang="en-US" altLang="ja-JP" b="0" i="1" dirty="0" smtClean="0">
                            <a:latin typeface="Cambria Math" panose="02040503050406030204" pitchFamily="18" charset="0"/>
                          </a:rPr>
                          <m:t>𝐷𝑆</m:t>
                        </m:r>
                      </m:sub>
                    </m:sSub>
                  </m:oMath>
                </a14:m>
                <a:r>
                  <a:rPr kumimoji="1" lang="ja-JP" altLang="en-US" dirty="0"/>
                  <a:t>（</a:t>
                </a:r>
                <a:r>
                  <a:rPr kumimoji="1" lang="en-US" altLang="ja-JP" dirty="0" err="1"/>
                  <a:t>μA</a:t>
                </a:r>
                <a:r>
                  <a:rPr kumimoji="1" lang="ja-JP" altLang="en-US" dirty="0"/>
                  <a:t>）</a:t>
                </a:r>
              </a:p>
            </p:txBody>
          </p:sp>
        </mc:Choice>
        <mc:Fallback xmlns="">
          <p:sp>
            <p:nvSpPr>
              <p:cNvPr id="12" name="テキスト ボックス 11">
                <a:extLst>
                  <a:ext uri="{FF2B5EF4-FFF2-40B4-BE49-F238E27FC236}">
                    <a16:creationId xmlns:a16="http://schemas.microsoft.com/office/drawing/2014/main" id="{3C9C1D29-80AE-9A0A-C82F-D1A27C15F7BE}"/>
                  </a:ext>
                </a:extLst>
              </p:cNvPr>
              <p:cNvSpPr txBox="1">
                <a:spLocks noRot="1" noChangeAspect="1" noMove="1" noResize="1" noEditPoints="1" noAdjustHandles="1" noChangeArrowheads="1" noChangeShapeType="1" noTextEdit="1"/>
              </p:cNvSpPr>
              <p:nvPr/>
            </p:nvSpPr>
            <p:spPr>
              <a:xfrm rot="5400000">
                <a:off x="-357150" y="3028324"/>
                <a:ext cx="3267478" cy="369332"/>
              </a:xfrm>
              <a:prstGeom prst="rect">
                <a:avLst/>
              </a:prstGeom>
              <a:blipFill>
                <a:blip r:embed="rId3"/>
                <a:stretch>
                  <a:fillRect l="-26230" r="-11475"/>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5D514270-BA8B-4D3A-D5DA-4329835C30A5}"/>
              </a:ext>
            </a:extLst>
          </p:cNvPr>
          <p:cNvCxnSpPr/>
          <p:nvPr/>
        </p:nvCxnSpPr>
        <p:spPr>
          <a:xfrm>
            <a:off x="2917372" y="3718560"/>
            <a:ext cx="0" cy="74022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795BF1D-7E0D-AEFD-C9CD-ECDAAC2730E6}"/>
                  </a:ext>
                </a:extLst>
              </p:cNvPr>
              <p:cNvSpPr txBox="1"/>
              <p:nvPr/>
            </p:nvSpPr>
            <p:spPr>
              <a:xfrm>
                <a:off x="2634343" y="3244334"/>
                <a:ext cx="5660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FFFF00"/>
                              </a:solidFill>
                              <a:latin typeface="Cambria Math" panose="02040503050406030204" pitchFamily="18" charset="0"/>
                            </a:rPr>
                          </m:ctrlPr>
                        </m:sSubPr>
                        <m:e>
                          <m:r>
                            <a:rPr kumimoji="1" lang="en-US" altLang="ja-JP" b="0" i="1" smtClean="0">
                              <a:solidFill>
                                <a:srgbClr val="FFFF00"/>
                              </a:solidFill>
                              <a:latin typeface="Cambria Math" panose="02040503050406030204" pitchFamily="18" charset="0"/>
                            </a:rPr>
                            <m:t>𝑉</m:t>
                          </m:r>
                        </m:e>
                        <m:sub>
                          <m:r>
                            <a:rPr kumimoji="1" lang="en-US" altLang="ja-JP" b="0" i="1" smtClean="0">
                              <a:solidFill>
                                <a:srgbClr val="FFFF00"/>
                              </a:solidFill>
                              <a:latin typeface="Cambria Math" panose="02040503050406030204" pitchFamily="18" charset="0"/>
                            </a:rPr>
                            <m:t>𝑡h</m:t>
                          </m:r>
                        </m:sub>
                      </m:sSub>
                    </m:oMath>
                  </m:oMathPara>
                </a14:m>
                <a:endParaRPr kumimoji="1" lang="ja-JP" altLang="en-US" dirty="0">
                  <a:solidFill>
                    <a:srgbClr val="FFFF00"/>
                  </a:solidFill>
                </a:endParaRPr>
              </a:p>
            </p:txBody>
          </p:sp>
        </mc:Choice>
        <mc:Fallback xmlns="">
          <p:sp>
            <p:nvSpPr>
              <p:cNvPr id="10" name="テキスト ボックス 9">
                <a:extLst>
                  <a:ext uri="{FF2B5EF4-FFF2-40B4-BE49-F238E27FC236}">
                    <a16:creationId xmlns:a16="http://schemas.microsoft.com/office/drawing/2014/main" id="{9795BF1D-7E0D-AEFD-C9CD-ECDAAC2730E6}"/>
                  </a:ext>
                </a:extLst>
              </p:cNvPr>
              <p:cNvSpPr txBox="1">
                <a:spLocks noRot="1" noChangeAspect="1" noMove="1" noResize="1" noEditPoints="1" noAdjustHandles="1" noChangeArrowheads="1" noChangeShapeType="1" noTextEdit="1"/>
              </p:cNvSpPr>
              <p:nvPr/>
            </p:nvSpPr>
            <p:spPr>
              <a:xfrm>
                <a:off x="2634343" y="3244334"/>
                <a:ext cx="566057" cy="369332"/>
              </a:xfrm>
              <a:prstGeom prst="rect">
                <a:avLst/>
              </a:prstGeom>
              <a:blipFill>
                <a:blip r:embed="rId4"/>
                <a:stretch>
                  <a:fillRect b="-3279"/>
                </a:stretch>
              </a:blipFill>
            </p:spPr>
            <p:txBody>
              <a:bodyPr/>
              <a:lstStyle/>
              <a:p>
                <a:r>
                  <a:rPr lang="ja-JP" altLang="en-US">
                    <a:noFill/>
                  </a:rPr>
                  <a:t> </a:t>
                </a:r>
              </a:p>
            </p:txBody>
          </p:sp>
        </mc:Fallback>
      </mc:AlternateContent>
      <p:sp>
        <p:nvSpPr>
          <p:cNvPr id="13" name="二等辺三角形 12">
            <a:extLst>
              <a:ext uri="{FF2B5EF4-FFF2-40B4-BE49-F238E27FC236}">
                <a16:creationId xmlns:a16="http://schemas.microsoft.com/office/drawing/2014/main" id="{CED64547-EBB8-64C2-63E4-FFD4CEFACD70}"/>
              </a:ext>
            </a:extLst>
          </p:cNvPr>
          <p:cNvSpPr/>
          <p:nvPr/>
        </p:nvSpPr>
        <p:spPr>
          <a:xfrm>
            <a:off x="3927567" y="2390112"/>
            <a:ext cx="738318" cy="1223554"/>
          </a:xfrm>
          <a:prstGeom prst="triangle">
            <a:avLst>
              <a:gd name="adj" fmla="val 100000"/>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774ED82-D8A2-C36F-4529-0B8DB441FC78}"/>
                  </a:ext>
                </a:extLst>
              </p:cNvPr>
              <p:cNvSpPr txBox="1"/>
              <p:nvPr/>
            </p:nvSpPr>
            <p:spPr>
              <a:xfrm>
                <a:off x="4023363" y="3635837"/>
                <a:ext cx="64252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kumimoji="1" lang="en-US" altLang="ja-JP" i="1" dirty="0">
                          <a:solidFill>
                            <a:srgbClr val="FFFF00"/>
                          </a:solidFill>
                          <a:latin typeface="Cambria Math" panose="02040503050406030204" pitchFamily="18" charset="0"/>
                        </a:rPr>
                        <m:t>Δ</m:t>
                      </m:r>
                      <m:sSub>
                        <m:sSubPr>
                          <m:ctrlPr>
                            <a:rPr kumimoji="1" lang="en-US" altLang="ja-JP" b="0" i="1" dirty="0" smtClean="0">
                              <a:solidFill>
                                <a:srgbClr val="FFFF00"/>
                              </a:solidFill>
                              <a:latin typeface="Cambria Math" panose="02040503050406030204" pitchFamily="18" charset="0"/>
                            </a:rPr>
                          </m:ctrlPr>
                        </m:sSubPr>
                        <m:e>
                          <m:r>
                            <a:rPr kumimoji="1" lang="en-US" altLang="ja-JP" i="1" dirty="0" smtClean="0">
                              <a:solidFill>
                                <a:srgbClr val="FFFF00"/>
                              </a:solidFill>
                              <a:latin typeface="Cambria Math" panose="02040503050406030204" pitchFamily="18" charset="0"/>
                            </a:rPr>
                            <m:t>𝑉</m:t>
                          </m:r>
                        </m:e>
                        <m:sub>
                          <m:r>
                            <a:rPr kumimoji="1" lang="en-US" altLang="ja-JP" b="0" i="1" dirty="0" smtClean="0">
                              <a:solidFill>
                                <a:srgbClr val="FFFF00"/>
                              </a:solidFill>
                              <a:latin typeface="Cambria Math" panose="02040503050406030204" pitchFamily="18" charset="0"/>
                            </a:rPr>
                            <m:t>𝐺𝑆</m:t>
                          </m:r>
                        </m:sub>
                      </m:sSub>
                    </m:oMath>
                  </m:oMathPara>
                </a14:m>
                <a:endParaRPr kumimoji="1" lang="ja-JP" altLang="en-US" dirty="0">
                  <a:solidFill>
                    <a:srgbClr val="FFFF00"/>
                  </a:solidFill>
                </a:endParaRPr>
              </a:p>
            </p:txBody>
          </p:sp>
        </mc:Choice>
        <mc:Fallback xmlns="">
          <p:sp>
            <p:nvSpPr>
              <p:cNvPr id="14" name="テキスト ボックス 13">
                <a:extLst>
                  <a:ext uri="{FF2B5EF4-FFF2-40B4-BE49-F238E27FC236}">
                    <a16:creationId xmlns:a16="http://schemas.microsoft.com/office/drawing/2014/main" id="{1774ED82-D8A2-C36F-4529-0B8DB441FC78}"/>
                  </a:ext>
                </a:extLst>
              </p:cNvPr>
              <p:cNvSpPr txBox="1">
                <a:spLocks noRot="1" noChangeAspect="1" noMove="1" noResize="1" noEditPoints="1" noAdjustHandles="1" noChangeArrowheads="1" noChangeShapeType="1" noTextEdit="1"/>
              </p:cNvSpPr>
              <p:nvPr/>
            </p:nvSpPr>
            <p:spPr>
              <a:xfrm>
                <a:off x="4023363" y="3635837"/>
                <a:ext cx="642522"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8FCC22D-8176-2FCD-EB20-6E4E67DE4A82}"/>
                  </a:ext>
                </a:extLst>
              </p:cNvPr>
              <p:cNvSpPr txBox="1"/>
              <p:nvPr/>
            </p:nvSpPr>
            <p:spPr>
              <a:xfrm>
                <a:off x="4613490" y="2908120"/>
                <a:ext cx="64252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kumimoji="1" lang="en-US" altLang="ja-JP" i="1" dirty="0">
                          <a:solidFill>
                            <a:srgbClr val="FFFF00"/>
                          </a:solidFill>
                          <a:latin typeface="Cambria Math" panose="02040503050406030204" pitchFamily="18" charset="0"/>
                        </a:rPr>
                        <m:t>Δ</m:t>
                      </m:r>
                      <m:sSub>
                        <m:sSubPr>
                          <m:ctrlPr>
                            <a:rPr kumimoji="1" lang="en-US" altLang="ja-JP" b="0" i="1" dirty="0" smtClean="0">
                              <a:solidFill>
                                <a:srgbClr val="FFFF00"/>
                              </a:solidFill>
                              <a:latin typeface="Cambria Math" panose="02040503050406030204" pitchFamily="18" charset="0"/>
                            </a:rPr>
                          </m:ctrlPr>
                        </m:sSubPr>
                        <m:e>
                          <m:r>
                            <a:rPr kumimoji="1" lang="en-US" altLang="ja-JP" b="0" i="1" dirty="0" smtClean="0">
                              <a:solidFill>
                                <a:srgbClr val="FFFF00"/>
                              </a:solidFill>
                              <a:latin typeface="Cambria Math" panose="02040503050406030204" pitchFamily="18" charset="0"/>
                            </a:rPr>
                            <m:t>𝐼</m:t>
                          </m:r>
                        </m:e>
                        <m:sub>
                          <m:r>
                            <a:rPr kumimoji="1" lang="en-US" altLang="ja-JP" b="0" i="1" dirty="0" smtClean="0">
                              <a:solidFill>
                                <a:srgbClr val="FFFF00"/>
                              </a:solidFill>
                              <a:latin typeface="Cambria Math" panose="02040503050406030204" pitchFamily="18" charset="0"/>
                            </a:rPr>
                            <m:t>𝐷𝑆</m:t>
                          </m:r>
                        </m:sub>
                      </m:sSub>
                    </m:oMath>
                  </m:oMathPara>
                </a14:m>
                <a:endParaRPr kumimoji="1" lang="ja-JP" altLang="en-US" dirty="0">
                  <a:solidFill>
                    <a:srgbClr val="FFFF00"/>
                  </a:solidFill>
                </a:endParaRPr>
              </a:p>
            </p:txBody>
          </p:sp>
        </mc:Choice>
        <mc:Fallback xmlns="">
          <p:sp>
            <p:nvSpPr>
              <p:cNvPr id="15" name="テキスト ボックス 14">
                <a:extLst>
                  <a:ext uri="{FF2B5EF4-FFF2-40B4-BE49-F238E27FC236}">
                    <a16:creationId xmlns:a16="http://schemas.microsoft.com/office/drawing/2014/main" id="{48FCC22D-8176-2FCD-EB20-6E4E67DE4A82}"/>
                  </a:ext>
                </a:extLst>
              </p:cNvPr>
              <p:cNvSpPr txBox="1">
                <a:spLocks noRot="1" noChangeAspect="1" noMove="1" noResize="1" noEditPoints="1" noAdjustHandles="1" noChangeArrowheads="1" noChangeShapeType="1" noTextEdit="1"/>
              </p:cNvSpPr>
              <p:nvPr/>
            </p:nvSpPr>
            <p:spPr>
              <a:xfrm>
                <a:off x="4613490" y="2908120"/>
                <a:ext cx="642522"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6D258FA-D626-8ACD-67BC-53674A296E90}"/>
                  </a:ext>
                </a:extLst>
              </p:cNvPr>
              <p:cNvSpPr txBox="1"/>
              <p:nvPr/>
            </p:nvSpPr>
            <p:spPr>
              <a:xfrm>
                <a:off x="3654204" y="2708605"/>
                <a:ext cx="64252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kumimoji="1" lang="en-US" altLang="ja-JP" b="0" i="1" dirty="0" smtClean="0">
                              <a:solidFill>
                                <a:srgbClr val="FFFF00"/>
                              </a:solidFill>
                              <a:latin typeface="Cambria Math" panose="02040503050406030204" pitchFamily="18" charset="0"/>
                            </a:rPr>
                          </m:ctrlPr>
                        </m:sSubPr>
                        <m:e>
                          <m:r>
                            <a:rPr kumimoji="1" lang="en-US" altLang="ja-JP" b="0" i="1" dirty="0" smtClean="0">
                              <a:solidFill>
                                <a:srgbClr val="FFFF00"/>
                              </a:solidFill>
                              <a:latin typeface="Cambria Math" panose="02040503050406030204" pitchFamily="18" charset="0"/>
                            </a:rPr>
                            <m:t>𝑔</m:t>
                          </m:r>
                        </m:e>
                        <m:sub>
                          <m:r>
                            <a:rPr kumimoji="1" lang="en-US" altLang="ja-JP" b="0" i="1" dirty="0" smtClean="0">
                              <a:solidFill>
                                <a:srgbClr val="FFFF00"/>
                              </a:solidFill>
                              <a:latin typeface="Cambria Math" panose="02040503050406030204" pitchFamily="18" charset="0"/>
                            </a:rPr>
                            <m:t>𝑚</m:t>
                          </m:r>
                        </m:sub>
                      </m:sSub>
                    </m:oMath>
                  </m:oMathPara>
                </a14:m>
                <a:endParaRPr kumimoji="1" lang="ja-JP" altLang="en-US" dirty="0">
                  <a:solidFill>
                    <a:srgbClr val="FFFF00"/>
                  </a:solidFill>
                </a:endParaRPr>
              </a:p>
            </p:txBody>
          </p:sp>
        </mc:Choice>
        <mc:Fallback xmlns="">
          <p:sp>
            <p:nvSpPr>
              <p:cNvPr id="16" name="テキスト ボックス 15">
                <a:extLst>
                  <a:ext uri="{FF2B5EF4-FFF2-40B4-BE49-F238E27FC236}">
                    <a16:creationId xmlns:a16="http://schemas.microsoft.com/office/drawing/2014/main" id="{A6D258FA-D626-8ACD-67BC-53674A296E90}"/>
                  </a:ext>
                </a:extLst>
              </p:cNvPr>
              <p:cNvSpPr txBox="1">
                <a:spLocks noRot="1" noChangeAspect="1" noMove="1" noResize="1" noEditPoints="1" noAdjustHandles="1" noChangeArrowheads="1" noChangeShapeType="1" noTextEdit="1"/>
              </p:cNvSpPr>
              <p:nvPr/>
            </p:nvSpPr>
            <p:spPr>
              <a:xfrm>
                <a:off x="3654204" y="2708605"/>
                <a:ext cx="642522" cy="369332"/>
              </a:xfrm>
              <a:prstGeom prst="rect">
                <a:avLst/>
              </a:prstGeom>
              <a:blipFill>
                <a:blip r:embed="rId7"/>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9020F2D-D27E-B319-CAF4-99AB70C8255F}"/>
                  </a:ext>
                </a:extLst>
              </p:cNvPr>
              <p:cNvSpPr txBox="1"/>
              <p:nvPr/>
            </p:nvSpPr>
            <p:spPr>
              <a:xfrm>
                <a:off x="1942014" y="4841256"/>
                <a:ext cx="3261601" cy="369332"/>
              </a:xfrm>
              <a:prstGeom prst="rect">
                <a:avLst/>
              </a:prstGeom>
              <a:noFill/>
            </p:spPr>
            <p:txBody>
              <a:bodyPr wrap="square" rtlCol="0">
                <a:spAutoFit/>
              </a:bodyPr>
              <a:lstStyle/>
              <a:p>
                <a:pPr algn="ct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𝑉</m:t>
                        </m:r>
                      </m:e>
                      <m:sub>
                        <m:r>
                          <a:rPr kumimoji="1" lang="en-US" altLang="ja-JP" b="0" i="1" smtClean="0">
                            <a:latin typeface="Cambria Math" panose="02040503050406030204" pitchFamily="18" charset="0"/>
                          </a:rPr>
                          <m:t>𝐺𝑆</m:t>
                        </m:r>
                      </m:sub>
                    </m:sSub>
                  </m:oMath>
                </a14:m>
                <a:r>
                  <a:rPr kumimoji="1" lang="ja-JP" altLang="en-US" dirty="0"/>
                  <a:t>（</a:t>
                </a:r>
                <a:r>
                  <a:rPr kumimoji="1" lang="en-US" altLang="ja-JP" dirty="0"/>
                  <a:t>V</a:t>
                </a:r>
                <a:r>
                  <a:rPr kumimoji="1" lang="ja-JP" altLang="en-US" dirty="0"/>
                  <a:t>）</a:t>
                </a:r>
              </a:p>
            </p:txBody>
          </p:sp>
        </mc:Choice>
        <mc:Fallback xmlns="">
          <p:sp>
            <p:nvSpPr>
              <p:cNvPr id="17" name="テキスト ボックス 16">
                <a:extLst>
                  <a:ext uri="{FF2B5EF4-FFF2-40B4-BE49-F238E27FC236}">
                    <a16:creationId xmlns:a16="http://schemas.microsoft.com/office/drawing/2014/main" id="{99020F2D-D27E-B319-CAF4-99AB70C8255F}"/>
                  </a:ext>
                </a:extLst>
              </p:cNvPr>
              <p:cNvSpPr txBox="1">
                <a:spLocks noRot="1" noChangeAspect="1" noMove="1" noResize="1" noEditPoints="1" noAdjustHandles="1" noChangeArrowheads="1" noChangeShapeType="1" noTextEdit="1"/>
              </p:cNvSpPr>
              <p:nvPr/>
            </p:nvSpPr>
            <p:spPr>
              <a:xfrm>
                <a:off x="1942014" y="4841256"/>
                <a:ext cx="3261601" cy="369332"/>
              </a:xfrm>
              <a:prstGeom prst="rect">
                <a:avLst/>
              </a:prstGeom>
              <a:blipFill>
                <a:blip r:embed="rId8"/>
                <a:stretch>
                  <a:fillRect t="-11475"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9BF24E90-10F0-9098-2625-3B5F988CEE06}"/>
                  </a:ext>
                </a:extLst>
              </p:cNvPr>
              <p:cNvSpPr txBox="1"/>
              <p:nvPr/>
            </p:nvSpPr>
            <p:spPr>
              <a:xfrm>
                <a:off x="4423522" y="1684566"/>
                <a:ext cx="64252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kumimoji="1" lang="en-US" altLang="ja-JP" b="0" i="1" dirty="0" smtClean="0">
                              <a:solidFill>
                                <a:srgbClr val="FFFF00"/>
                              </a:solidFill>
                              <a:latin typeface="Cambria Math" panose="02040503050406030204" pitchFamily="18" charset="0"/>
                            </a:rPr>
                          </m:ctrlPr>
                        </m:sSubPr>
                        <m:e>
                          <m:r>
                            <a:rPr kumimoji="1" lang="en-US" altLang="ja-JP" b="0" i="1" dirty="0" smtClean="0">
                              <a:solidFill>
                                <a:srgbClr val="FFFF00"/>
                              </a:solidFill>
                              <a:latin typeface="Cambria Math" panose="02040503050406030204" pitchFamily="18" charset="0"/>
                            </a:rPr>
                            <m:t>𝑅</m:t>
                          </m:r>
                        </m:e>
                        <m:sub>
                          <m:r>
                            <a:rPr kumimoji="1" lang="en-US" altLang="ja-JP" b="0" i="1" dirty="0" smtClean="0">
                              <a:solidFill>
                                <a:srgbClr val="FFFF00"/>
                              </a:solidFill>
                              <a:latin typeface="Cambria Math" panose="02040503050406030204" pitchFamily="18" charset="0"/>
                            </a:rPr>
                            <m:t>𝑜𝑛</m:t>
                          </m:r>
                        </m:sub>
                      </m:sSub>
                    </m:oMath>
                  </m:oMathPara>
                </a14:m>
                <a:endParaRPr kumimoji="1" lang="ja-JP" altLang="en-US" dirty="0">
                  <a:solidFill>
                    <a:srgbClr val="FFFF00"/>
                  </a:solidFill>
                </a:endParaRPr>
              </a:p>
            </p:txBody>
          </p:sp>
        </mc:Choice>
        <mc:Fallback xmlns="">
          <p:sp>
            <p:nvSpPr>
              <p:cNvPr id="18" name="テキスト ボックス 17">
                <a:extLst>
                  <a:ext uri="{FF2B5EF4-FFF2-40B4-BE49-F238E27FC236}">
                    <a16:creationId xmlns:a16="http://schemas.microsoft.com/office/drawing/2014/main" id="{9BF24E90-10F0-9098-2625-3B5F988CEE06}"/>
                  </a:ext>
                </a:extLst>
              </p:cNvPr>
              <p:cNvSpPr txBox="1">
                <a:spLocks noRot="1" noChangeAspect="1" noMove="1" noResize="1" noEditPoints="1" noAdjustHandles="1" noChangeArrowheads="1" noChangeShapeType="1" noTextEdit="1"/>
              </p:cNvSpPr>
              <p:nvPr/>
            </p:nvSpPr>
            <p:spPr>
              <a:xfrm>
                <a:off x="4423522" y="1684566"/>
                <a:ext cx="642522" cy="369332"/>
              </a:xfrm>
              <a:prstGeom prst="rect">
                <a:avLst/>
              </a:prstGeom>
              <a:blipFill>
                <a:blip r:embed="rId9"/>
                <a:stretch>
                  <a:fillRect/>
                </a:stretch>
              </a:blipFill>
            </p:spPr>
            <p:txBody>
              <a:bodyPr/>
              <a:lstStyle/>
              <a:p>
                <a:r>
                  <a:rPr lang="ja-JP" altLang="en-US">
                    <a:noFill/>
                  </a:rPr>
                  <a:t> </a:t>
                </a:r>
              </a:p>
            </p:txBody>
          </p:sp>
        </mc:Fallback>
      </mc:AlternateContent>
      <p:sp>
        <p:nvSpPr>
          <p:cNvPr id="19" name="楕円 18">
            <a:extLst>
              <a:ext uri="{FF2B5EF4-FFF2-40B4-BE49-F238E27FC236}">
                <a16:creationId xmlns:a16="http://schemas.microsoft.com/office/drawing/2014/main" id="{533FD2D7-6319-D744-19EF-2E8E0EC6D30C}"/>
              </a:ext>
            </a:extLst>
          </p:cNvPr>
          <p:cNvSpPr/>
          <p:nvPr/>
        </p:nvSpPr>
        <p:spPr>
          <a:xfrm>
            <a:off x="4666952" y="2086795"/>
            <a:ext cx="155662" cy="155662"/>
          </a:xfrm>
          <a:prstGeom prst="ellipse">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コンテンツ プレースホルダー 4">
                <a:extLst>
                  <a:ext uri="{FF2B5EF4-FFF2-40B4-BE49-F238E27FC236}">
                    <a16:creationId xmlns:a16="http://schemas.microsoft.com/office/drawing/2014/main" id="{33B437AD-3790-6632-6B36-2A8FC8F977E2}"/>
                  </a:ext>
                </a:extLst>
              </p:cNvPr>
              <p:cNvSpPr>
                <a:spLocks noGrp="1"/>
              </p:cNvSpPr>
              <p:nvPr>
                <p:ph sz="quarter" idx="13"/>
              </p:nvPr>
            </p:nvSpPr>
            <p:spPr>
              <a:xfrm>
                <a:off x="5476978" y="1463040"/>
                <a:ext cx="6178065" cy="4601748"/>
              </a:xfrm>
            </p:spPr>
            <p:txBody>
              <a:bodyPr>
                <a:normAutofit/>
              </a:bodyPr>
              <a:lstStyle/>
              <a:p>
                <a:pPr marL="342900" indent="-342900">
                  <a:buFont typeface="Arial" panose="020B0604020202020204" pitchFamily="34" charset="0"/>
                  <a:buChar char="•"/>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𝑉</m:t>
                        </m:r>
                      </m:e>
                      <m:sub>
                        <m:r>
                          <a:rPr lang="en-US" altLang="ja-JP" sz="2000" b="0" i="1" smtClean="0">
                            <a:latin typeface="Cambria Math" panose="02040503050406030204" pitchFamily="18" charset="0"/>
                          </a:rPr>
                          <m:t>𝑡h</m:t>
                        </m:r>
                      </m:sub>
                    </m:sSub>
                  </m:oMath>
                </a14:m>
                <a:r>
                  <a:rPr kumimoji="1" lang="en-US" altLang="ja-JP" sz="2000" dirty="0"/>
                  <a:t> </a:t>
                </a:r>
                <a:r>
                  <a:rPr kumimoji="1" lang="ja-JP" altLang="en-US" sz="2000" dirty="0"/>
                  <a:t>閾値電圧</a:t>
                </a:r>
                <a:br>
                  <a:rPr kumimoji="1" lang="en-US" altLang="ja-JP" sz="2000" dirty="0"/>
                </a:br>
                <a:r>
                  <a:rPr kumimoji="1" lang="ja-JP" altLang="en-US" sz="2000" dirty="0"/>
                  <a:t>電流が流れ始めるゲートソース間電圧の閾値</a:t>
                </a:r>
                <a:endParaRPr kumimoji="1" lang="en-US" altLang="ja-JP" sz="2000" dirty="0"/>
              </a:p>
              <a:p>
                <a:pPr marL="342900" indent="-342900">
                  <a:buFont typeface="Arial" panose="020B0604020202020204" pitchFamily="34" charset="0"/>
                  <a:buChar char="•"/>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𝑔</m:t>
                        </m:r>
                      </m:e>
                      <m:sub>
                        <m:r>
                          <a:rPr lang="en-US" altLang="ja-JP" sz="2000" b="0" i="1" smtClean="0">
                            <a:latin typeface="Cambria Math" panose="02040503050406030204" pitchFamily="18" charset="0"/>
                          </a:rPr>
                          <m:t>𝑚</m:t>
                        </m:r>
                      </m:sub>
                    </m:sSub>
                  </m:oMath>
                </a14:m>
                <a:r>
                  <a:rPr kumimoji="1" lang="ja-JP" altLang="en-US" sz="2000" dirty="0"/>
                  <a:t> トランスコンダクタンス</a:t>
                </a:r>
                <a:br>
                  <a:rPr lang="en-US" altLang="ja-JP" sz="2000" dirty="0"/>
                </a:br>
                <a:r>
                  <a:rPr lang="ja-JP" altLang="en-US" sz="2000" dirty="0"/>
                  <a:t>ゲート電圧の変化分 対 ドレインソース間電流の変化分</a:t>
                </a:r>
                <a:endParaRPr lang="en-US" altLang="ja-JP" sz="2000" dirty="0"/>
              </a:p>
              <a:p>
                <a:pPr marL="342900" indent="-342900">
                  <a:buFont typeface="Arial" panose="020B0604020202020204" pitchFamily="34" charset="0"/>
                  <a:buChar char="•"/>
                </a:pPr>
                <a14:m>
                  <m:oMath xmlns:m="http://schemas.openxmlformats.org/officeDocument/2006/math">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𝑅</m:t>
                        </m:r>
                      </m:e>
                      <m:sub>
                        <m:r>
                          <a:rPr lang="en-US" altLang="ja-JP" sz="2000" b="0" i="1" dirty="0" smtClean="0">
                            <a:latin typeface="Cambria Math" panose="02040503050406030204" pitchFamily="18" charset="0"/>
                          </a:rPr>
                          <m:t>𝑜𝑛</m:t>
                        </m:r>
                      </m:sub>
                    </m:sSub>
                  </m:oMath>
                </a14:m>
                <a:r>
                  <a:rPr kumimoji="1" lang="en-US" altLang="ja-JP" sz="2000" dirty="0"/>
                  <a:t> </a:t>
                </a:r>
                <a:r>
                  <a:rPr kumimoji="1" lang="ja-JP" altLang="en-US" sz="2000" dirty="0"/>
                  <a:t>オン抵抗</a:t>
                </a:r>
                <a:br>
                  <a:rPr lang="en-US" altLang="ja-JP" sz="2000" dirty="0"/>
                </a:br>
                <a:r>
                  <a:rPr lang="ja-JP" altLang="en-US" sz="2000" dirty="0"/>
                  <a:t>オン状態で</a:t>
                </a:r>
                <a:r>
                  <a:rPr kumimoji="1" lang="ja-JP" altLang="en-US" sz="2000" dirty="0"/>
                  <a:t>の抵抗値</a:t>
                </a:r>
                <a:endParaRPr kumimoji="1" lang="en-US" altLang="ja-JP" sz="2000" dirty="0"/>
              </a:p>
            </p:txBody>
          </p:sp>
        </mc:Choice>
        <mc:Fallback xmlns="">
          <p:sp>
            <p:nvSpPr>
              <p:cNvPr id="20" name="コンテンツ プレースホルダー 4">
                <a:extLst>
                  <a:ext uri="{FF2B5EF4-FFF2-40B4-BE49-F238E27FC236}">
                    <a16:creationId xmlns:a16="http://schemas.microsoft.com/office/drawing/2014/main" id="{33B437AD-3790-6632-6B36-2A8FC8F977E2}"/>
                  </a:ext>
                </a:extLst>
              </p:cNvPr>
              <p:cNvSpPr>
                <a:spLocks noGrp="1" noRot="1" noChangeAspect="1" noMove="1" noResize="1" noEditPoints="1" noAdjustHandles="1" noChangeArrowheads="1" noChangeShapeType="1" noTextEdit="1"/>
              </p:cNvSpPr>
              <p:nvPr>
                <p:ph sz="quarter" idx="13"/>
              </p:nvPr>
            </p:nvSpPr>
            <p:spPr>
              <a:xfrm>
                <a:off x="5476978" y="1463040"/>
                <a:ext cx="6178065" cy="4601748"/>
              </a:xfrm>
              <a:blipFill>
                <a:blip r:embed="rId10"/>
                <a:stretch>
                  <a:fillRect l="-888" t="-7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6848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819CAE-B73D-5AEE-D964-7A0C0318C8EE}"/>
              </a:ext>
            </a:extLst>
          </p:cNvPr>
          <p:cNvSpPr>
            <a:spLocks noGrp="1"/>
          </p:cNvSpPr>
          <p:nvPr>
            <p:ph type="title"/>
          </p:nvPr>
        </p:nvSpPr>
        <p:spPr/>
        <p:txBody>
          <a:bodyPr/>
          <a:lstStyle/>
          <a:p>
            <a:r>
              <a:rPr kumimoji="1" lang="ja-JP" altLang="en-US" dirty="0"/>
              <a:t>遅延時間シミュレーションの条件例</a:t>
            </a:r>
          </a:p>
        </p:txBody>
      </p:sp>
      <p:sp>
        <p:nvSpPr>
          <p:cNvPr id="4" name="日付プレースホルダー 3">
            <a:extLst>
              <a:ext uri="{FF2B5EF4-FFF2-40B4-BE49-F238E27FC236}">
                <a16:creationId xmlns:a16="http://schemas.microsoft.com/office/drawing/2014/main" id="{B7CA9BFB-2B71-8B7C-E504-7BB2A460FD8A}"/>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7019A9DB-80B1-1529-E4F5-0C0C736B400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120</a:t>
            </a:fld>
            <a:endParaRPr kumimoji="1"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1FF5201-0168-1575-FAFD-F2D18B59DC40}"/>
                  </a:ext>
                </a:extLst>
              </p:cNvPr>
              <p:cNvSpPr>
                <a:spLocks noGrp="1"/>
              </p:cNvSpPr>
              <p:nvPr>
                <p:ph sz="quarter" idx="13"/>
              </p:nvPr>
            </p:nvSpPr>
            <p:spPr/>
            <p:txBody>
              <a:bodyPr>
                <a:normAutofit/>
              </a:bodyPr>
              <a:lstStyle/>
              <a:p>
                <a:r>
                  <a:rPr kumimoji="1" lang="ja-JP" altLang="en-US" sz="2000" dirty="0"/>
                  <a:t>インバータ設計</a:t>
                </a:r>
                <a:endParaRPr lang="en-US" altLang="ja-JP" sz="2000" dirty="0"/>
              </a:p>
              <a:p>
                <a:endParaRPr lang="en-US" altLang="ja-JP" sz="2000" dirty="0"/>
              </a:p>
              <a:p>
                <a:endParaRPr lang="en-US" altLang="ja-JP" sz="2000" dirty="0"/>
              </a:p>
              <a:p>
                <a:endParaRPr lang="en-US" altLang="ja-JP" sz="2000" dirty="0"/>
              </a:p>
              <a:p>
                <a:pPr lvl="1"/>
                <a:endParaRPr lang="en-US" altLang="ja-JP" sz="2000" dirty="0"/>
              </a:p>
              <a:p>
                <a:pPr lvl="1"/>
                <a:r>
                  <a:rPr lang="ja-JP" altLang="en-US" sz="2000" dirty="0"/>
                  <a:t>初段バッファサイズは </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p</m:t>
                        </m:r>
                      </m:sub>
                    </m:sSub>
                    <m:r>
                      <a:rPr lang="en-US" altLang="ja-JP" sz="2000" b="0" i="0" smtClean="0">
                        <a:latin typeface="Cambria Math" panose="02040503050406030204" pitchFamily="18" charset="0"/>
                      </a:rPr>
                      <m:t>=2.5 </m:t>
                    </m:r>
                    <m:r>
                      <m:rPr>
                        <m:sty m:val="p"/>
                      </m:rPr>
                      <a:rPr lang="en-US" altLang="ja-JP" sz="2000" b="0" i="0" smtClean="0">
                        <a:latin typeface="Cambria Math" panose="02040503050406030204" pitchFamily="18" charset="0"/>
                      </a:rPr>
                      <m:t>μm</m:t>
                    </m:r>
                    <m:r>
                      <a:rPr lang="en-US" altLang="ja-JP" sz="2000" b="0" i="0" smtClean="0">
                        <a:latin typeface="Cambria Math" panose="02040503050406030204" pitchFamily="18" charset="0"/>
                      </a:rPr>
                      <m:t> , </m:t>
                    </m:r>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n</m:t>
                        </m:r>
                      </m:sub>
                    </m:sSub>
                    <m:r>
                      <a:rPr lang="en-US" altLang="ja-JP" sz="2000" b="0" i="0" smtClean="0">
                        <a:latin typeface="Cambria Math" panose="02040503050406030204" pitchFamily="18" charset="0"/>
                      </a:rPr>
                      <m:t>=1 </m:t>
                    </m:r>
                    <m:r>
                      <m:rPr>
                        <m:sty m:val="p"/>
                      </m:rPr>
                      <a:rPr lang="en-US" altLang="ja-JP" sz="2000" b="0" i="0" smtClean="0">
                        <a:latin typeface="Cambria Math" panose="02040503050406030204" pitchFamily="18" charset="0"/>
                      </a:rPr>
                      <m:t>μm</m:t>
                    </m:r>
                  </m:oMath>
                </a14:m>
                <a:endParaRPr lang="en-US" altLang="ja-JP" sz="2000" dirty="0"/>
              </a:p>
              <a:p>
                <a:pPr lvl="1"/>
                <a:r>
                  <a:rPr lang="ja-JP" altLang="en-US" sz="2000" dirty="0"/>
                  <a:t>出力段の負荷容量は入力容量と同じ　</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p</m:t>
                        </m:r>
                      </m:sub>
                    </m:sSub>
                    <m:r>
                      <a:rPr lang="en-US" altLang="ja-JP" sz="2000" b="0" i="0" smtClean="0">
                        <a:latin typeface="Cambria Math" panose="02040503050406030204" pitchFamily="18" charset="0"/>
                      </a:rPr>
                      <m:t>=2.5 </m:t>
                    </m:r>
                    <m:r>
                      <m:rPr>
                        <m:sty m:val="p"/>
                      </m:rPr>
                      <a:rPr lang="en-US" altLang="ja-JP" sz="2000" b="0" i="0" smtClean="0">
                        <a:latin typeface="Cambria Math" panose="02040503050406030204" pitchFamily="18" charset="0"/>
                      </a:rPr>
                      <m:t>μm</m:t>
                    </m:r>
                    <m:r>
                      <a:rPr lang="en-US" altLang="ja-JP" sz="2000" b="0" i="0" smtClean="0">
                        <a:latin typeface="Cambria Math" panose="02040503050406030204" pitchFamily="18" charset="0"/>
                      </a:rPr>
                      <m:t> , </m:t>
                    </m:r>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n</m:t>
                        </m:r>
                      </m:sub>
                    </m:sSub>
                    <m:r>
                      <a:rPr lang="en-US" altLang="ja-JP" sz="2000" b="0" i="0" smtClean="0">
                        <a:latin typeface="Cambria Math" panose="02040503050406030204" pitchFamily="18" charset="0"/>
                      </a:rPr>
                      <m:t>=1 </m:t>
                    </m:r>
                    <m:r>
                      <m:rPr>
                        <m:sty m:val="p"/>
                      </m:rPr>
                      <a:rPr lang="en-US" altLang="ja-JP" sz="2000" b="0" i="0" smtClean="0">
                        <a:latin typeface="Cambria Math" panose="02040503050406030204" pitchFamily="18" charset="0"/>
                      </a:rPr>
                      <m:t>μm</m:t>
                    </m:r>
                  </m:oMath>
                </a14:m>
                <a:endParaRPr lang="en-US" altLang="ja-JP" sz="2000" dirty="0"/>
              </a:p>
              <a:p>
                <a:pPr lvl="1"/>
                <a:r>
                  <a:rPr lang="en-US" altLang="ja-JP" sz="2000" dirty="0" err="1"/>
                  <a:t>ina</a:t>
                </a:r>
                <a:r>
                  <a:rPr lang="en-US" altLang="ja-JP" sz="2000" dirty="0"/>
                  <a:t> </a:t>
                </a:r>
                <a:r>
                  <a:rPr lang="ja-JP" altLang="en-US" sz="2000" dirty="0"/>
                  <a:t>から</a:t>
                </a:r>
                <a:r>
                  <a:rPr lang="en-US" altLang="ja-JP" sz="2000" dirty="0"/>
                  <a:t> </a:t>
                </a:r>
                <a:r>
                  <a:rPr lang="en-US" altLang="ja-JP" sz="2000" dirty="0" err="1"/>
                  <a:t>outy</a:t>
                </a:r>
                <a:r>
                  <a:rPr lang="en-US" altLang="ja-JP" sz="2000" dirty="0"/>
                  <a:t> </a:t>
                </a:r>
                <a:r>
                  <a:rPr lang="ja-JP" altLang="en-US" sz="2000" dirty="0"/>
                  <a:t>までの遅延時間を求める</a:t>
                </a:r>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41FF5201-0168-1575-FAFD-F2D18B59DC40}"/>
                  </a:ext>
                </a:extLst>
              </p:cNvPr>
              <p:cNvSpPr>
                <a:spLocks noGrp="1" noRot="1" noChangeAspect="1" noMove="1" noResize="1" noEditPoints="1" noAdjustHandles="1" noChangeArrowheads="1" noChangeShapeType="1" noTextEdit="1"/>
              </p:cNvSpPr>
              <p:nvPr>
                <p:ph sz="quarter" idx="13"/>
              </p:nvPr>
            </p:nvSpPr>
            <p:spPr>
              <a:blipFill>
                <a:blip r:embed="rId2"/>
                <a:stretch>
                  <a:fillRect l="-598" t="-662" b="-927"/>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F60F5C67-28A3-9571-065B-4EB37ECAAC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89746" y="2109201"/>
            <a:ext cx="9422002" cy="1910871"/>
          </a:xfrm>
          <a:prstGeom prst="rect">
            <a:avLst/>
          </a:prstGeom>
        </p:spPr>
      </p:pic>
    </p:spTree>
    <p:extLst>
      <p:ext uri="{BB962C8B-B14F-4D97-AF65-F5344CB8AC3E}">
        <p14:creationId xmlns:p14="http://schemas.microsoft.com/office/powerpoint/2010/main" val="35863521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D2E20-8B12-8033-E498-B100ABAB5B52}"/>
              </a:ext>
            </a:extLst>
          </p:cNvPr>
          <p:cNvSpPr>
            <a:spLocks noGrp="1"/>
          </p:cNvSpPr>
          <p:nvPr>
            <p:ph type="title"/>
          </p:nvPr>
        </p:nvSpPr>
        <p:spPr/>
        <p:txBody>
          <a:bodyPr/>
          <a:lstStyle/>
          <a:p>
            <a:r>
              <a:rPr kumimoji="1" lang="ja-JP" altLang="en-US" dirty="0"/>
              <a:t>理想遅延時間を計測するテストベンチの例</a:t>
            </a:r>
          </a:p>
        </p:txBody>
      </p:sp>
      <p:sp>
        <p:nvSpPr>
          <p:cNvPr id="4" name="日付プレースホルダー 3">
            <a:extLst>
              <a:ext uri="{FF2B5EF4-FFF2-40B4-BE49-F238E27FC236}">
                <a16:creationId xmlns:a16="http://schemas.microsoft.com/office/drawing/2014/main" id="{84530ADF-0D8F-1B28-641F-972A53C59A51}"/>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05996489-2EF8-C9F6-1967-E3AF451DE4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121</a:t>
            </a:fld>
            <a:endParaRPr kumimoji="1" lang="ja-JP" altLang="en-US" dirty="0">
              <a:latin typeface="Meiryo UI" panose="020B0604030504040204" pitchFamily="50" charset="-128"/>
              <a:ea typeface="Meiryo UI" panose="020B0604030504040204" pitchFamily="50" charset="-128"/>
            </a:endParaRPr>
          </a:p>
        </p:txBody>
      </p:sp>
      <p:pic>
        <p:nvPicPr>
          <p:cNvPr id="9" name="コンテンツ プレースホルダー 9">
            <a:extLst>
              <a:ext uri="{FF2B5EF4-FFF2-40B4-BE49-F238E27FC236}">
                <a16:creationId xmlns:a16="http://schemas.microsoft.com/office/drawing/2014/main" id="{912677A1-F938-483B-C7B5-8226A7D15A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1398" y="1255713"/>
            <a:ext cx="8469203" cy="5302250"/>
          </a:xfrm>
          <a:prstGeom prst="rect">
            <a:avLst/>
          </a:prstGeom>
        </p:spPr>
      </p:pic>
    </p:spTree>
    <p:extLst>
      <p:ext uri="{BB962C8B-B14F-4D97-AF65-F5344CB8AC3E}">
        <p14:creationId xmlns:p14="http://schemas.microsoft.com/office/powerpoint/2010/main" val="1138371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077E232-B139-F406-545D-B0C5B9F1F07E}"/>
              </a:ext>
            </a:extLst>
          </p:cNvPr>
          <p:cNvSpPr>
            <a:spLocks noGrp="1"/>
          </p:cNvSpPr>
          <p:nvPr>
            <p:ph type="title"/>
          </p:nvPr>
        </p:nvSpPr>
        <p:spPr/>
        <p:txBody>
          <a:bodyPr/>
          <a:lstStyle/>
          <a:p>
            <a:r>
              <a:rPr lang="ja-JP" altLang="en-US" dirty="0"/>
              <a:t>寄生容量を考慮したテストベンチに改造する</a:t>
            </a:r>
          </a:p>
        </p:txBody>
      </p:sp>
      <p:sp>
        <p:nvSpPr>
          <p:cNvPr id="4" name="日付プレースホルダー 3">
            <a:extLst>
              <a:ext uri="{FF2B5EF4-FFF2-40B4-BE49-F238E27FC236}">
                <a16:creationId xmlns:a16="http://schemas.microsoft.com/office/drawing/2014/main" id="{68C68DA4-EF61-E429-53EA-A081A61D73C8}"/>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017F85C5-4409-BA9D-0152-9FDF35C313D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122</a:t>
            </a:fld>
            <a:endParaRPr kumimoji="1" lang="ja-JP" altLang="en-US"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18DCEA60-D627-7B2E-8474-A5C1B6ACB326}"/>
              </a:ext>
            </a:extLst>
          </p:cNvPr>
          <p:cNvSpPr>
            <a:spLocks noGrp="1"/>
          </p:cNvSpPr>
          <p:nvPr>
            <p:ph sz="quarter" idx="13"/>
          </p:nvPr>
        </p:nvSpPr>
        <p:spPr/>
        <p:txBody>
          <a:bodyPr>
            <a:normAutofit/>
          </a:bodyPr>
          <a:lstStyle/>
          <a:p>
            <a:r>
              <a:rPr lang="ja-JP" altLang="en-US" sz="2000" dirty="0"/>
              <a:t>ポストシミュレーションの際は以下２点の変更が必要</a:t>
            </a:r>
            <a:endParaRPr lang="en-US" altLang="ja-JP" sz="2000" dirty="0"/>
          </a:p>
          <a:p>
            <a:endParaRPr lang="en-US" altLang="ja-JP" sz="2000" dirty="0"/>
          </a:p>
          <a:p>
            <a:pPr marL="514350" indent="-514350">
              <a:buFont typeface="+mj-lt"/>
              <a:buAutoNum type="arabicPeriod"/>
            </a:pPr>
            <a:r>
              <a:rPr lang="ja-JP" altLang="en-US" sz="2000" dirty="0"/>
              <a:t>外部ネットリストへのパス</a:t>
            </a:r>
            <a:endParaRPr lang="en-US" altLang="ja-JP" sz="2000" dirty="0"/>
          </a:p>
          <a:p>
            <a:pPr marL="514350" indent="-514350">
              <a:buFont typeface="+mj-lt"/>
              <a:buAutoNum type="arabicPeriod"/>
            </a:pPr>
            <a:r>
              <a:rPr lang="ja-JP" altLang="en-US" sz="2000" dirty="0"/>
              <a:t>外部ネットリスト用のシンボル</a:t>
            </a:r>
            <a:endParaRPr lang="en-US" altLang="ja-JP" sz="2000" dirty="0"/>
          </a:p>
        </p:txBody>
      </p:sp>
    </p:spTree>
    <p:extLst>
      <p:ext uri="{BB962C8B-B14F-4D97-AF65-F5344CB8AC3E}">
        <p14:creationId xmlns:p14="http://schemas.microsoft.com/office/powerpoint/2010/main" val="19629110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BEEBEE-4FC0-F6EE-C501-E135BF78D521}"/>
              </a:ext>
            </a:extLst>
          </p:cNvPr>
          <p:cNvSpPr>
            <a:spLocks noGrp="1"/>
          </p:cNvSpPr>
          <p:nvPr>
            <p:ph type="title"/>
          </p:nvPr>
        </p:nvSpPr>
        <p:spPr/>
        <p:txBody>
          <a:bodyPr>
            <a:normAutofit/>
          </a:bodyPr>
          <a:lstStyle/>
          <a:p>
            <a:r>
              <a:rPr lang="ja-JP" altLang="en-US" dirty="0"/>
              <a:t>外部ネットリストへのパスを通す</a:t>
            </a:r>
            <a:endParaRPr kumimoji="1" lang="ja-JP" altLang="en-US" dirty="0"/>
          </a:p>
        </p:txBody>
      </p:sp>
      <p:sp>
        <p:nvSpPr>
          <p:cNvPr id="4" name="日付プレースホルダー 3">
            <a:extLst>
              <a:ext uri="{FF2B5EF4-FFF2-40B4-BE49-F238E27FC236}">
                <a16:creationId xmlns:a16="http://schemas.microsoft.com/office/drawing/2014/main" id="{B89B4A9D-62BB-6311-EF59-F5067235A854}"/>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DAD11241-2769-3057-CD79-53EC1FC0135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123</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0A34BC33-022C-9192-3B52-CFE57100FFD1}"/>
              </a:ext>
            </a:extLst>
          </p:cNvPr>
          <p:cNvSpPr>
            <a:spLocks noGrp="1"/>
          </p:cNvSpPr>
          <p:nvPr>
            <p:ph sz="quarter" idx="13"/>
          </p:nvPr>
        </p:nvSpPr>
        <p:spPr/>
        <p:txBody>
          <a:bodyPr>
            <a:normAutofit/>
          </a:bodyPr>
          <a:lstStyle/>
          <a:p>
            <a:r>
              <a:rPr kumimoji="1" lang="ja-JP" altLang="en-US" sz="2000" dirty="0"/>
              <a:t>・　シミュレーションスクリプトに</a:t>
            </a:r>
            <a:r>
              <a:rPr kumimoji="1" lang="en-US" altLang="ja-JP" sz="2000" dirty="0"/>
              <a:t>.include</a:t>
            </a:r>
            <a:r>
              <a:rPr lang="ja-JP" altLang="en-US" sz="2000" dirty="0"/>
              <a:t>で寄生抽出ネットリストのパスを通す</a:t>
            </a:r>
            <a:br>
              <a:rPr lang="en-US" altLang="ja-JP" sz="2000" dirty="0"/>
            </a:br>
            <a:r>
              <a:rPr lang="ja-JP" altLang="en-US" sz="2000" dirty="0"/>
              <a:t>　　・　レイアウト</a:t>
            </a:r>
            <a:r>
              <a:rPr lang="en-US" altLang="ja-JP" sz="2000" dirty="0"/>
              <a:t>(.</a:t>
            </a:r>
            <a:r>
              <a:rPr lang="en-US" altLang="ja-JP" sz="2000" dirty="0" err="1"/>
              <a:t>gds</a:t>
            </a:r>
            <a:r>
              <a:rPr lang="en-US" altLang="ja-JP" sz="2000" dirty="0"/>
              <a:t>)</a:t>
            </a:r>
            <a:r>
              <a:rPr lang="ja-JP" altLang="en-US" sz="2000" dirty="0"/>
              <a:t>と同じ場所に生成される</a:t>
            </a:r>
            <a:endParaRPr lang="en-US" altLang="ja-JP" sz="2000" dirty="0">
              <a:solidFill>
                <a:schemeClr val="accent1"/>
              </a:solidFill>
            </a:endParaRPr>
          </a:p>
        </p:txBody>
      </p:sp>
      <p:pic>
        <p:nvPicPr>
          <p:cNvPr id="9" name="図 8">
            <a:extLst>
              <a:ext uri="{FF2B5EF4-FFF2-40B4-BE49-F238E27FC236}">
                <a16:creationId xmlns:a16="http://schemas.microsoft.com/office/drawing/2014/main" id="{D29AA0E1-5D39-1DC3-252A-8CA16E4A65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05091" y="2946084"/>
            <a:ext cx="9181818" cy="3593351"/>
          </a:xfrm>
          <a:prstGeom prst="rect">
            <a:avLst/>
          </a:prstGeom>
        </p:spPr>
      </p:pic>
      <p:cxnSp>
        <p:nvCxnSpPr>
          <p:cNvPr id="10" name="直線矢印コネクタ 9">
            <a:extLst>
              <a:ext uri="{FF2B5EF4-FFF2-40B4-BE49-F238E27FC236}">
                <a16:creationId xmlns:a16="http://schemas.microsoft.com/office/drawing/2014/main" id="{118C5A03-2B68-FEC5-BD13-3C69DC7544E0}"/>
              </a:ext>
            </a:extLst>
          </p:cNvPr>
          <p:cNvCxnSpPr/>
          <p:nvPr/>
        </p:nvCxnSpPr>
        <p:spPr>
          <a:xfrm>
            <a:off x="751125" y="4384899"/>
            <a:ext cx="117301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8498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C312A5-E712-11A1-05D7-520B2ED9F69A}"/>
              </a:ext>
            </a:extLst>
          </p:cNvPr>
          <p:cNvSpPr>
            <a:spLocks noGrp="1"/>
          </p:cNvSpPr>
          <p:nvPr>
            <p:ph type="title"/>
          </p:nvPr>
        </p:nvSpPr>
        <p:spPr/>
        <p:txBody>
          <a:bodyPr>
            <a:normAutofit/>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4A639673-C07A-48C2-0C2A-9EB36A91DE74}"/>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0F1A2D8B-78FF-A294-355F-9FB3676E958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124</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9254FD5-ECE4-89AF-5184-AF4DB459CACD}"/>
              </a:ext>
            </a:extLst>
          </p:cNvPr>
          <p:cNvSpPr>
            <a:spLocks noGrp="1"/>
          </p:cNvSpPr>
          <p:nvPr>
            <p:ph sz="quarter" idx="13"/>
          </p:nvPr>
        </p:nvSpPr>
        <p:spPr/>
        <p:txBody>
          <a:bodyPr>
            <a:normAutofit/>
          </a:bodyPr>
          <a:lstStyle/>
          <a:p>
            <a:r>
              <a:rPr kumimoji="1" lang="en-US" altLang="ja-JP" sz="2000" dirty="0"/>
              <a:t>LVS</a:t>
            </a:r>
            <a:r>
              <a:rPr kumimoji="1" lang="ja-JP" altLang="en-US" sz="2000" dirty="0"/>
              <a:t>で使用した回路図からシンボルを作成する</a:t>
            </a:r>
            <a:endParaRPr kumimoji="1" lang="en-US" altLang="ja-JP" sz="2000" dirty="0"/>
          </a:p>
          <a:p>
            <a:pPr lvl="1"/>
            <a:r>
              <a:rPr kumimoji="1" lang="ja-JP" altLang="en-US" sz="2000" dirty="0"/>
              <a:t>メニュー </a:t>
            </a:r>
            <a:r>
              <a:rPr kumimoji="1" lang="en-US" altLang="ja-JP" sz="2000" dirty="0"/>
              <a:t>Symbol &gt; Make symbol from schematic</a:t>
            </a:r>
            <a:endParaRPr kumimoji="1" lang="ja-JP" altLang="en-US" sz="2000" dirty="0"/>
          </a:p>
        </p:txBody>
      </p:sp>
      <p:pic>
        <p:nvPicPr>
          <p:cNvPr id="8" name="図 7">
            <a:extLst>
              <a:ext uri="{FF2B5EF4-FFF2-40B4-BE49-F238E27FC236}">
                <a16:creationId xmlns:a16="http://schemas.microsoft.com/office/drawing/2014/main" id="{17371517-0676-CE01-3E92-5178AA4547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5000" y="2544570"/>
            <a:ext cx="3246491" cy="2840139"/>
          </a:xfrm>
          <a:prstGeom prst="rect">
            <a:avLst/>
          </a:prstGeom>
        </p:spPr>
      </p:pic>
      <p:pic>
        <p:nvPicPr>
          <p:cNvPr id="12" name="図 11">
            <a:extLst>
              <a:ext uri="{FF2B5EF4-FFF2-40B4-BE49-F238E27FC236}">
                <a16:creationId xmlns:a16="http://schemas.microsoft.com/office/drawing/2014/main" id="{6CA234A6-7AD0-5BC9-4292-7AA6F56F4624}"/>
              </a:ext>
            </a:extLst>
          </p:cNvPr>
          <p:cNvPicPr>
            <a:picLocks noChangeAspect="1"/>
          </p:cNvPicPr>
          <p:nvPr/>
        </p:nvPicPr>
        <p:blipFill>
          <a:blip r:embed="rId3"/>
          <a:stretch>
            <a:fillRect/>
          </a:stretch>
        </p:blipFill>
        <p:spPr>
          <a:xfrm>
            <a:off x="5781964" y="3179618"/>
            <a:ext cx="6325219" cy="1552553"/>
          </a:xfrm>
          <a:prstGeom prst="rect">
            <a:avLst/>
          </a:prstGeom>
        </p:spPr>
      </p:pic>
      <p:cxnSp>
        <p:nvCxnSpPr>
          <p:cNvPr id="14" name="直線矢印コネクタ 13">
            <a:extLst>
              <a:ext uri="{FF2B5EF4-FFF2-40B4-BE49-F238E27FC236}">
                <a16:creationId xmlns:a16="http://schemas.microsoft.com/office/drawing/2014/main" id="{5AD285E7-234E-D1D4-3561-DAC46AB7C420}"/>
              </a:ext>
            </a:extLst>
          </p:cNvPr>
          <p:cNvCxnSpPr/>
          <p:nvPr/>
        </p:nvCxnSpPr>
        <p:spPr>
          <a:xfrm>
            <a:off x="3906982" y="3955894"/>
            <a:ext cx="169949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7A5C537-EA47-5305-7960-3BFF23A47A68}"/>
              </a:ext>
            </a:extLst>
          </p:cNvPr>
          <p:cNvSpPr txBox="1"/>
          <p:nvPr/>
        </p:nvSpPr>
        <p:spPr>
          <a:xfrm>
            <a:off x="5781963" y="5152103"/>
            <a:ext cx="6325219" cy="584775"/>
          </a:xfrm>
          <a:prstGeom prst="rect">
            <a:avLst/>
          </a:prstGeom>
          <a:noFill/>
        </p:spPr>
        <p:txBody>
          <a:bodyPr wrap="square" rtlCol="0">
            <a:spAutoFit/>
          </a:bodyPr>
          <a:lstStyle/>
          <a:p>
            <a:pPr algn="ctr"/>
            <a:r>
              <a:rPr kumimoji="1" lang="ja-JP" altLang="en-US" sz="1600" dirty="0"/>
              <a:t>このままだとシンボルは</a:t>
            </a:r>
            <a:r>
              <a:rPr kumimoji="1" lang="en-US" altLang="ja-JP" sz="1600" dirty="0"/>
              <a:t>LVS</a:t>
            </a:r>
            <a:r>
              <a:rPr kumimoji="1" lang="ja-JP" altLang="en-US" sz="1600" dirty="0"/>
              <a:t>で使用した回路図を参照するため</a:t>
            </a:r>
            <a:endParaRPr kumimoji="1" lang="en-US" altLang="ja-JP" sz="1600" dirty="0"/>
          </a:p>
          <a:p>
            <a:pPr algn="ctr"/>
            <a:r>
              <a:rPr kumimoji="1" lang="ja-JP" altLang="en-US" sz="1600" dirty="0"/>
              <a:t>ネットリストを参照するように改変する</a:t>
            </a:r>
          </a:p>
        </p:txBody>
      </p:sp>
    </p:spTree>
    <p:extLst>
      <p:ext uri="{BB962C8B-B14F-4D97-AF65-F5344CB8AC3E}">
        <p14:creationId xmlns:p14="http://schemas.microsoft.com/office/powerpoint/2010/main" val="7358499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125</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normAutofit lnSpcReduction="10000"/>
          </a:bodyPr>
          <a:lstStyle/>
          <a:p>
            <a:r>
              <a:rPr kumimoji="1" lang="ja-JP" altLang="en-US" sz="2000" dirty="0"/>
              <a:t>シンボルのプロパティを開いてこんな感じの中身にする　（基本形）</a:t>
            </a:r>
            <a:endParaRPr lang="en-US" altLang="ja-JP" sz="2000" dirty="0"/>
          </a:p>
          <a:p>
            <a:pPr lvl="1"/>
            <a:r>
              <a:rPr lang="en-US" altLang="ja-JP" sz="2000" dirty="0"/>
              <a:t>Q</a:t>
            </a:r>
            <a:r>
              <a:rPr lang="ja-JP" altLang="en-US" sz="2000" dirty="0"/>
              <a:t>キーで開く</a:t>
            </a:r>
            <a:endParaRPr lang="en-US" altLang="ja-JP" sz="2000" dirty="0"/>
          </a:p>
          <a:p>
            <a:endParaRPr lang="en-US" altLang="ja-JP" sz="2000" dirty="0"/>
          </a:p>
          <a:p>
            <a:pPr marL="0" indent="0">
              <a:buNone/>
            </a:pPr>
            <a:r>
              <a:rPr kumimoji="1" lang="en-US" altLang="ja-JP" sz="2000" dirty="0"/>
              <a:t>type=primitive</a:t>
            </a:r>
            <a:br>
              <a:rPr kumimoji="1" lang="en-US" altLang="ja-JP" sz="2000" dirty="0"/>
            </a:br>
            <a:r>
              <a:rPr kumimoji="1" lang="en-US" altLang="ja-JP" sz="2000" dirty="0"/>
              <a:t>format=“@name </a:t>
            </a:r>
            <a:r>
              <a:rPr kumimoji="1" lang="en-US" altLang="ja-JP" sz="2000" dirty="0">
                <a:solidFill>
                  <a:srgbClr val="FF0000"/>
                </a:solidFill>
              </a:rPr>
              <a:t>[</a:t>
            </a:r>
            <a:r>
              <a:rPr kumimoji="1" lang="ja-JP" altLang="en-US" sz="2000" dirty="0">
                <a:solidFill>
                  <a:srgbClr val="FF0000"/>
                </a:solidFill>
              </a:rPr>
              <a:t>ネットリスト内のピン</a:t>
            </a:r>
            <a:r>
              <a:rPr kumimoji="1" lang="en-US" altLang="ja-JP" sz="2000" dirty="0">
                <a:solidFill>
                  <a:srgbClr val="FF0000"/>
                </a:solidFill>
              </a:rPr>
              <a:t>] </a:t>
            </a:r>
            <a:r>
              <a:rPr kumimoji="1" lang="en-US" altLang="ja-JP" sz="2000" dirty="0"/>
              <a:t>@prefix“</a:t>
            </a:r>
            <a:br>
              <a:rPr kumimoji="1" lang="en-US" altLang="ja-JP" sz="2000" dirty="0"/>
            </a:br>
            <a:r>
              <a:rPr kumimoji="1" lang="en-US" altLang="ja-JP" sz="2000" dirty="0"/>
              <a:t>template=“name=x1 prefix</a:t>
            </a:r>
            <a:r>
              <a:rPr kumimoji="1" lang="en-US" altLang="ja-JP" sz="2000" dirty="0">
                <a:solidFill>
                  <a:schemeClr val="tx1"/>
                </a:solidFill>
              </a:rPr>
              <a:t>=</a:t>
            </a:r>
            <a:r>
              <a:rPr kumimoji="1" lang="en-US" altLang="ja-JP" sz="2000" dirty="0">
                <a:solidFill>
                  <a:srgbClr val="FF0000"/>
                </a:solidFill>
              </a:rPr>
              <a:t>[</a:t>
            </a:r>
            <a:r>
              <a:rPr kumimoji="1" lang="en-US" altLang="ja-JP" sz="2000" dirty="0" err="1">
                <a:solidFill>
                  <a:srgbClr val="FF0000"/>
                </a:solidFill>
              </a:rPr>
              <a:t>subckt</a:t>
            </a:r>
            <a:r>
              <a:rPr kumimoji="1" lang="ja-JP" altLang="en-US" sz="2000" dirty="0">
                <a:solidFill>
                  <a:srgbClr val="FF0000"/>
                </a:solidFill>
              </a:rPr>
              <a:t>の名前</a:t>
            </a:r>
            <a:r>
              <a:rPr kumimoji="1" lang="en-US" altLang="ja-JP" sz="2000" dirty="0">
                <a:solidFill>
                  <a:srgbClr val="FF0000"/>
                </a:solidFill>
              </a:rPr>
              <a:t>]</a:t>
            </a:r>
            <a:r>
              <a:rPr kumimoji="1" lang="en-US" altLang="ja-JP" sz="2000" dirty="0">
                <a:solidFill>
                  <a:schemeClr val="tx1"/>
                </a:solidFill>
              </a:rPr>
              <a:t>“</a:t>
            </a:r>
            <a:br>
              <a:rPr kumimoji="1" lang="en-US" altLang="ja-JP" sz="2000" dirty="0"/>
            </a:br>
            <a:r>
              <a:rPr kumimoji="1" lang="en-US" altLang="ja-JP" sz="2000" dirty="0"/>
              <a:t>extra=“prefix“</a:t>
            </a:r>
            <a:br>
              <a:rPr kumimoji="1" lang="en-US" altLang="ja-JP" sz="2000" dirty="0"/>
            </a:br>
            <a:r>
              <a:rPr kumimoji="1" lang="en-US" altLang="ja-JP" sz="2000" dirty="0"/>
              <a:t>highlight=true</a:t>
            </a:r>
          </a:p>
          <a:p>
            <a:pPr marL="0" indent="0">
              <a:buNone/>
            </a:pPr>
            <a:endParaRPr lang="en-US" altLang="ja-JP" sz="2000" dirty="0"/>
          </a:p>
          <a:p>
            <a:pPr marL="0" indent="0">
              <a:buNone/>
            </a:pPr>
            <a:r>
              <a:rPr kumimoji="1" lang="ja-JP" altLang="en-US" dirty="0"/>
              <a:t>詳しくは　</a:t>
            </a:r>
            <a:r>
              <a:rPr kumimoji="1" lang="en-US" altLang="ja-JP" dirty="0">
                <a:solidFill>
                  <a:schemeClr val="accent1"/>
                </a:solidFill>
                <a:hlinkClick r:id="rId2">
                  <a:extLst>
                    <a:ext uri="{A12FA001-AC4F-418D-AE19-62706E023703}">
                      <ahyp:hlinkClr xmlns:ahyp="http://schemas.microsoft.com/office/drawing/2018/hyperlinkcolor" val="tx"/>
                    </a:ext>
                  </a:extLst>
                </a:hlinkClick>
              </a:rPr>
              <a:t>http://repo.hu/projects/xschem/xschem_man/symbol_property_syntax.html</a:t>
            </a:r>
            <a:r>
              <a:rPr kumimoji="1" lang="ja-JP" altLang="en-US" dirty="0"/>
              <a:t>　を参照</a:t>
            </a:r>
            <a:endParaRPr kumimoji="1" lang="en-US" altLang="ja-JP" dirty="0"/>
          </a:p>
          <a:p>
            <a:pPr marL="0" indent="0">
              <a:buNone/>
            </a:pPr>
            <a:endParaRPr kumimoji="1" lang="ja-JP" altLang="en-US" sz="1800" dirty="0"/>
          </a:p>
        </p:txBody>
      </p:sp>
    </p:spTree>
    <p:extLst>
      <p:ext uri="{BB962C8B-B14F-4D97-AF65-F5344CB8AC3E}">
        <p14:creationId xmlns:p14="http://schemas.microsoft.com/office/powerpoint/2010/main" val="27796412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126</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lstStyle/>
          <a:p>
            <a:r>
              <a:rPr lang="ja-JP" altLang="en-US" sz="2000" dirty="0"/>
              <a:t>インバータなら</a:t>
            </a:r>
            <a:r>
              <a:rPr kumimoji="1" lang="ja-JP" altLang="en-US" sz="2000" dirty="0"/>
              <a:t>こんな感じ</a:t>
            </a:r>
            <a:endParaRPr kumimoji="1" lang="en-US" altLang="ja-JP" sz="2000" dirty="0"/>
          </a:p>
          <a:p>
            <a:endParaRPr lang="en-US" altLang="ja-JP" sz="2000" dirty="0"/>
          </a:p>
          <a:p>
            <a:pPr marL="0" indent="0">
              <a:buNone/>
            </a:pPr>
            <a:r>
              <a:rPr kumimoji="1" lang="en-US" altLang="ja-JP" sz="2000" dirty="0"/>
              <a:t>type=primitive</a:t>
            </a:r>
            <a:br>
              <a:rPr kumimoji="1" lang="en-US" altLang="ja-JP" sz="2000" dirty="0"/>
            </a:br>
            <a:r>
              <a:rPr kumimoji="1" lang="en-US" altLang="ja-JP" sz="2000" dirty="0"/>
              <a:t>format="@name </a:t>
            </a:r>
            <a:r>
              <a:rPr kumimoji="1" lang="en-US" altLang="ja-JP" sz="2000" dirty="0">
                <a:solidFill>
                  <a:srgbClr val="FF0000"/>
                </a:solidFill>
              </a:rPr>
              <a:t>@@A @@Y @@VDD @@GND </a:t>
            </a:r>
            <a:r>
              <a:rPr kumimoji="1" lang="en-US" altLang="ja-JP" sz="2000" dirty="0"/>
              <a:t>@prefix“</a:t>
            </a:r>
            <a:br>
              <a:rPr kumimoji="1" lang="en-US" altLang="ja-JP" sz="2000" dirty="0"/>
            </a:br>
            <a:r>
              <a:rPr kumimoji="1" lang="en-US" altLang="ja-JP" sz="2000" dirty="0"/>
              <a:t>template="name=x1 prefix=</a:t>
            </a:r>
            <a:r>
              <a:rPr kumimoji="1" lang="en-US" altLang="ja-JP" sz="2000" dirty="0">
                <a:solidFill>
                  <a:srgbClr val="FF0000"/>
                </a:solidFill>
              </a:rPr>
              <a:t>TOP</a:t>
            </a:r>
            <a:r>
              <a:rPr kumimoji="1" lang="en-US" altLang="ja-JP" sz="2000" dirty="0"/>
              <a:t>“</a:t>
            </a:r>
            <a:br>
              <a:rPr kumimoji="1" lang="en-US" altLang="ja-JP" sz="2000" dirty="0"/>
            </a:br>
            <a:r>
              <a:rPr kumimoji="1" lang="en-US" altLang="ja-JP" sz="2000" dirty="0"/>
              <a:t>extra="prefix“</a:t>
            </a:r>
            <a:br>
              <a:rPr kumimoji="1" lang="en-US" altLang="ja-JP" sz="2000" dirty="0"/>
            </a:br>
            <a:r>
              <a:rPr kumimoji="1" lang="en-US" altLang="ja-JP" sz="2000" dirty="0"/>
              <a:t>highlight=true</a:t>
            </a:r>
            <a:endParaRPr kumimoji="1" lang="ja-JP" altLang="en-US" dirty="0"/>
          </a:p>
        </p:txBody>
      </p:sp>
      <p:pic>
        <p:nvPicPr>
          <p:cNvPr id="8" name="図 7">
            <a:extLst>
              <a:ext uri="{FF2B5EF4-FFF2-40B4-BE49-F238E27FC236}">
                <a16:creationId xmlns:a16="http://schemas.microsoft.com/office/drawing/2014/main" id="{BCB409EA-148C-908D-5C92-E932201EE67A}"/>
              </a:ext>
            </a:extLst>
          </p:cNvPr>
          <p:cNvPicPr>
            <a:picLocks noChangeAspect="1"/>
          </p:cNvPicPr>
          <p:nvPr/>
        </p:nvPicPr>
        <p:blipFill>
          <a:blip r:embed="rId2"/>
          <a:stretch>
            <a:fillRect/>
          </a:stretch>
        </p:blipFill>
        <p:spPr>
          <a:xfrm>
            <a:off x="7897092" y="4209270"/>
            <a:ext cx="4182546" cy="1987182"/>
          </a:xfrm>
          <a:prstGeom prst="rect">
            <a:avLst/>
          </a:prstGeom>
        </p:spPr>
      </p:pic>
      <p:sp>
        <p:nvSpPr>
          <p:cNvPr id="9" name="テキスト ボックス 8">
            <a:extLst>
              <a:ext uri="{FF2B5EF4-FFF2-40B4-BE49-F238E27FC236}">
                <a16:creationId xmlns:a16="http://schemas.microsoft.com/office/drawing/2014/main" id="{8DAA0053-457B-9B06-69A2-588CB8340A5F}"/>
              </a:ext>
            </a:extLst>
          </p:cNvPr>
          <p:cNvSpPr txBox="1"/>
          <p:nvPr/>
        </p:nvSpPr>
        <p:spPr>
          <a:xfrm>
            <a:off x="341745" y="5202861"/>
            <a:ext cx="7435273" cy="461665"/>
          </a:xfrm>
          <a:prstGeom prst="rect">
            <a:avLst/>
          </a:prstGeom>
          <a:noFill/>
        </p:spPr>
        <p:txBody>
          <a:bodyPr wrap="square" rtlCol="0">
            <a:spAutoFit/>
          </a:bodyPr>
          <a:lstStyle/>
          <a:p>
            <a:pPr algn="ctr"/>
            <a:r>
              <a:rPr kumimoji="1" lang="ja-JP" altLang="en-US" sz="2400" dirty="0">
                <a:solidFill>
                  <a:srgbClr val="FF0000"/>
                </a:solidFill>
              </a:rPr>
              <a:t>抽出したネットリストのピンと同じ並びで記述する</a:t>
            </a:r>
            <a:endParaRPr kumimoji="1" lang="en-US" altLang="ja-JP" sz="2400" dirty="0">
              <a:solidFill>
                <a:srgbClr val="FF0000"/>
              </a:solidFill>
            </a:endParaRPr>
          </a:p>
        </p:txBody>
      </p:sp>
      <p:sp>
        <p:nvSpPr>
          <p:cNvPr id="11" name="楕円 10">
            <a:extLst>
              <a:ext uri="{FF2B5EF4-FFF2-40B4-BE49-F238E27FC236}">
                <a16:creationId xmlns:a16="http://schemas.microsoft.com/office/drawing/2014/main" id="{7E3A94ED-385D-C14D-6221-29BD69EB69D5}"/>
              </a:ext>
            </a:extLst>
          </p:cNvPr>
          <p:cNvSpPr/>
          <p:nvPr/>
        </p:nvSpPr>
        <p:spPr>
          <a:xfrm>
            <a:off x="8799872" y="4208265"/>
            <a:ext cx="2313442" cy="4273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25417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127</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normAutofit/>
          </a:bodyPr>
          <a:lstStyle/>
          <a:p>
            <a:r>
              <a:rPr lang="ja-JP" altLang="en-US" sz="2000" dirty="0"/>
              <a:t>インバータなら</a:t>
            </a:r>
            <a:r>
              <a:rPr kumimoji="1" lang="ja-JP" altLang="en-US" sz="2000" dirty="0"/>
              <a:t>こんな感じ</a:t>
            </a:r>
            <a:endParaRPr kumimoji="1" lang="en-US" altLang="ja-JP" sz="2000" dirty="0"/>
          </a:p>
          <a:p>
            <a:endParaRPr lang="en-US" altLang="ja-JP" sz="2000" dirty="0"/>
          </a:p>
          <a:p>
            <a:pPr marL="0" indent="0">
              <a:buNone/>
            </a:pPr>
            <a:r>
              <a:rPr kumimoji="1" lang="en-US" altLang="ja-JP" sz="2000" dirty="0"/>
              <a:t>type=primitive</a:t>
            </a:r>
            <a:br>
              <a:rPr kumimoji="1" lang="en-US" altLang="ja-JP" sz="2000" dirty="0"/>
            </a:br>
            <a:r>
              <a:rPr kumimoji="1" lang="en-US" altLang="ja-JP" sz="2000" dirty="0"/>
              <a:t>format="@name </a:t>
            </a:r>
            <a:r>
              <a:rPr kumimoji="1" lang="en-US" altLang="ja-JP" sz="2000" dirty="0">
                <a:solidFill>
                  <a:srgbClr val="FF0000"/>
                </a:solidFill>
              </a:rPr>
              <a:t>@@A @@Y @@VDD @@GND </a:t>
            </a:r>
            <a:r>
              <a:rPr kumimoji="1" lang="en-US" altLang="ja-JP" sz="2000" dirty="0"/>
              <a:t>@prefix“</a:t>
            </a:r>
            <a:br>
              <a:rPr kumimoji="1" lang="en-US" altLang="ja-JP" sz="2000" dirty="0"/>
            </a:br>
            <a:r>
              <a:rPr kumimoji="1" lang="en-US" altLang="ja-JP" sz="2000" dirty="0"/>
              <a:t>template="name=x1 prefix=TOP“</a:t>
            </a:r>
            <a:br>
              <a:rPr kumimoji="1" lang="en-US" altLang="ja-JP" sz="2000" dirty="0"/>
            </a:br>
            <a:r>
              <a:rPr kumimoji="1" lang="en-US" altLang="ja-JP" sz="2000" dirty="0"/>
              <a:t>extra="prefix“</a:t>
            </a:r>
            <a:br>
              <a:rPr kumimoji="1" lang="en-US" altLang="ja-JP" sz="2000" dirty="0"/>
            </a:br>
            <a:r>
              <a:rPr kumimoji="1" lang="en-US" altLang="ja-JP" sz="2000" dirty="0"/>
              <a:t>highlight=true</a:t>
            </a:r>
            <a:endParaRPr kumimoji="1" lang="ja-JP" altLang="en-US" sz="2000" dirty="0"/>
          </a:p>
        </p:txBody>
      </p:sp>
      <p:sp>
        <p:nvSpPr>
          <p:cNvPr id="10" name="テキスト ボックス 9">
            <a:extLst>
              <a:ext uri="{FF2B5EF4-FFF2-40B4-BE49-F238E27FC236}">
                <a16:creationId xmlns:a16="http://schemas.microsoft.com/office/drawing/2014/main" id="{98073512-42AE-F0E8-D6DA-7749A33D8C88}"/>
              </a:ext>
            </a:extLst>
          </p:cNvPr>
          <p:cNvSpPr txBox="1"/>
          <p:nvPr/>
        </p:nvSpPr>
        <p:spPr>
          <a:xfrm>
            <a:off x="1273438" y="5243803"/>
            <a:ext cx="9645124" cy="954107"/>
          </a:xfrm>
          <a:prstGeom prst="rect">
            <a:avLst/>
          </a:prstGeom>
          <a:noFill/>
        </p:spPr>
        <p:txBody>
          <a:bodyPr wrap="square" rtlCol="0">
            <a:spAutoFit/>
          </a:bodyPr>
          <a:lstStyle/>
          <a:p>
            <a:pPr algn="ctr"/>
            <a:r>
              <a:rPr kumimoji="1" lang="ja-JP" altLang="en-US" sz="2800" dirty="0">
                <a:solidFill>
                  <a:srgbClr val="FF0000"/>
                </a:solidFill>
              </a:rPr>
              <a:t>シンボルから出ているピンには</a:t>
            </a:r>
            <a:r>
              <a:rPr kumimoji="1" lang="en-US" altLang="ja-JP" sz="2800" dirty="0">
                <a:solidFill>
                  <a:srgbClr val="FF0000"/>
                </a:solidFill>
              </a:rPr>
              <a:t>”@@”</a:t>
            </a:r>
            <a:r>
              <a:rPr kumimoji="1" lang="ja-JP" altLang="en-US" sz="2800" dirty="0">
                <a:solidFill>
                  <a:srgbClr val="FF0000"/>
                </a:solidFill>
              </a:rPr>
              <a:t>の</a:t>
            </a:r>
            <a:r>
              <a:rPr kumimoji="1" lang="en-US" altLang="ja-JP" sz="2800" dirty="0">
                <a:solidFill>
                  <a:srgbClr val="FF0000"/>
                </a:solidFill>
              </a:rPr>
              <a:t>prefix</a:t>
            </a:r>
            <a:r>
              <a:rPr kumimoji="1" lang="ja-JP" altLang="en-US" sz="2800" dirty="0">
                <a:solidFill>
                  <a:srgbClr val="FF0000"/>
                </a:solidFill>
              </a:rPr>
              <a:t>をつける</a:t>
            </a:r>
            <a:endParaRPr kumimoji="1" lang="en-US" altLang="ja-JP" sz="2800" dirty="0">
              <a:solidFill>
                <a:srgbClr val="FF0000"/>
              </a:solidFill>
            </a:endParaRPr>
          </a:p>
          <a:p>
            <a:pPr algn="ctr"/>
            <a:r>
              <a:rPr kumimoji="1" lang="ja-JP" altLang="en-US" sz="2800" dirty="0"/>
              <a:t>これで一応完成</a:t>
            </a:r>
            <a:endParaRPr kumimoji="1" lang="en-US" altLang="ja-JP" sz="2800" dirty="0"/>
          </a:p>
        </p:txBody>
      </p:sp>
      <p:pic>
        <p:nvPicPr>
          <p:cNvPr id="7" name="図 6">
            <a:extLst>
              <a:ext uri="{FF2B5EF4-FFF2-40B4-BE49-F238E27FC236}">
                <a16:creationId xmlns:a16="http://schemas.microsoft.com/office/drawing/2014/main" id="{970B481B-D6C2-59A4-5283-7819230B0737}"/>
              </a:ext>
            </a:extLst>
          </p:cNvPr>
          <p:cNvPicPr>
            <a:picLocks noChangeAspect="1"/>
          </p:cNvPicPr>
          <p:nvPr/>
        </p:nvPicPr>
        <p:blipFill>
          <a:blip r:embed="rId2"/>
          <a:stretch>
            <a:fillRect/>
          </a:stretch>
        </p:blipFill>
        <p:spPr>
          <a:xfrm>
            <a:off x="6363855" y="1254433"/>
            <a:ext cx="5224318" cy="1278397"/>
          </a:xfrm>
          <a:prstGeom prst="rect">
            <a:avLst/>
          </a:prstGeom>
        </p:spPr>
      </p:pic>
    </p:spTree>
    <p:extLst>
      <p:ext uri="{BB962C8B-B14F-4D97-AF65-F5344CB8AC3E}">
        <p14:creationId xmlns:p14="http://schemas.microsoft.com/office/powerpoint/2010/main" val="36506055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外部ネットリスト用のシンボル作成（応用編）</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128</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normAutofit/>
          </a:bodyPr>
          <a:lstStyle/>
          <a:p>
            <a:r>
              <a:rPr kumimoji="1" lang="ja-JP" altLang="en-US" sz="2000" dirty="0"/>
              <a:t>シンボルのプロパティを開いてこんな感じの中身にする　（応用形）</a:t>
            </a:r>
            <a:endParaRPr lang="en-US" altLang="ja-JP" sz="2000" dirty="0"/>
          </a:p>
          <a:p>
            <a:pPr lvl="1"/>
            <a:r>
              <a:rPr lang="en-US" altLang="ja-JP" sz="2000" dirty="0"/>
              <a:t>Q</a:t>
            </a:r>
            <a:r>
              <a:rPr lang="ja-JP" altLang="en-US" sz="2000" dirty="0"/>
              <a:t>キーで開く</a:t>
            </a:r>
            <a:endParaRPr lang="en-US" altLang="ja-JP" sz="2000" dirty="0"/>
          </a:p>
          <a:p>
            <a:endParaRPr lang="en-US" altLang="ja-JP" sz="2000" dirty="0"/>
          </a:p>
          <a:p>
            <a:pPr marL="0" indent="0">
              <a:buNone/>
            </a:pPr>
            <a:r>
              <a:rPr kumimoji="1" lang="en-US" altLang="ja-JP" sz="2000" dirty="0"/>
              <a:t>type=primitive</a:t>
            </a:r>
            <a:br>
              <a:rPr kumimoji="1" lang="en-US" altLang="ja-JP" sz="2000" dirty="0"/>
            </a:br>
            <a:r>
              <a:rPr kumimoji="1" lang="en-US" altLang="ja-JP" sz="2000" dirty="0"/>
              <a:t>format=“@name [</a:t>
            </a:r>
            <a:r>
              <a:rPr kumimoji="1" lang="ja-JP" altLang="en-US" sz="2000" dirty="0"/>
              <a:t>ネットリスト内のピン</a:t>
            </a:r>
            <a:r>
              <a:rPr kumimoji="1" lang="en-US" altLang="ja-JP" sz="2000" dirty="0"/>
              <a:t>] @prefix“</a:t>
            </a:r>
            <a:br>
              <a:rPr kumimoji="1" lang="en-US" altLang="ja-JP" sz="2000" dirty="0"/>
            </a:br>
            <a:r>
              <a:rPr kumimoji="1" lang="en-US" altLang="ja-JP" sz="2000" dirty="0"/>
              <a:t>template=“name=x1 </a:t>
            </a:r>
            <a:r>
              <a:rPr kumimoji="1" lang="en-US" altLang="ja-JP" sz="2000" b="1" dirty="0">
                <a:solidFill>
                  <a:srgbClr val="FF0000"/>
                </a:solidFill>
              </a:rPr>
              <a:t>[</a:t>
            </a:r>
            <a:r>
              <a:rPr kumimoji="1" lang="ja-JP" altLang="en-US" sz="2000" b="1" dirty="0">
                <a:solidFill>
                  <a:srgbClr val="FF0000"/>
                </a:solidFill>
              </a:rPr>
              <a:t>プロパティでネットを指定するピン</a:t>
            </a:r>
            <a:r>
              <a:rPr kumimoji="1" lang="en-US" altLang="ja-JP" sz="2000" b="1" dirty="0">
                <a:solidFill>
                  <a:srgbClr val="FF0000"/>
                </a:solidFill>
              </a:rPr>
              <a:t>] </a:t>
            </a:r>
            <a:r>
              <a:rPr kumimoji="1" lang="en-US" altLang="ja-JP" sz="2000" dirty="0"/>
              <a:t>prefix</a:t>
            </a:r>
            <a:r>
              <a:rPr kumimoji="1" lang="en-US" altLang="ja-JP" sz="2000" dirty="0">
                <a:solidFill>
                  <a:schemeClr val="tx1"/>
                </a:solidFill>
              </a:rPr>
              <a:t>=[</a:t>
            </a:r>
            <a:r>
              <a:rPr kumimoji="1" lang="en-US" altLang="ja-JP" sz="2000" dirty="0" err="1">
                <a:solidFill>
                  <a:schemeClr val="tx1"/>
                </a:solidFill>
              </a:rPr>
              <a:t>subckt</a:t>
            </a:r>
            <a:r>
              <a:rPr kumimoji="1" lang="ja-JP" altLang="en-US" sz="2000" dirty="0">
                <a:solidFill>
                  <a:schemeClr val="tx1"/>
                </a:solidFill>
              </a:rPr>
              <a:t>の名前</a:t>
            </a:r>
            <a:r>
              <a:rPr kumimoji="1" lang="en-US" altLang="ja-JP" sz="2000" dirty="0">
                <a:solidFill>
                  <a:schemeClr val="tx1"/>
                </a:solidFill>
              </a:rPr>
              <a:t>]“</a:t>
            </a:r>
            <a:br>
              <a:rPr kumimoji="1" lang="en-US" altLang="ja-JP" sz="2000" dirty="0">
                <a:solidFill>
                  <a:schemeClr val="tx1"/>
                </a:solidFill>
              </a:rPr>
            </a:br>
            <a:r>
              <a:rPr kumimoji="1" lang="en-US" altLang="ja-JP" sz="2000" dirty="0"/>
              <a:t>extra=“ </a:t>
            </a:r>
            <a:r>
              <a:rPr kumimoji="1" lang="en-US" altLang="ja-JP" sz="2000" b="1" dirty="0">
                <a:solidFill>
                  <a:srgbClr val="FF0000"/>
                </a:solidFill>
              </a:rPr>
              <a:t>[</a:t>
            </a:r>
            <a:r>
              <a:rPr kumimoji="1" lang="ja-JP" altLang="en-US" sz="2000" b="1" dirty="0">
                <a:solidFill>
                  <a:srgbClr val="FF0000"/>
                </a:solidFill>
              </a:rPr>
              <a:t>プロパティでネットを指定するピン</a:t>
            </a:r>
            <a:r>
              <a:rPr kumimoji="1" lang="en-US" altLang="ja-JP" sz="2000" b="1" dirty="0">
                <a:solidFill>
                  <a:srgbClr val="FF0000"/>
                </a:solidFill>
              </a:rPr>
              <a:t>] </a:t>
            </a:r>
            <a:r>
              <a:rPr kumimoji="1" lang="en-US" altLang="ja-JP" sz="2000" dirty="0"/>
              <a:t>prefix“</a:t>
            </a:r>
            <a:br>
              <a:rPr kumimoji="1" lang="en-US" altLang="ja-JP" sz="2000" dirty="0"/>
            </a:br>
            <a:r>
              <a:rPr kumimoji="1" lang="en-US" altLang="ja-JP" sz="2000" dirty="0"/>
              <a:t>highlight=true</a:t>
            </a:r>
          </a:p>
          <a:p>
            <a:pPr marL="0" indent="0">
              <a:buNone/>
            </a:pPr>
            <a:endParaRPr lang="en-US" altLang="ja-JP" dirty="0"/>
          </a:p>
          <a:p>
            <a:pPr marL="0" indent="0">
              <a:buNone/>
            </a:pPr>
            <a:r>
              <a:rPr kumimoji="1" lang="ja-JP" altLang="en-US" dirty="0"/>
              <a:t>詳しくは　</a:t>
            </a:r>
            <a:r>
              <a:rPr kumimoji="1" lang="en-US" altLang="ja-JP" dirty="0">
                <a:solidFill>
                  <a:schemeClr val="accent1"/>
                </a:solidFill>
                <a:hlinkClick r:id="rId2">
                  <a:extLst>
                    <a:ext uri="{A12FA001-AC4F-418D-AE19-62706E023703}">
                      <ahyp:hlinkClr xmlns:ahyp="http://schemas.microsoft.com/office/drawing/2018/hyperlinkcolor" val="tx"/>
                    </a:ext>
                  </a:extLst>
                </a:hlinkClick>
              </a:rPr>
              <a:t>http://repo.hu/projects/xschem/xschem_man/symbol_property_syntax.html</a:t>
            </a:r>
            <a:r>
              <a:rPr kumimoji="1" lang="ja-JP" altLang="en-US" dirty="0"/>
              <a:t>　を参照</a:t>
            </a:r>
            <a:endParaRPr kumimoji="1" lang="en-US" altLang="ja-JP" dirty="0"/>
          </a:p>
          <a:p>
            <a:pPr marL="0" indent="0">
              <a:buNone/>
            </a:pPr>
            <a:endParaRPr kumimoji="1" lang="ja-JP" altLang="en-US" sz="1800" dirty="0"/>
          </a:p>
        </p:txBody>
      </p:sp>
    </p:spTree>
    <p:extLst>
      <p:ext uri="{BB962C8B-B14F-4D97-AF65-F5344CB8AC3E}">
        <p14:creationId xmlns:p14="http://schemas.microsoft.com/office/powerpoint/2010/main" val="6073727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129</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normAutofit/>
          </a:bodyPr>
          <a:lstStyle/>
          <a:p>
            <a:r>
              <a:rPr lang="en-US" altLang="ja-JP" sz="2000" u="sng" dirty="0"/>
              <a:t>VDD</a:t>
            </a:r>
            <a:r>
              <a:rPr lang="ja-JP" altLang="en-US" sz="2000" u="sng" dirty="0"/>
              <a:t>と</a:t>
            </a:r>
            <a:r>
              <a:rPr lang="en-US" altLang="ja-JP" sz="2000" u="sng" dirty="0"/>
              <a:t>GND</a:t>
            </a:r>
            <a:r>
              <a:rPr lang="ja-JP" altLang="en-US" sz="2000" u="sng" dirty="0"/>
              <a:t>のピンをシンボルから削除</a:t>
            </a:r>
            <a:r>
              <a:rPr lang="ja-JP" altLang="en-US" sz="2000" dirty="0"/>
              <a:t>してプロパティで記述してみる</a:t>
            </a:r>
            <a:endParaRPr lang="en-US" altLang="ja-JP" sz="2000" dirty="0"/>
          </a:p>
          <a:p>
            <a:pPr marL="0" indent="0">
              <a:buNone/>
            </a:pPr>
            <a:endParaRPr kumimoji="1" lang="en-US" altLang="ja-JP" sz="2000" dirty="0"/>
          </a:p>
          <a:p>
            <a:pPr marL="0" indent="0">
              <a:buNone/>
            </a:pPr>
            <a:r>
              <a:rPr kumimoji="1" lang="en-US" altLang="ja-JP" sz="2000" dirty="0"/>
              <a:t>type=primitive</a:t>
            </a:r>
            <a:br>
              <a:rPr kumimoji="1" lang="en-US" altLang="ja-JP" sz="2000" dirty="0"/>
            </a:br>
            <a:r>
              <a:rPr kumimoji="1" lang="en-US" altLang="ja-JP" sz="2000" dirty="0"/>
              <a:t>format="@name @@A @@Y </a:t>
            </a:r>
            <a:r>
              <a:rPr kumimoji="1" lang="en-US" altLang="ja-JP" sz="2000" dirty="0">
                <a:solidFill>
                  <a:srgbClr val="FF0000"/>
                </a:solidFill>
              </a:rPr>
              <a:t>@VDD @GND </a:t>
            </a:r>
            <a:r>
              <a:rPr kumimoji="1" lang="en-US" altLang="ja-JP" sz="2000" dirty="0"/>
              <a:t>@prefix“</a:t>
            </a:r>
            <a:br>
              <a:rPr kumimoji="1" lang="en-US" altLang="ja-JP" sz="2000" dirty="0"/>
            </a:br>
            <a:r>
              <a:rPr kumimoji="1" lang="en-US" altLang="ja-JP" sz="2000" dirty="0"/>
              <a:t>template="name=x1 </a:t>
            </a:r>
            <a:r>
              <a:rPr kumimoji="1" lang="en-US" altLang="ja-JP" sz="2000" dirty="0">
                <a:solidFill>
                  <a:srgbClr val="FF0000"/>
                </a:solidFill>
              </a:rPr>
              <a:t>VDD=VDD GND=0 </a:t>
            </a:r>
            <a:r>
              <a:rPr kumimoji="1" lang="en-US" altLang="ja-JP" sz="2000" dirty="0"/>
              <a:t>prefix=TOP“</a:t>
            </a:r>
            <a:br>
              <a:rPr kumimoji="1" lang="en-US" altLang="ja-JP" sz="2000" dirty="0"/>
            </a:br>
            <a:r>
              <a:rPr kumimoji="1" lang="en-US" altLang="ja-JP" sz="2000" dirty="0"/>
              <a:t>extra=“</a:t>
            </a:r>
            <a:r>
              <a:rPr kumimoji="1" lang="en-US" altLang="ja-JP" sz="2000" dirty="0">
                <a:solidFill>
                  <a:srgbClr val="FF0000"/>
                </a:solidFill>
              </a:rPr>
              <a:t>VDD</a:t>
            </a:r>
            <a:r>
              <a:rPr lang="ja-JP" altLang="en-US" sz="2000" dirty="0">
                <a:solidFill>
                  <a:srgbClr val="FF0000"/>
                </a:solidFill>
              </a:rPr>
              <a:t> </a:t>
            </a:r>
            <a:r>
              <a:rPr lang="en-US" altLang="ja-JP" sz="2000" dirty="0">
                <a:solidFill>
                  <a:srgbClr val="FF0000"/>
                </a:solidFill>
              </a:rPr>
              <a:t>GND</a:t>
            </a:r>
            <a:r>
              <a:rPr kumimoji="1" lang="en-US" altLang="ja-JP" sz="2000" dirty="0">
                <a:solidFill>
                  <a:srgbClr val="FF0000"/>
                </a:solidFill>
              </a:rPr>
              <a:t> </a:t>
            </a:r>
            <a:r>
              <a:rPr kumimoji="1" lang="en-US" altLang="ja-JP" sz="2000" dirty="0"/>
              <a:t>prefix“</a:t>
            </a:r>
            <a:br>
              <a:rPr kumimoji="1" lang="en-US" altLang="ja-JP" sz="2000" dirty="0"/>
            </a:br>
            <a:r>
              <a:rPr kumimoji="1" lang="en-US" altLang="ja-JP" sz="2000" dirty="0"/>
              <a:t>highlight=true</a:t>
            </a:r>
            <a:endParaRPr kumimoji="1" lang="ja-JP" altLang="en-US" sz="2000" dirty="0"/>
          </a:p>
        </p:txBody>
      </p:sp>
      <p:sp>
        <p:nvSpPr>
          <p:cNvPr id="10" name="テキスト ボックス 9">
            <a:extLst>
              <a:ext uri="{FF2B5EF4-FFF2-40B4-BE49-F238E27FC236}">
                <a16:creationId xmlns:a16="http://schemas.microsoft.com/office/drawing/2014/main" id="{98073512-42AE-F0E8-D6DA-7749A33D8C88}"/>
              </a:ext>
            </a:extLst>
          </p:cNvPr>
          <p:cNvSpPr txBox="1"/>
          <p:nvPr/>
        </p:nvSpPr>
        <p:spPr>
          <a:xfrm>
            <a:off x="576143" y="4914498"/>
            <a:ext cx="11039713" cy="954107"/>
          </a:xfrm>
          <a:prstGeom prst="rect">
            <a:avLst/>
          </a:prstGeom>
          <a:noFill/>
        </p:spPr>
        <p:txBody>
          <a:bodyPr wrap="square" rtlCol="0">
            <a:spAutoFit/>
          </a:bodyPr>
          <a:lstStyle/>
          <a:p>
            <a:pPr algn="ctr"/>
            <a:r>
              <a:rPr kumimoji="1" lang="ja-JP" altLang="en-US" sz="2800" dirty="0">
                <a:solidFill>
                  <a:srgbClr val="FF0000"/>
                </a:solidFill>
              </a:rPr>
              <a:t>プロパティでピンのネットを指定する場合は</a:t>
            </a:r>
            <a:r>
              <a:rPr kumimoji="1" lang="en-US" altLang="ja-JP" sz="2800" dirty="0">
                <a:solidFill>
                  <a:srgbClr val="FF0000"/>
                </a:solidFill>
              </a:rPr>
              <a:t>”@”</a:t>
            </a:r>
            <a:r>
              <a:rPr kumimoji="1" lang="ja-JP" altLang="en-US" sz="2800" dirty="0">
                <a:solidFill>
                  <a:srgbClr val="FF0000"/>
                </a:solidFill>
              </a:rPr>
              <a:t>の</a:t>
            </a:r>
            <a:r>
              <a:rPr kumimoji="1" lang="en-US" altLang="ja-JP" sz="2800" dirty="0">
                <a:solidFill>
                  <a:srgbClr val="FF0000"/>
                </a:solidFill>
              </a:rPr>
              <a:t>prefix</a:t>
            </a:r>
            <a:r>
              <a:rPr kumimoji="1" lang="ja-JP" altLang="en-US" sz="2800" dirty="0">
                <a:solidFill>
                  <a:srgbClr val="FF0000"/>
                </a:solidFill>
              </a:rPr>
              <a:t>を付けて、</a:t>
            </a:r>
            <a:br>
              <a:rPr kumimoji="1" lang="en-US" altLang="ja-JP" sz="2800" dirty="0">
                <a:solidFill>
                  <a:srgbClr val="FF0000"/>
                </a:solidFill>
              </a:rPr>
            </a:br>
            <a:r>
              <a:rPr kumimoji="1" lang="en-US" altLang="ja-JP" sz="2800" dirty="0">
                <a:solidFill>
                  <a:srgbClr val="FF0000"/>
                </a:solidFill>
              </a:rPr>
              <a:t>extra</a:t>
            </a:r>
            <a:r>
              <a:rPr kumimoji="1" lang="ja-JP" altLang="en-US" sz="2800" dirty="0">
                <a:solidFill>
                  <a:srgbClr val="FF0000"/>
                </a:solidFill>
              </a:rPr>
              <a:t>にピン、</a:t>
            </a:r>
            <a:r>
              <a:rPr kumimoji="1" lang="en-US" altLang="ja-JP" sz="2800" dirty="0">
                <a:solidFill>
                  <a:srgbClr val="FF0000"/>
                </a:solidFill>
              </a:rPr>
              <a:t>template</a:t>
            </a:r>
            <a:r>
              <a:rPr kumimoji="1" lang="ja-JP" altLang="en-US" sz="2800" dirty="0">
                <a:solidFill>
                  <a:srgbClr val="FF0000"/>
                </a:solidFill>
              </a:rPr>
              <a:t>にデフォルトの値を追加する</a:t>
            </a:r>
            <a:endParaRPr kumimoji="1" lang="en-US" altLang="ja-JP" sz="2800" dirty="0">
              <a:solidFill>
                <a:srgbClr val="FF0000"/>
              </a:solidFill>
            </a:endParaRPr>
          </a:p>
        </p:txBody>
      </p:sp>
    </p:spTree>
    <p:extLst>
      <p:ext uri="{BB962C8B-B14F-4D97-AF65-F5344CB8AC3E}">
        <p14:creationId xmlns:p14="http://schemas.microsoft.com/office/powerpoint/2010/main" val="228108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E649FB76-6646-D7F7-D987-63960A99E305}"/>
              </a:ext>
            </a:extLst>
          </p:cNvPr>
          <p:cNvPicPr>
            <a:picLocks noChangeAspect="1"/>
          </p:cNvPicPr>
          <p:nvPr/>
        </p:nvPicPr>
        <p:blipFill>
          <a:blip r:embed="rId2"/>
          <a:stretch>
            <a:fillRect/>
          </a:stretch>
        </p:blipFill>
        <p:spPr>
          <a:xfrm>
            <a:off x="6775706" y="1977388"/>
            <a:ext cx="4971794" cy="4012122"/>
          </a:xfrm>
          <a:prstGeom prst="rect">
            <a:avLst/>
          </a:prstGeom>
        </p:spPr>
      </p:pic>
      <p:sp>
        <p:nvSpPr>
          <p:cNvPr id="2" name="タイトル 1">
            <a:extLst>
              <a:ext uri="{FF2B5EF4-FFF2-40B4-BE49-F238E27FC236}">
                <a16:creationId xmlns:a16="http://schemas.microsoft.com/office/drawing/2014/main" id="{533F23B7-7412-EEE8-EF23-C981CAB69F8E}"/>
              </a:ext>
            </a:extLst>
          </p:cNvPr>
          <p:cNvSpPr>
            <a:spLocks noGrp="1"/>
          </p:cNvSpPr>
          <p:nvPr>
            <p:ph type="title"/>
          </p:nvPr>
        </p:nvSpPr>
        <p:spPr/>
        <p:txBody>
          <a:bodyPr/>
          <a:lstStyle/>
          <a:p>
            <a:r>
              <a:rPr kumimoji="1" lang="en-US" altLang="ja-JP" dirty="0"/>
              <a:t>NMOS</a:t>
            </a:r>
            <a:r>
              <a:rPr kumimoji="1" lang="ja-JP" altLang="en-US" dirty="0"/>
              <a:t>の特性：フローティングゲート</a:t>
            </a:r>
          </a:p>
        </p:txBody>
      </p:sp>
      <p:sp>
        <p:nvSpPr>
          <p:cNvPr id="3" name="日付プレースホルダー 2">
            <a:extLst>
              <a:ext uri="{FF2B5EF4-FFF2-40B4-BE49-F238E27FC236}">
                <a16:creationId xmlns:a16="http://schemas.microsoft.com/office/drawing/2014/main" id="{5F634804-0821-5406-0FE3-62E2A79397FB}"/>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B893F47C-24F6-9DF9-BDC8-A9180C64DDFC}"/>
              </a:ext>
            </a:extLst>
          </p:cNvPr>
          <p:cNvSpPr>
            <a:spLocks noGrp="1"/>
          </p:cNvSpPr>
          <p:nvPr>
            <p:ph type="sldNum" sz="quarter" idx="12"/>
          </p:nvPr>
        </p:nvSpPr>
        <p:spPr/>
        <p:txBody>
          <a:bodyPr/>
          <a:lstStyle/>
          <a:p>
            <a:pPr rtl="0"/>
            <a:fld id="{9860EDB8-5305-433F-BE41-D7A86D811DB3}" type="slidenum">
              <a:rPr lang="en-US" altLang="ja-JP" noProof="0" smtClean="0"/>
              <a:pPr rtl="0"/>
              <a:t>13</a:t>
            </a:fld>
            <a:endParaRPr lang="ja-JP" altLang="en-US" noProof="0"/>
          </a:p>
        </p:txBody>
      </p:sp>
      <mc:AlternateContent xmlns:mc="http://schemas.openxmlformats.org/markup-compatibility/2006" xmlns:a14="http://schemas.microsoft.com/office/drawing/2010/main">
        <mc:Choice Requires="a14">
          <p:sp>
            <p:nvSpPr>
              <p:cNvPr id="20" name="コンテンツ プレースホルダー 4">
                <a:extLst>
                  <a:ext uri="{FF2B5EF4-FFF2-40B4-BE49-F238E27FC236}">
                    <a16:creationId xmlns:a16="http://schemas.microsoft.com/office/drawing/2014/main" id="{33B437AD-3790-6632-6B36-2A8FC8F977E2}"/>
                  </a:ext>
                </a:extLst>
              </p:cNvPr>
              <p:cNvSpPr>
                <a:spLocks noGrp="1"/>
              </p:cNvSpPr>
              <p:nvPr>
                <p:ph sz="quarter" idx="13"/>
              </p:nvPr>
            </p:nvSpPr>
            <p:spPr>
              <a:xfrm>
                <a:off x="444500" y="1386840"/>
                <a:ext cx="10909299" cy="4601748"/>
              </a:xfrm>
            </p:spPr>
            <p:txBody>
              <a:bodyPr>
                <a:normAutofit/>
              </a:bodyPr>
              <a:lstStyle/>
              <a:p>
                <a:pPr marL="342900" indent="-342900">
                  <a:buFont typeface="Arial" panose="020B0604020202020204" pitchFamily="34" charset="0"/>
                  <a:buChar char="•"/>
                </a:pPr>
                <a:r>
                  <a:rPr kumimoji="1" lang="ja-JP" altLang="en-US" sz="2000" dirty="0"/>
                  <a:t>ドレインソース間電流</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𝐷𝑆</m:t>
                        </m:r>
                      </m:sub>
                    </m:sSub>
                  </m:oMath>
                </a14:m>
                <a:r>
                  <a:rPr kumimoji="1" lang="ja-JP" altLang="en-US" sz="2000" dirty="0"/>
                  <a:t>はゲートソース間の電圧</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𝑉</m:t>
                        </m:r>
                      </m:e>
                      <m:sub>
                        <m:r>
                          <a:rPr kumimoji="1" lang="en-US" altLang="ja-JP" sz="2000" b="0" i="1" smtClean="0">
                            <a:latin typeface="Cambria Math" panose="02040503050406030204" pitchFamily="18" charset="0"/>
                          </a:rPr>
                          <m:t>𝐺𝑆</m:t>
                        </m:r>
                      </m:sub>
                    </m:sSub>
                    <m:r>
                      <a:rPr lang="ja-JP" altLang="en-US" sz="2000" i="1">
                        <a:latin typeface="Cambria Math" panose="02040503050406030204" pitchFamily="18" charset="0"/>
                      </a:rPr>
                      <m:t>に</m:t>
                    </m:r>
                  </m:oMath>
                </a14:m>
                <a:r>
                  <a:rPr kumimoji="1" lang="ja-JP" altLang="en-US" sz="2000" dirty="0"/>
                  <a:t>よって決定するが、</a:t>
                </a:r>
                <a:r>
                  <a:rPr kumimoji="1" lang="ja-JP" altLang="en-US" sz="2000" b="1" dirty="0">
                    <a:solidFill>
                      <a:srgbClr val="FF0000"/>
                    </a:solidFill>
                  </a:rPr>
                  <a:t>ゲートには寄生容量がある</a:t>
                </a:r>
                <a:endParaRPr kumimoji="1" lang="en-US" altLang="ja-JP" sz="2000" b="1" dirty="0">
                  <a:solidFill>
                    <a:srgbClr val="FF0000"/>
                  </a:solidFill>
                </a:endParaRPr>
              </a:p>
              <a:p>
                <a:pPr marL="342900" indent="-342900">
                  <a:buFont typeface="Arial" panose="020B0604020202020204" pitchFamily="34" charset="0"/>
                  <a:buChar char="•"/>
                </a:pPr>
                <a:r>
                  <a:rPr kumimoji="1" lang="ja-JP" altLang="en-US" sz="2000" dirty="0">
                    <a:solidFill>
                      <a:schemeClr val="tx1"/>
                    </a:solidFill>
                  </a:rPr>
                  <a:t>ゲートがフローティング状態になった時は直前に入力されていたゲートソース間電圧が保持される</a:t>
                </a:r>
                <a:endParaRPr kumimoji="1" lang="en-US" altLang="ja-JP" sz="2000" dirty="0">
                  <a:solidFill>
                    <a:schemeClr val="tx1"/>
                  </a:solidFill>
                </a:endParaRPr>
              </a:p>
              <a:p>
                <a:pPr marL="626364" lvl="1" indent="-342900"/>
                <a:r>
                  <a:rPr lang="ja-JP" altLang="en-US" sz="2000" dirty="0">
                    <a:solidFill>
                      <a:schemeClr val="tx1"/>
                    </a:solidFill>
                  </a:rPr>
                  <a:t>フローティングゲートと呼ばれる状態　</a:t>
                </a:r>
                <a:r>
                  <a:rPr lang="en-US" altLang="ja-JP" sz="2000" dirty="0">
                    <a:solidFill>
                      <a:schemeClr val="tx1"/>
                    </a:solidFill>
                  </a:rPr>
                  <a:t>SRAM</a:t>
                </a:r>
                <a:r>
                  <a:rPr lang="ja-JP" altLang="en-US" sz="2000" dirty="0">
                    <a:solidFill>
                      <a:schemeClr val="tx1"/>
                    </a:solidFill>
                  </a:rPr>
                  <a:t>で利用</a:t>
                </a:r>
                <a:endParaRPr kumimoji="1" lang="en-US" altLang="ja-JP" sz="2000" dirty="0">
                  <a:solidFill>
                    <a:schemeClr val="tx1"/>
                  </a:solidFill>
                </a:endParaRPr>
              </a:p>
            </p:txBody>
          </p:sp>
        </mc:Choice>
        <mc:Fallback xmlns="">
          <p:sp>
            <p:nvSpPr>
              <p:cNvPr id="20" name="コンテンツ プレースホルダー 4">
                <a:extLst>
                  <a:ext uri="{FF2B5EF4-FFF2-40B4-BE49-F238E27FC236}">
                    <a16:creationId xmlns:a16="http://schemas.microsoft.com/office/drawing/2014/main" id="{33B437AD-3790-6632-6B36-2A8FC8F977E2}"/>
                  </a:ext>
                </a:extLst>
              </p:cNvPr>
              <p:cNvSpPr>
                <a:spLocks noGrp="1" noRot="1" noChangeAspect="1" noMove="1" noResize="1" noEditPoints="1" noAdjustHandles="1" noChangeArrowheads="1" noChangeShapeType="1" noTextEdit="1"/>
              </p:cNvSpPr>
              <p:nvPr>
                <p:ph sz="quarter" idx="13"/>
              </p:nvPr>
            </p:nvSpPr>
            <p:spPr>
              <a:xfrm>
                <a:off x="444500" y="1386840"/>
                <a:ext cx="10909299" cy="4601748"/>
              </a:xfrm>
              <a:blipFill>
                <a:blip r:embed="rId3"/>
                <a:stretch>
                  <a:fillRect l="-503"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880976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1F1C97-E110-4A67-3E6D-425C001C94B1}"/>
              </a:ext>
            </a:extLst>
          </p:cNvPr>
          <p:cNvSpPr>
            <a:spLocks noGrp="1"/>
          </p:cNvSpPr>
          <p:nvPr>
            <p:ph type="title"/>
          </p:nvPr>
        </p:nvSpPr>
        <p:spPr/>
        <p:txBody>
          <a:bodyPr/>
          <a:lstStyle/>
          <a:p>
            <a:r>
              <a:rPr lang="ja-JP" altLang="en-US" dirty="0"/>
              <a:t>外部ネットリスト用のシンボル作成</a:t>
            </a:r>
            <a:endParaRPr kumimoji="1" lang="ja-JP" altLang="en-US" dirty="0"/>
          </a:p>
        </p:txBody>
      </p:sp>
      <p:sp>
        <p:nvSpPr>
          <p:cNvPr id="4" name="日付プレースホルダー 3">
            <a:extLst>
              <a:ext uri="{FF2B5EF4-FFF2-40B4-BE49-F238E27FC236}">
                <a16:creationId xmlns:a16="http://schemas.microsoft.com/office/drawing/2014/main" id="{F4519D3C-6189-914A-9382-227699C83D39}"/>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3206CEB9-50C7-821E-99E5-488C254DBC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130</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895A6E3-D92C-1555-9DB1-F097DE4AF211}"/>
              </a:ext>
            </a:extLst>
          </p:cNvPr>
          <p:cNvSpPr>
            <a:spLocks noGrp="1"/>
          </p:cNvSpPr>
          <p:nvPr>
            <p:ph sz="quarter" idx="13"/>
          </p:nvPr>
        </p:nvSpPr>
        <p:spPr/>
        <p:txBody>
          <a:bodyPr>
            <a:normAutofit/>
          </a:bodyPr>
          <a:lstStyle/>
          <a:p>
            <a:r>
              <a:rPr lang="en-US" altLang="ja-JP" sz="2000" u="sng" dirty="0"/>
              <a:t>VDD</a:t>
            </a:r>
            <a:r>
              <a:rPr lang="ja-JP" altLang="en-US" sz="2000" u="sng" dirty="0"/>
              <a:t>と</a:t>
            </a:r>
            <a:r>
              <a:rPr lang="en-US" altLang="ja-JP" sz="2000" u="sng" dirty="0"/>
              <a:t>GND</a:t>
            </a:r>
            <a:r>
              <a:rPr lang="ja-JP" altLang="en-US" sz="2000" u="sng" dirty="0"/>
              <a:t>のピンをシンボルから削除</a:t>
            </a:r>
            <a:r>
              <a:rPr lang="ja-JP" altLang="en-US" sz="2000" dirty="0"/>
              <a:t>してプロパティで記述してみる</a:t>
            </a:r>
            <a:endParaRPr lang="en-US" altLang="ja-JP" sz="2000" dirty="0"/>
          </a:p>
          <a:p>
            <a:endParaRPr lang="en-US" altLang="ja-JP" sz="2000" dirty="0"/>
          </a:p>
          <a:p>
            <a:pPr marL="0" indent="0">
              <a:buNone/>
            </a:pPr>
            <a:r>
              <a:rPr kumimoji="1" lang="en-US" altLang="ja-JP" sz="2000" dirty="0"/>
              <a:t>type=primitive</a:t>
            </a:r>
            <a:br>
              <a:rPr kumimoji="1" lang="en-US" altLang="ja-JP" sz="2000" dirty="0"/>
            </a:br>
            <a:r>
              <a:rPr kumimoji="1" lang="en-US" altLang="ja-JP" sz="2000" dirty="0"/>
              <a:t>format="@name @@A @@Y @VDD @GND @prefix“</a:t>
            </a:r>
            <a:br>
              <a:rPr kumimoji="1" lang="en-US" altLang="ja-JP" sz="2000" dirty="0"/>
            </a:br>
            <a:r>
              <a:rPr kumimoji="1" lang="en-US" altLang="ja-JP" sz="2000" dirty="0"/>
              <a:t>template="name=x1 </a:t>
            </a:r>
            <a:r>
              <a:rPr kumimoji="1" lang="en-US" altLang="ja-JP" sz="2000" u="sng" dirty="0"/>
              <a:t>VDD=VDD GND=0</a:t>
            </a:r>
            <a:r>
              <a:rPr kumimoji="1" lang="en-US" altLang="ja-JP" sz="2000" dirty="0"/>
              <a:t> prefix=TOP“</a:t>
            </a:r>
            <a:br>
              <a:rPr kumimoji="1" lang="en-US" altLang="ja-JP" sz="2000" dirty="0"/>
            </a:br>
            <a:r>
              <a:rPr kumimoji="1" lang="en-US" altLang="ja-JP" sz="2000" dirty="0"/>
              <a:t>extra=“VDD</a:t>
            </a:r>
            <a:r>
              <a:rPr lang="ja-JP" altLang="en-US" sz="2000" dirty="0"/>
              <a:t> </a:t>
            </a:r>
            <a:r>
              <a:rPr lang="en-US" altLang="ja-JP" sz="2000" dirty="0"/>
              <a:t>GND</a:t>
            </a:r>
            <a:r>
              <a:rPr kumimoji="1" lang="en-US" altLang="ja-JP" sz="2000" dirty="0"/>
              <a:t> prefix“</a:t>
            </a:r>
            <a:br>
              <a:rPr kumimoji="1" lang="en-US" altLang="ja-JP" sz="2000" dirty="0"/>
            </a:br>
            <a:r>
              <a:rPr kumimoji="1" lang="en-US" altLang="ja-JP" sz="2000" dirty="0"/>
              <a:t>highlight=true</a:t>
            </a:r>
            <a:endParaRPr kumimoji="1" lang="ja-JP" altLang="en-US" sz="2000" dirty="0"/>
          </a:p>
        </p:txBody>
      </p:sp>
      <p:sp>
        <p:nvSpPr>
          <p:cNvPr id="7" name="テキスト ボックス 6">
            <a:extLst>
              <a:ext uri="{FF2B5EF4-FFF2-40B4-BE49-F238E27FC236}">
                <a16:creationId xmlns:a16="http://schemas.microsoft.com/office/drawing/2014/main" id="{35AB687C-1DB6-4675-8A2B-83E39B92B0CE}"/>
              </a:ext>
            </a:extLst>
          </p:cNvPr>
          <p:cNvSpPr txBox="1"/>
          <p:nvPr/>
        </p:nvSpPr>
        <p:spPr>
          <a:xfrm>
            <a:off x="7231813" y="4027777"/>
            <a:ext cx="2999201" cy="830997"/>
          </a:xfrm>
          <a:prstGeom prst="rect">
            <a:avLst/>
          </a:prstGeom>
          <a:noFill/>
        </p:spPr>
        <p:txBody>
          <a:bodyPr wrap="square" rtlCol="0">
            <a:spAutoFit/>
          </a:bodyPr>
          <a:lstStyle/>
          <a:p>
            <a:pPr algn="ctr"/>
            <a:r>
              <a:rPr kumimoji="1" lang="ja-JP" altLang="en-US" sz="2400" dirty="0"/>
              <a:t>テストベンチが</a:t>
            </a:r>
            <a:br>
              <a:rPr kumimoji="1" lang="en-US" altLang="ja-JP" sz="2400" dirty="0"/>
            </a:br>
            <a:r>
              <a:rPr kumimoji="1" lang="ja-JP" altLang="en-US" sz="2400" dirty="0"/>
              <a:t>見やすくなる</a:t>
            </a:r>
            <a:endParaRPr kumimoji="1" lang="en-US" altLang="ja-JP" sz="2400" dirty="0"/>
          </a:p>
        </p:txBody>
      </p:sp>
      <p:pic>
        <p:nvPicPr>
          <p:cNvPr id="8" name="図 7">
            <a:extLst>
              <a:ext uri="{FF2B5EF4-FFF2-40B4-BE49-F238E27FC236}">
                <a16:creationId xmlns:a16="http://schemas.microsoft.com/office/drawing/2014/main" id="{0585E54B-3B96-EDD8-905A-9FD172153E17}"/>
              </a:ext>
            </a:extLst>
          </p:cNvPr>
          <p:cNvPicPr>
            <a:picLocks noChangeAspect="1"/>
          </p:cNvPicPr>
          <p:nvPr/>
        </p:nvPicPr>
        <p:blipFill>
          <a:blip r:embed="rId2"/>
          <a:stretch>
            <a:fillRect/>
          </a:stretch>
        </p:blipFill>
        <p:spPr>
          <a:xfrm>
            <a:off x="595101" y="5008628"/>
            <a:ext cx="4854353" cy="1187867"/>
          </a:xfrm>
          <a:prstGeom prst="rect">
            <a:avLst/>
          </a:prstGeom>
        </p:spPr>
      </p:pic>
      <p:cxnSp>
        <p:nvCxnSpPr>
          <p:cNvPr id="12" name="直線矢印コネクタ 11">
            <a:extLst>
              <a:ext uri="{FF2B5EF4-FFF2-40B4-BE49-F238E27FC236}">
                <a16:creationId xmlns:a16="http://schemas.microsoft.com/office/drawing/2014/main" id="{D208605D-D9E9-0FE8-49BB-ECA3458A8194}"/>
              </a:ext>
            </a:extLst>
          </p:cNvPr>
          <p:cNvCxnSpPr/>
          <p:nvPr/>
        </p:nvCxnSpPr>
        <p:spPr>
          <a:xfrm>
            <a:off x="6096000" y="5602559"/>
            <a:ext cx="10529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F9D5AA99-4096-DABE-6457-4C09106C43D0}"/>
              </a:ext>
            </a:extLst>
          </p:cNvPr>
          <p:cNvPicPr>
            <a:picLocks noChangeAspect="1"/>
          </p:cNvPicPr>
          <p:nvPr/>
        </p:nvPicPr>
        <p:blipFill>
          <a:blip r:embed="rId3"/>
          <a:stretch>
            <a:fillRect/>
          </a:stretch>
        </p:blipFill>
        <p:spPr>
          <a:xfrm>
            <a:off x="7711070" y="5008628"/>
            <a:ext cx="2040688" cy="1187863"/>
          </a:xfrm>
          <a:prstGeom prst="rect">
            <a:avLst/>
          </a:prstGeom>
        </p:spPr>
      </p:pic>
      <p:sp>
        <p:nvSpPr>
          <p:cNvPr id="15" name="吹き出し: 角を丸めた四角形 14">
            <a:extLst>
              <a:ext uri="{FF2B5EF4-FFF2-40B4-BE49-F238E27FC236}">
                <a16:creationId xmlns:a16="http://schemas.microsoft.com/office/drawing/2014/main" id="{049475D4-8C40-A490-20E0-0B9AEE04E2EB}"/>
              </a:ext>
            </a:extLst>
          </p:cNvPr>
          <p:cNvSpPr/>
          <p:nvPr/>
        </p:nvSpPr>
        <p:spPr>
          <a:xfrm>
            <a:off x="10269695" y="5158689"/>
            <a:ext cx="1743679" cy="946547"/>
          </a:xfrm>
          <a:prstGeom prst="wedgeRoundRectCallout">
            <a:avLst>
              <a:gd name="adj1" fmla="val -93402"/>
              <a:gd name="adj2" fmla="val 8"/>
              <a:gd name="adj3" fmla="val 1666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VDD=VDD</a:t>
            </a:r>
          </a:p>
          <a:p>
            <a:pPr algn="ctr"/>
            <a:r>
              <a:rPr kumimoji="1" lang="en-US" altLang="ja-JP" dirty="0">
                <a:solidFill>
                  <a:schemeClr val="tx1"/>
                </a:solidFill>
              </a:rPr>
              <a:t>GND=0</a:t>
            </a:r>
          </a:p>
        </p:txBody>
      </p:sp>
      <p:sp>
        <p:nvSpPr>
          <p:cNvPr id="5" name="テキスト ボックス 4">
            <a:extLst>
              <a:ext uri="{FF2B5EF4-FFF2-40B4-BE49-F238E27FC236}">
                <a16:creationId xmlns:a16="http://schemas.microsoft.com/office/drawing/2014/main" id="{38403906-EFE4-83EA-0690-7C42B9CA3035}"/>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inv.sym</a:t>
            </a:r>
            <a:endParaRPr kumimoji="1" lang="ja-JP" altLang="en-US" dirty="0">
              <a:solidFill>
                <a:schemeClr val="tx1"/>
              </a:solidFill>
            </a:endParaRPr>
          </a:p>
        </p:txBody>
      </p:sp>
    </p:spTree>
    <p:extLst>
      <p:ext uri="{BB962C8B-B14F-4D97-AF65-F5344CB8AC3E}">
        <p14:creationId xmlns:p14="http://schemas.microsoft.com/office/powerpoint/2010/main" val="8967821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D2E20-8B12-8033-E498-B100ABAB5B52}"/>
              </a:ext>
            </a:extLst>
          </p:cNvPr>
          <p:cNvSpPr>
            <a:spLocks noGrp="1"/>
          </p:cNvSpPr>
          <p:nvPr>
            <p:ph type="title"/>
          </p:nvPr>
        </p:nvSpPr>
        <p:spPr/>
        <p:txBody>
          <a:bodyPr/>
          <a:lstStyle/>
          <a:p>
            <a:r>
              <a:rPr lang="ja-JP" altLang="en-US" dirty="0"/>
              <a:t>テスト</a:t>
            </a:r>
            <a:r>
              <a:rPr kumimoji="1" lang="ja-JP" altLang="en-US" dirty="0"/>
              <a:t>ベンチ改造　</a:t>
            </a:r>
            <a:r>
              <a:rPr kumimoji="1" lang="en-US" altLang="ja-JP" dirty="0"/>
              <a:t>Before</a:t>
            </a:r>
            <a:endParaRPr kumimoji="1" lang="ja-JP" altLang="en-US" dirty="0"/>
          </a:p>
        </p:txBody>
      </p:sp>
      <p:sp>
        <p:nvSpPr>
          <p:cNvPr id="4" name="日付プレースホルダー 3">
            <a:extLst>
              <a:ext uri="{FF2B5EF4-FFF2-40B4-BE49-F238E27FC236}">
                <a16:creationId xmlns:a16="http://schemas.microsoft.com/office/drawing/2014/main" id="{84530ADF-0D8F-1B28-641F-972A53C59A51}"/>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05996489-2EF8-C9F6-1967-E3AF451DE4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131</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9">
            <a:extLst>
              <a:ext uri="{FF2B5EF4-FFF2-40B4-BE49-F238E27FC236}">
                <a16:creationId xmlns:a16="http://schemas.microsoft.com/office/drawing/2014/main" id="{C9016734-01D9-AECD-3FC1-E70DA0A723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1398" y="1255713"/>
            <a:ext cx="8469203" cy="5302250"/>
          </a:xfrm>
          <a:prstGeom prst="rect">
            <a:avLst/>
          </a:prstGeom>
        </p:spPr>
      </p:pic>
    </p:spTree>
    <p:extLst>
      <p:ext uri="{BB962C8B-B14F-4D97-AF65-F5344CB8AC3E}">
        <p14:creationId xmlns:p14="http://schemas.microsoft.com/office/powerpoint/2010/main" val="10948349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D2E20-8B12-8033-E498-B100ABAB5B52}"/>
              </a:ext>
            </a:extLst>
          </p:cNvPr>
          <p:cNvSpPr>
            <a:spLocks noGrp="1"/>
          </p:cNvSpPr>
          <p:nvPr>
            <p:ph type="title"/>
          </p:nvPr>
        </p:nvSpPr>
        <p:spPr/>
        <p:txBody>
          <a:bodyPr/>
          <a:lstStyle/>
          <a:p>
            <a:r>
              <a:rPr kumimoji="1" lang="ja-JP" altLang="en-US" dirty="0"/>
              <a:t>テストベンチ改造　</a:t>
            </a:r>
            <a:r>
              <a:rPr kumimoji="1" lang="en-US" altLang="ja-JP" dirty="0"/>
              <a:t>After</a:t>
            </a:r>
            <a:endParaRPr kumimoji="1" lang="ja-JP" altLang="en-US" dirty="0"/>
          </a:p>
        </p:txBody>
      </p:sp>
      <p:sp>
        <p:nvSpPr>
          <p:cNvPr id="4" name="日付プレースホルダー 3">
            <a:extLst>
              <a:ext uri="{FF2B5EF4-FFF2-40B4-BE49-F238E27FC236}">
                <a16:creationId xmlns:a16="http://schemas.microsoft.com/office/drawing/2014/main" id="{84530ADF-0D8F-1B28-641F-972A53C59A51}"/>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05996489-2EF8-C9F6-1967-E3AF451DE4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132</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9">
            <a:extLst>
              <a:ext uri="{FF2B5EF4-FFF2-40B4-BE49-F238E27FC236}">
                <a16:creationId xmlns:a16="http://schemas.microsoft.com/office/drawing/2014/main" id="{7753AD57-6422-AD53-68B0-DC0C14343D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3873" y="1267376"/>
            <a:ext cx="8944253" cy="5302250"/>
          </a:xfrm>
          <a:prstGeom prst="rect">
            <a:avLst/>
          </a:prstGeom>
        </p:spPr>
      </p:pic>
      <p:sp>
        <p:nvSpPr>
          <p:cNvPr id="3" name="テキスト ボックス 2">
            <a:extLst>
              <a:ext uri="{FF2B5EF4-FFF2-40B4-BE49-F238E27FC236}">
                <a16:creationId xmlns:a16="http://schemas.microsoft.com/office/drawing/2014/main" id="{B52322F7-C15C-E8CA-2BBA-4DB92AF635BE}"/>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inv_pex.sch</a:t>
            </a:r>
            <a:endParaRPr kumimoji="1" lang="ja-JP" altLang="en-US" dirty="0">
              <a:solidFill>
                <a:schemeClr val="tx1"/>
              </a:solidFill>
            </a:endParaRPr>
          </a:p>
        </p:txBody>
      </p:sp>
    </p:spTree>
    <p:extLst>
      <p:ext uri="{BB962C8B-B14F-4D97-AF65-F5344CB8AC3E}">
        <p14:creationId xmlns:p14="http://schemas.microsoft.com/office/powerpoint/2010/main" val="38586710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11" descr="グリーン, 窓, 座る, 光 が含まれている画像&#10;&#10;自動的に生成された説明">
            <a:extLst>
              <a:ext uri="{FF2B5EF4-FFF2-40B4-BE49-F238E27FC236}">
                <a16:creationId xmlns:a16="http://schemas.microsoft.com/office/drawing/2014/main" id="{8DF6B263-8DF7-8DAF-309C-9F4E1061B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1729"/>
            <a:ext cx="10515600" cy="5070218"/>
          </a:xfrm>
          <a:prstGeom prst="rect">
            <a:avLst/>
          </a:prstGeom>
        </p:spPr>
      </p:pic>
      <p:sp>
        <p:nvSpPr>
          <p:cNvPr id="2" name="タイトル 1">
            <a:extLst>
              <a:ext uri="{FF2B5EF4-FFF2-40B4-BE49-F238E27FC236}">
                <a16:creationId xmlns:a16="http://schemas.microsoft.com/office/drawing/2014/main" id="{889B7647-3D47-E75C-BDAC-14B78EA4CF00}"/>
              </a:ext>
            </a:extLst>
          </p:cNvPr>
          <p:cNvSpPr>
            <a:spLocks noGrp="1"/>
          </p:cNvSpPr>
          <p:nvPr>
            <p:ph type="title"/>
          </p:nvPr>
        </p:nvSpPr>
        <p:spPr/>
        <p:txBody>
          <a:bodyPr/>
          <a:lstStyle/>
          <a:p>
            <a:r>
              <a:rPr lang="ja-JP" altLang="en-US"/>
              <a:t>シミュレーション結果</a:t>
            </a:r>
            <a:endParaRPr kumimoji="1" lang="ja-JP" altLang="en-US" dirty="0"/>
          </a:p>
        </p:txBody>
      </p:sp>
      <p:sp>
        <p:nvSpPr>
          <p:cNvPr id="4" name="日付プレースホルダー 3">
            <a:extLst>
              <a:ext uri="{FF2B5EF4-FFF2-40B4-BE49-F238E27FC236}">
                <a16:creationId xmlns:a16="http://schemas.microsoft.com/office/drawing/2014/main" id="{B92B5458-7656-D29A-B947-DA3AA3945987}"/>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DE36AD06-00CC-5D83-C799-B9C94457EEB2}"/>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133</a:t>
            </a:fld>
            <a:endParaRPr kumimoji="1" lang="ja-JP" altLang="en-US" dirty="0">
              <a:latin typeface="Meiryo UI" panose="020B0604030504040204" pitchFamily="50" charset="-128"/>
              <a:ea typeface="Meiryo UI" panose="020B0604030504040204" pitchFamily="50" charset="-128"/>
            </a:endParaRPr>
          </a:p>
        </p:txBody>
      </p:sp>
      <p:cxnSp>
        <p:nvCxnSpPr>
          <p:cNvPr id="14" name="直線矢印コネクタ 13">
            <a:extLst>
              <a:ext uri="{FF2B5EF4-FFF2-40B4-BE49-F238E27FC236}">
                <a16:creationId xmlns:a16="http://schemas.microsoft.com/office/drawing/2014/main" id="{E27E909A-8870-E8EB-6F2D-8B8BBD2F9D02}"/>
              </a:ext>
            </a:extLst>
          </p:cNvPr>
          <p:cNvCxnSpPr>
            <a:cxnSpLocks/>
          </p:cNvCxnSpPr>
          <p:nvPr/>
        </p:nvCxnSpPr>
        <p:spPr>
          <a:xfrm>
            <a:off x="3871502" y="3996813"/>
            <a:ext cx="570132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A572DB46-E919-9116-C959-62BF8D2CA116}"/>
              </a:ext>
            </a:extLst>
          </p:cNvPr>
          <p:cNvCxnSpPr>
            <a:cxnSpLocks/>
          </p:cNvCxnSpPr>
          <p:nvPr/>
        </p:nvCxnSpPr>
        <p:spPr>
          <a:xfrm>
            <a:off x="9594894" y="3996813"/>
            <a:ext cx="560477"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5989DF3F-0162-87A7-6B25-535431C98839}"/>
              </a:ext>
            </a:extLst>
          </p:cNvPr>
          <p:cNvSpPr txBox="1"/>
          <p:nvPr/>
        </p:nvSpPr>
        <p:spPr>
          <a:xfrm>
            <a:off x="3871502" y="3229973"/>
            <a:ext cx="5723392" cy="769441"/>
          </a:xfrm>
          <a:prstGeom prst="rect">
            <a:avLst/>
          </a:prstGeom>
          <a:noFill/>
        </p:spPr>
        <p:txBody>
          <a:bodyPr wrap="square" rtlCol="0">
            <a:spAutoFit/>
          </a:bodyPr>
          <a:lstStyle/>
          <a:p>
            <a:pPr algn="ctr"/>
            <a:r>
              <a:rPr kumimoji="1" lang="en-US" altLang="ja-JP" sz="4400" b="1" dirty="0">
                <a:solidFill>
                  <a:schemeClr val="accent1"/>
                </a:solidFill>
              </a:rPr>
              <a:t>149.9ps</a:t>
            </a:r>
            <a:endParaRPr kumimoji="1" lang="ja-JP" altLang="en-US" dirty="0"/>
          </a:p>
        </p:txBody>
      </p:sp>
      <p:sp>
        <p:nvSpPr>
          <p:cNvPr id="22" name="テキスト ボックス 21">
            <a:extLst>
              <a:ext uri="{FF2B5EF4-FFF2-40B4-BE49-F238E27FC236}">
                <a16:creationId xmlns:a16="http://schemas.microsoft.com/office/drawing/2014/main" id="{F56156D8-A16A-BC4C-F9DF-E48B4302778D}"/>
              </a:ext>
            </a:extLst>
          </p:cNvPr>
          <p:cNvSpPr txBox="1"/>
          <p:nvPr/>
        </p:nvSpPr>
        <p:spPr>
          <a:xfrm>
            <a:off x="8751289" y="3229973"/>
            <a:ext cx="2247687" cy="769441"/>
          </a:xfrm>
          <a:prstGeom prst="rect">
            <a:avLst/>
          </a:prstGeom>
          <a:noFill/>
        </p:spPr>
        <p:txBody>
          <a:bodyPr wrap="square" rtlCol="0">
            <a:spAutoFit/>
          </a:bodyPr>
          <a:lstStyle/>
          <a:p>
            <a:pPr algn="ctr"/>
            <a:r>
              <a:rPr kumimoji="1" lang="en-US" altLang="ja-JP" sz="4400" b="1" dirty="0">
                <a:solidFill>
                  <a:schemeClr val="accent1"/>
                </a:solidFill>
              </a:rPr>
              <a:t>15.0ps</a:t>
            </a:r>
            <a:endParaRPr kumimoji="1" lang="ja-JP" altLang="en-US" dirty="0"/>
          </a:p>
        </p:txBody>
      </p:sp>
      <p:cxnSp>
        <p:nvCxnSpPr>
          <p:cNvPr id="23" name="直線矢印コネクタ 22">
            <a:extLst>
              <a:ext uri="{FF2B5EF4-FFF2-40B4-BE49-F238E27FC236}">
                <a16:creationId xmlns:a16="http://schemas.microsoft.com/office/drawing/2014/main" id="{AD2824C7-A4B8-4471-50AE-8D121231C546}"/>
              </a:ext>
            </a:extLst>
          </p:cNvPr>
          <p:cNvCxnSpPr>
            <a:cxnSpLocks/>
          </p:cNvCxnSpPr>
          <p:nvPr/>
        </p:nvCxnSpPr>
        <p:spPr>
          <a:xfrm>
            <a:off x="3871502" y="4116556"/>
            <a:ext cx="628386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2B99BC4-79E0-301A-C89E-CC5CF2307A3A}"/>
              </a:ext>
            </a:extLst>
          </p:cNvPr>
          <p:cNvSpPr txBox="1"/>
          <p:nvPr/>
        </p:nvSpPr>
        <p:spPr>
          <a:xfrm>
            <a:off x="3871502" y="4245241"/>
            <a:ext cx="6283869" cy="769441"/>
          </a:xfrm>
          <a:prstGeom prst="rect">
            <a:avLst/>
          </a:prstGeom>
          <a:noFill/>
        </p:spPr>
        <p:txBody>
          <a:bodyPr wrap="square" rtlCol="0">
            <a:spAutoFit/>
          </a:bodyPr>
          <a:lstStyle/>
          <a:p>
            <a:pPr algn="ctr"/>
            <a:r>
              <a:rPr kumimoji="1" lang="en-US" altLang="ja-JP" sz="4400" b="1" dirty="0">
                <a:solidFill>
                  <a:schemeClr val="accent1"/>
                </a:solidFill>
              </a:rPr>
              <a:t>164.9ps</a:t>
            </a:r>
            <a:endParaRPr kumimoji="1" lang="ja-JP" altLang="en-US" dirty="0"/>
          </a:p>
        </p:txBody>
      </p:sp>
      <p:sp>
        <p:nvSpPr>
          <p:cNvPr id="26" name="テキスト ボックス 25">
            <a:extLst>
              <a:ext uri="{FF2B5EF4-FFF2-40B4-BE49-F238E27FC236}">
                <a16:creationId xmlns:a16="http://schemas.microsoft.com/office/drawing/2014/main" id="{1A651CBB-3331-D8BD-DFA1-13B4F2AC1A17}"/>
              </a:ext>
            </a:extLst>
          </p:cNvPr>
          <p:cNvSpPr txBox="1"/>
          <p:nvPr/>
        </p:nvSpPr>
        <p:spPr>
          <a:xfrm>
            <a:off x="3871503" y="5014682"/>
            <a:ext cx="6283868" cy="523220"/>
          </a:xfrm>
          <a:prstGeom prst="rect">
            <a:avLst/>
          </a:prstGeom>
          <a:noFill/>
        </p:spPr>
        <p:txBody>
          <a:bodyPr wrap="square" rtlCol="0">
            <a:spAutoFit/>
          </a:bodyPr>
          <a:lstStyle/>
          <a:p>
            <a:pPr algn="ctr"/>
            <a:r>
              <a:rPr kumimoji="1" lang="ja-JP" altLang="en-US" sz="2800" dirty="0">
                <a:solidFill>
                  <a:schemeClr val="accent1"/>
                </a:solidFill>
              </a:rPr>
              <a:t>寄生容量によって応答性が悪化</a:t>
            </a:r>
            <a:endParaRPr kumimoji="1" lang="en-US" altLang="ja-JP" sz="2800" dirty="0">
              <a:solidFill>
                <a:schemeClr val="accent1"/>
              </a:solidFill>
            </a:endParaRPr>
          </a:p>
        </p:txBody>
      </p:sp>
      <p:sp>
        <p:nvSpPr>
          <p:cNvPr id="27" name="テキスト ボックス 26">
            <a:extLst>
              <a:ext uri="{FF2B5EF4-FFF2-40B4-BE49-F238E27FC236}">
                <a16:creationId xmlns:a16="http://schemas.microsoft.com/office/drawing/2014/main" id="{8F411A72-C82C-9703-162C-C4F96C43D4EB}"/>
              </a:ext>
            </a:extLst>
          </p:cNvPr>
          <p:cNvSpPr txBox="1"/>
          <p:nvPr/>
        </p:nvSpPr>
        <p:spPr>
          <a:xfrm>
            <a:off x="9873343" y="2287140"/>
            <a:ext cx="1175657" cy="523220"/>
          </a:xfrm>
          <a:prstGeom prst="rect">
            <a:avLst/>
          </a:prstGeom>
          <a:noFill/>
        </p:spPr>
        <p:txBody>
          <a:bodyPr wrap="square" rtlCol="0">
            <a:spAutoFit/>
          </a:bodyPr>
          <a:lstStyle/>
          <a:p>
            <a:pPr algn="ctr"/>
            <a:r>
              <a:rPr kumimoji="1" lang="en-US" altLang="ja-JP" sz="2800" b="1" dirty="0">
                <a:solidFill>
                  <a:srgbClr val="00B050"/>
                </a:solidFill>
              </a:rPr>
              <a:t>After</a:t>
            </a:r>
            <a:endParaRPr kumimoji="1" lang="ja-JP" altLang="en-US" sz="2800" b="1" dirty="0">
              <a:solidFill>
                <a:srgbClr val="00B050"/>
              </a:solidFill>
            </a:endParaRPr>
          </a:p>
        </p:txBody>
      </p:sp>
      <p:sp>
        <p:nvSpPr>
          <p:cNvPr id="28" name="テキスト ボックス 27">
            <a:extLst>
              <a:ext uri="{FF2B5EF4-FFF2-40B4-BE49-F238E27FC236}">
                <a16:creationId xmlns:a16="http://schemas.microsoft.com/office/drawing/2014/main" id="{2979B10A-BB3E-A4DD-14EB-4888F3353032}"/>
              </a:ext>
            </a:extLst>
          </p:cNvPr>
          <p:cNvSpPr txBox="1"/>
          <p:nvPr/>
        </p:nvSpPr>
        <p:spPr>
          <a:xfrm>
            <a:off x="8010526" y="2286219"/>
            <a:ext cx="1328592" cy="523220"/>
          </a:xfrm>
          <a:prstGeom prst="rect">
            <a:avLst/>
          </a:prstGeom>
          <a:noFill/>
        </p:spPr>
        <p:txBody>
          <a:bodyPr wrap="square" rtlCol="0">
            <a:spAutoFit/>
          </a:bodyPr>
          <a:lstStyle/>
          <a:p>
            <a:pPr algn="ctr"/>
            <a:r>
              <a:rPr kumimoji="1" lang="en-US" altLang="ja-JP" sz="2800" b="1" dirty="0">
                <a:solidFill>
                  <a:srgbClr val="CC3300"/>
                </a:solidFill>
              </a:rPr>
              <a:t>Before</a:t>
            </a:r>
            <a:endParaRPr kumimoji="1" lang="ja-JP" altLang="en-US" sz="2800" b="1" dirty="0">
              <a:solidFill>
                <a:srgbClr val="CC3300"/>
              </a:solidFill>
            </a:endParaRPr>
          </a:p>
        </p:txBody>
      </p:sp>
    </p:spTree>
    <p:extLst>
      <p:ext uri="{BB962C8B-B14F-4D97-AF65-F5344CB8AC3E}">
        <p14:creationId xmlns:p14="http://schemas.microsoft.com/office/powerpoint/2010/main" val="38393992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a:xfrm>
            <a:off x="448056" y="2551176"/>
            <a:ext cx="10810494" cy="914400"/>
          </a:xfrm>
        </p:spPr>
        <p:txBody>
          <a:bodyPr>
            <a:normAutofit/>
          </a:bodyPr>
          <a:lstStyle/>
          <a:p>
            <a:r>
              <a:rPr lang="ja-JP" altLang="en-US" dirty="0"/>
              <a:t>小ネタ集</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応用編</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134</a:t>
            </a:fld>
            <a:endParaRPr lang="ja-JP" altLang="en-US" noProof="0"/>
          </a:p>
        </p:txBody>
      </p:sp>
    </p:spTree>
    <p:extLst>
      <p:ext uri="{BB962C8B-B14F-4D97-AF65-F5344CB8AC3E}">
        <p14:creationId xmlns:p14="http://schemas.microsoft.com/office/powerpoint/2010/main" val="38002047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72540-418A-D6A4-1346-4A495BC3469B}"/>
              </a:ext>
            </a:extLst>
          </p:cNvPr>
          <p:cNvSpPr>
            <a:spLocks noGrp="1"/>
          </p:cNvSpPr>
          <p:nvPr>
            <p:ph type="title"/>
          </p:nvPr>
        </p:nvSpPr>
        <p:spPr/>
        <p:txBody>
          <a:bodyPr/>
          <a:lstStyle/>
          <a:p>
            <a:r>
              <a:rPr kumimoji="1" lang="ja-JP" altLang="en-US" dirty="0"/>
              <a:t>テクニック集</a:t>
            </a:r>
          </a:p>
        </p:txBody>
      </p:sp>
      <p:sp>
        <p:nvSpPr>
          <p:cNvPr id="3" name="日付プレースホルダー 2">
            <a:extLst>
              <a:ext uri="{FF2B5EF4-FFF2-40B4-BE49-F238E27FC236}">
                <a16:creationId xmlns:a16="http://schemas.microsoft.com/office/drawing/2014/main" id="{019A2E76-6550-59B1-8D6F-B675E1ED7DB1}"/>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142E035A-456B-F6DF-66D1-C8D23CC787BE}"/>
              </a:ext>
            </a:extLst>
          </p:cNvPr>
          <p:cNvSpPr>
            <a:spLocks noGrp="1"/>
          </p:cNvSpPr>
          <p:nvPr>
            <p:ph type="sldNum" sz="quarter" idx="12"/>
          </p:nvPr>
        </p:nvSpPr>
        <p:spPr/>
        <p:txBody>
          <a:bodyPr/>
          <a:lstStyle/>
          <a:p>
            <a:pPr rtl="0"/>
            <a:fld id="{9860EDB8-5305-433F-BE41-D7A86D811DB3}" type="slidenum">
              <a:rPr lang="en-US" altLang="ja-JP" noProof="0" smtClean="0"/>
              <a:pPr rtl="0"/>
              <a:t>135</a:t>
            </a:fld>
            <a:endParaRPr lang="ja-JP" altLang="en-US" noProof="0"/>
          </a:p>
        </p:txBody>
      </p:sp>
      <p:sp>
        <p:nvSpPr>
          <p:cNvPr id="5" name="コンテンツ プレースホルダー 4">
            <a:extLst>
              <a:ext uri="{FF2B5EF4-FFF2-40B4-BE49-F238E27FC236}">
                <a16:creationId xmlns:a16="http://schemas.microsoft.com/office/drawing/2014/main" id="{344C6706-A37C-366A-F312-44A8E7892646}"/>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ja-JP" altLang="en-US" sz="2800" dirty="0"/>
              <a:t>マルチフィンガーとミ</a:t>
            </a:r>
            <a:r>
              <a:rPr lang="ja-JP" altLang="en-US" sz="2800" dirty="0"/>
              <a:t>スマッチシミュレーション</a:t>
            </a:r>
            <a:endParaRPr lang="en-US" altLang="ja-JP" sz="2800" dirty="0"/>
          </a:p>
          <a:p>
            <a:pPr marL="285750" indent="-285750">
              <a:buFont typeface="Arial" panose="020B0604020202020204" pitchFamily="34" charset="0"/>
              <a:buChar char="•"/>
            </a:pPr>
            <a:r>
              <a:rPr lang="ja-JP" altLang="en-US" sz="2800" dirty="0"/>
              <a:t>モンテカルロシミュレーション</a:t>
            </a:r>
            <a:endParaRPr lang="en-US" altLang="ja-JP" sz="2800" dirty="0"/>
          </a:p>
          <a:p>
            <a:pPr marL="285750" indent="-285750">
              <a:buFont typeface="Arial" panose="020B0604020202020204" pitchFamily="34" charset="0"/>
              <a:buChar char="•"/>
            </a:pPr>
            <a:r>
              <a:rPr kumimoji="1" lang="ja-JP" altLang="en-US" sz="2800" dirty="0"/>
              <a:t>スイッチについて</a:t>
            </a:r>
            <a:endParaRPr kumimoji="1" lang="en-US" altLang="ja-JP" sz="2800" dirty="0"/>
          </a:p>
          <a:p>
            <a:pPr marL="285750" indent="-285750">
              <a:buFont typeface="Arial" panose="020B0604020202020204" pitchFamily="34" charset="0"/>
              <a:buChar char="•"/>
            </a:pPr>
            <a:r>
              <a:rPr kumimoji="1" lang="en-US" altLang="ja-JP" sz="2800" dirty="0"/>
              <a:t>D</a:t>
            </a:r>
            <a:r>
              <a:rPr kumimoji="1" lang="ja-JP" altLang="en-US" sz="2800" dirty="0"/>
              <a:t>ラッチと</a:t>
            </a:r>
            <a:r>
              <a:rPr kumimoji="1" lang="en-US" altLang="ja-JP" sz="2800" dirty="0"/>
              <a:t>D</a:t>
            </a:r>
            <a:r>
              <a:rPr kumimoji="1" lang="ja-JP" altLang="en-US" sz="2800" dirty="0"/>
              <a:t>フリップフロップ</a:t>
            </a:r>
            <a:endParaRPr kumimoji="1" lang="en-US" altLang="ja-JP" sz="2800" dirty="0"/>
          </a:p>
        </p:txBody>
      </p:sp>
    </p:spTree>
    <p:extLst>
      <p:ext uri="{BB962C8B-B14F-4D97-AF65-F5344CB8AC3E}">
        <p14:creationId xmlns:p14="http://schemas.microsoft.com/office/powerpoint/2010/main" val="24403285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a:xfrm>
            <a:off x="448056" y="2551176"/>
            <a:ext cx="10810494" cy="914400"/>
          </a:xfrm>
        </p:spPr>
        <p:txBody>
          <a:bodyPr>
            <a:normAutofit/>
          </a:bodyPr>
          <a:lstStyle/>
          <a:p>
            <a:r>
              <a:rPr lang="ja-JP" altLang="en-US" dirty="0"/>
              <a:t>マルチフィンガーについて</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レイアウトテクニック</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136</a:t>
            </a:fld>
            <a:endParaRPr lang="ja-JP" altLang="en-US" noProof="0"/>
          </a:p>
        </p:txBody>
      </p:sp>
    </p:spTree>
    <p:extLst>
      <p:ext uri="{BB962C8B-B14F-4D97-AF65-F5344CB8AC3E}">
        <p14:creationId xmlns:p14="http://schemas.microsoft.com/office/powerpoint/2010/main" val="3776490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AFCEF3-1824-F15A-C69B-807E61524AA5}"/>
              </a:ext>
            </a:extLst>
          </p:cNvPr>
          <p:cNvSpPr>
            <a:spLocks noGrp="1"/>
          </p:cNvSpPr>
          <p:nvPr>
            <p:ph type="title"/>
          </p:nvPr>
        </p:nvSpPr>
        <p:spPr/>
        <p:txBody>
          <a:bodyPr>
            <a:normAutofit/>
          </a:bodyPr>
          <a:lstStyle/>
          <a:p>
            <a:r>
              <a:rPr lang="ja-JP" altLang="en-US" dirty="0"/>
              <a:t>参考：</a:t>
            </a:r>
            <a:r>
              <a:rPr kumimoji="1" lang="ja-JP" altLang="en-US" dirty="0"/>
              <a:t>スタンダードセルにおけるバッファの構成</a:t>
            </a:r>
          </a:p>
        </p:txBody>
      </p:sp>
      <p:sp>
        <p:nvSpPr>
          <p:cNvPr id="4" name="日付プレースホルダー 3">
            <a:extLst>
              <a:ext uri="{FF2B5EF4-FFF2-40B4-BE49-F238E27FC236}">
                <a16:creationId xmlns:a16="http://schemas.microsoft.com/office/drawing/2014/main" id="{9751DE9C-FB31-912A-7111-2A48AA46623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BE57D7BC-131E-C52A-0C6E-5DF588982242}"/>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137</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D364E7E-678A-4959-9D05-A8B540809E3D}"/>
              </a:ext>
            </a:extLst>
          </p:cNvPr>
          <p:cNvSpPr>
            <a:spLocks noGrp="1"/>
          </p:cNvSpPr>
          <p:nvPr>
            <p:ph sz="quarter" idx="13"/>
          </p:nvPr>
        </p:nvSpPr>
        <p:spPr/>
        <p:txBody>
          <a:bodyPr>
            <a:normAutofit/>
          </a:bodyPr>
          <a:lstStyle/>
          <a:p>
            <a:r>
              <a:rPr lang="en-US" altLang="ja-JP" dirty="0"/>
              <a:t>buf_2	1</a:t>
            </a:r>
            <a:r>
              <a:rPr lang="ja-JP" altLang="en-US" dirty="0"/>
              <a:t>→</a:t>
            </a:r>
            <a:r>
              <a:rPr lang="en-US" altLang="ja-JP" dirty="0"/>
              <a:t>2</a:t>
            </a:r>
          </a:p>
          <a:p>
            <a:r>
              <a:rPr lang="en-US" altLang="ja-JP" dirty="0"/>
              <a:t>b</a:t>
            </a:r>
            <a:r>
              <a:rPr kumimoji="1" lang="en-US" altLang="ja-JP" dirty="0"/>
              <a:t>uf_4	1</a:t>
            </a:r>
            <a:r>
              <a:rPr kumimoji="1" lang="ja-JP" altLang="en-US" dirty="0"/>
              <a:t>→</a:t>
            </a:r>
            <a:r>
              <a:rPr kumimoji="1" lang="en-US" altLang="ja-JP" dirty="0"/>
              <a:t>4</a:t>
            </a:r>
          </a:p>
          <a:p>
            <a:r>
              <a:rPr lang="en-US" altLang="ja-JP" dirty="0"/>
              <a:t>buf_8	3</a:t>
            </a:r>
            <a:r>
              <a:rPr lang="ja-JP" altLang="en-US" dirty="0"/>
              <a:t>→</a:t>
            </a:r>
            <a:r>
              <a:rPr lang="en-US" altLang="ja-JP" dirty="0"/>
              <a:t>8</a:t>
            </a:r>
          </a:p>
          <a:p>
            <a:r>
              <a:rPr lang="en-US" altLang="ja-JP" dirty="0"/>
              <a:t>clkbuf8	2</a:t>
            </a:r>
            <a:r>
              <a:rPr lang="ja-JP" altLang="en-US" dirty="0"/>
              <a:t>→</a:t>
            </a:r>
            <a:r>
              <a:rPr lang="en-US" altLang="ja-JP" dirty="0"/>
              <a:t>8</a:t>
            </a:r>
          </a:p>
          <a:p>
            <a:r>
              <a:rPr lang="en-US" altLang="ja-JP" dirty="0"/>
              <a:t>bufbuf8	0.6</a:t>
            </a:r>
            <a:r>
              <a:rPr lang="ja-JP" altLang="en-US" dirty="0"/>
              <a:t>→</a:t>
            </a:r>
            <a:r>
              <a:rPr lang="en-US" altLang="ja-JP" dirty="0"/>
              <a:t>1</a:t>
            </a:r>
            <a:r>
              <a:rPr lang="ja-JP" altLang="en-US" dirty="0"/>
              <a:t>→</a:t>
            </a:r>
            <a:r>
              <a:rPr lang="en-US" altLang="ja-JP" dirty="0"/>
              <a:t>3</a:t>
            </a:r>
            <a:r>
              <a:rPr lang="ja-JP" altLang="en-US" dirty="0"/>
              <a:t>→</a:t>
            </a:r>
            <a:r>
              <a:rPr lang="en-US" altLang="ja-JP" dirty="0"/>
              <a:t>8</a:t>
            </a:r>
          </a:p>
          <a:p>
            <a:r>
              <a:rPr kumimoji="1" lang="en-US" altLang="ja-JP" dirty="0"/>
              <a:t>buf</a:t>
            </a:r>
            <a:r>
              <a:rPr lang="en-US" altLang="ja-JP" dirty="0"/>
              <a:t>_12	4</a:t>
            </a:r>
            <a:r>
              <a:rPr lang="ja-JP" altLang="en-US" dirty="0"/>
              <a:t>→</a:t>
            </a:r>
            <a:r>
              <a:rPr lang="en-US" altLang="ja-JP" dirty="0"/>
              <a:t>12</a:t>
            </a:r>
          </a:p>
          <a:p>
            <a:r>
              <a:rPr lang="en-US" altLang="ja-JP" dirty="0"/>
              <a:t>b</a:t>
            </a:r>
            <a:r>
              <a:rPr kumimoji="1" lang="en-US" altLang="ja-JP" dirty="0"/>
              <a:t>uf_</a:t>
            </a:r>
            <a:r>
              <a:rPr lang="en-US" altLang="ja-JP" dirty="0"/>
              <a:t>16	6</a:t>
            </a:r>
            <a:r>
              <a:rPr lang="ja-JP" altLang="en-US" dirty="0"/>
              <a:t>→</a:t>
            </a:r>
            <a:r>
              <a:rPr lang="en-US" altLang="ja-JP" dirty="0"/>
              <a:t>16</a:t>
            </a:r>
          </a:p>
          <a:p>
            <a:r>
              <a:rPr lang="en-US" altLang="ja-JP" dirty="0"/>
              <a:t>clkbuf16	4</a:t>
            </a:r>
            <a:r>
              <a:rPr lang="ja-JP" altLang="en-US" dirty="0"/>
              <a:t>→</a:t>
            </a:r>
            <a:r>
              <a:rPr lang="en-US" altLang="ja-JP" dirty="0"/>
              <a:t>16</a:t>
            </a:r>
          </a:p>
          <a:p>
            <a:r>
              <a:rPr lang="en-US" altLang="ja-JP" dirty="0"/>
              <a:t>bu</a:t>
            </a:r>
            <a:r>
              <a:rPr kumimoji="1" lang="en-US" altLang="ja-JP" dirty="0"/>
              <a:t>fbuf16	1</a:t>
            </a:r>
            <a:r>
              <a:rPr lang="ja-JP" altLang="en-US" dirty="0"/>
              <a:t>→</a:t>
            </a:r>
            <a:r>
              <a:rPr lang="en-US" altLang="ja-JP" dirty="0"/>
              <a:t>3</a:t>
            </a:r>
            <a:r>
              <a:rPr lang="ja-JP" altLang="en-US" dirty="0"/>
              <a:t>→</a:t>
            </a:r>
            <a:r>
              <a:rPr lang="en-US" altLang="ja-JP" dirty="0"/>
              <a:t>6</a:t>
            </a:r>
            <a:r>
              <a:rPr lang="ja-JP" altLang="en-US" dirty="0"/>
              <a:t>→</a:t>
            </a:r>
            <a:r>
              <a:rPr lang="en-US" altLang="ja-JP" dirty="0"/>
              <a:t>16</a:t>
            </a:r>
          </a:p>
        </p:txBody>
      </p:sp>
      <p:pic>
        <p:nvPicPr>
          <p:cNvPr id="8" name="図 7">
            <a:extLst>
              <a:ext uri="{FF2B5EF4-FFF2-40B4-BE49-F238E27FC236}">
                <a16:creationId xmlns:a16="http://schemas.microsoft.com/office/drawing/2014/main" id="{6540E87C-6C5A-A5A4-74DA-09BD3A9B2C29}"/>
              </a:ext>
            </a:extLst>
          </p:cNvPr>
          <p:cNvPicPr>
            <a:picLocks noChangeAspect="1"/>
          </p:cNvPicPr>
          <p:nvPr/>
        </p:nvPicPr>
        <p:blipFill>
          <a:blip r:embed="rId3"/>
          <a:stretch>
            <a:fillRect/>
          </a:stretch>
        </p:blipFill>
        <p:spPr>
          <a:xfrm>
            <a:off x="4805411" y="1341420"/>
            <a:ext cx="7386590" cy="3487755"/>
          </a:xfrm>
          <a:prstGeom prst="rect">
            <a:avLst/>
          </a:prstGeom>
        </p:spPr>
      </p:pic>
      <p:sp>
        <p:nvSpPr>
          <p:cNvPr id="9" name="正方形/長方形 8">
            <a:extLst>
              <a:ext uri="{FF2B5EF4-FFF2-40B4-BE49-F238E27FC236}">
                <a16:creationId xmlns:a16="http://schemas.microsoft.com/office/drawing/2014/main" id="{37129708-944F-10B8-8732-D366B19AA60E}"/>
              </a:ext>
            </a:extLst>
          </p:cNvPr>
          <p:cNvSpPr/>
          <p:nvPr/>
        </p:nvSpPr>
        <p:spPr>
          <a:xfrm>
            <a:off x="5770032" y="1854558"/>
            <a:ext cx="695479"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AD0E620-D3FC-6551-EAC1-C43A14CD3306}"/>
              </a:ext>
            </a:extLst>
          </p:cNvPr>
          <p:cNvSpPr/>
          <p:nvPr/>
        </p:nvSpPr>
        <p:spPr>
          <a:xfrm>
            <a:off x="6716522" y="1854558"/>
            <a:ext cx="1335278"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E38E7DE-FF10-8844-5858-8581A8173B50}"/>
              </a:ext>
            </a:extLst>
          </p:cNvPr>
          <p:cNvSpPr/>
          <p:nvPr/>
        </p:nvSpPr>
        <p:spPr>
          <a:xfrm>
            <a:off x="8051800" y="1854558"/>
            <a:ext cx="3523487"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A4585FD-319D-F999-5B9A-EE8FB3934025}"/>
              </a:ext>
            </a:extLst>
          </p:cNvPr>
          <p:cNvSpPr txBox="1"/>
          <p:nvPr/>
        </p:nvSpPr>
        <p:spPr>
          <a:xfrm>
            <a:off x="5013973" y="2951237"/>
            <a:ext cx="819314" cy="584775"/>
          </a:xfrm>
          <a:prstGeom prst="rect">
            <a:avLst/>
          </a:prstGeom>
          <a:noFill/>
        </p:spPr>
        <p:txBody>
          <a:bodyPr wrap="square" rtlCol="0">
            <a:spAutoFit/>
          </a:bodyPr>
          <a:lstStyle/>
          <a:p>
            <a:pPr algn="ctr"/>
            <a:r>
              <a:rPr kumimoji="1" lang="en-US" altLang="ja-JP" sz="3200" b="1" dirty="0">
                <a:solidFill>
                  <a:schemeClr val="bg1"/>
                </a:solidFill>
              </a:rPr>
              <a:t>0.6</a:t>
            </a:r>
            <a:endParaRPr kumimoji="1" lang="ja-JP" altLang="en-US" sz="3200" b="1" dirty="0">
              <a:solidFill>
                <a:schemeClr val="bg1"/>
              </a:solidFill>
            </a:endParaRPr>
          </a:p>
        </p:txBody>
      </p:sp>
      <p:sp>
        <p:nvSpPr>
          <p:cNvPr id="13" name="テキスト ボックス 12">
            <a:extLst>
              <a:ext uri="{FF2B5EF4-FFF2-40B4-BE49-F238E27FC236}">
                <a16:creationId xmlns:a16="http://schemas.microsoft.com/office/drawing/2014/main" id="{C1CB5BD9-3936-CB8B-F6FF-AC0D15369D5D}"/>
              </a:ext>
            </a:extLst>
          </p:cNvPr>
          <p:cNvSpPr txBox="1"/>
          <p:nvPr/>
        </p:nvSpPr>
        <p:spPr>
          <a:xfrm>
            <a:off x="6974494" y="2951237"/>
            <a:ext cx="826295" cy="584775"/>
          </a:xfrm>
          <a:prstGeom prst="rect">
            <a:avLst/>
          </a:prstGeom>
          <a:noFill/>
        </p:spPr>
        <p:txBody>
          <a:bodyPr wrap="square" rtlCol="0">
            <a:spAutoFit/>
          </a:bodyPr>
          <a:lstStyle/>
          <a:p>
            <a:pPr algn="ctr"/>
            <a:r>
              <a:rPr kumimoji="1" lang="en-US" altLang="ja-JP" sz="3200" b="1" dirty="0">
                <a:solidFill>
                  <a:schemeClr val="bg1"/>
                </a:solidFill>
              </a:rPr>
              <a:t>3</a:t>
            </a:r>
            <a:endParaRPr kumimoji="1" lang="ja-JP" altLang="en-US" sz="3200" b="1" dirty="0">
              <a:solidFill>
                <a:schemeClr val="bg1"/>
              </a:solidFill>
            </a:endParaRPr>
          </a:p>
        </p:txBody>
      </p:sp>
      <p:sp>
        <p:nvSpPr>
          <p:cNvPr id="14" name="テキスト ボックス 13">
            <a:extLst>
              <a:ext uri="{FF2B5EF4-FFF2-40B4-BE49-F238E27FC236}">
                <a16:creationId xmlns:a16="http://schemas.microsoft.com/office/drawing/2014/main" id="{CD9871D3-D6F9-96F0-39D6-701CE3DF5B9B}"/>
              </a:ext>
            </a:extLst>
          </p:cNvPr>
          <p:cNvSpPr txBox="1"/>
          <p:nvPr/>
        </p:nvSpPr>
        <p:spPr>
          <a:xfrm>
            <a:off x="9400395" y="2951236"/>
            <a:ext cx="826295" cy="584775"/>
          </a:xfrm>
          <a:prstGeom prst="rect">
            <a:avLst/>
          </a:prstGeom>
          <a:noFill/>
        </p:spPr>
        <p:txBody>
          <a:bodyPr wrap="square" rtlCol="0">
            <a:spAutoFit/>
          </a:bodyPr>
          <a:lstStyle/>
          <a:p>
            <a:pPr algn="ctr"/>
            <a:r>
              <a:rPr kumimoji="1" lang="en-US" altLang="ja-JP" sz="3200" b="1" dirty="0">
                <a:solidFill>
                  <a:schemeClr val="bg1"/>
                </a:solidFill>
              </a:rPr>
              <a:t>8</a:t>
            </a:r>
            <a:endParaRPr kumimoji="1" lang="ja-JP" altLang="en-US" sz="3200" b="1" dirty="0">
              <a:solidFill>
                <a:schemeClr val="bg1"/>
              </a:solidFill>
            </a:endParaRPr>
          </a:p>
        </p:txBody>
      </p:sp>
      <p:sp>
        <p:nvSpPr>
          <p:cNvPr id="15" name="正方形/長方形 14">
            <a:extLst>
              <a:ext uri="{FF2B5EF4-FFF2-40B4-BE49-F238E27FC236}">
                <a16:creationId xmlns:a16="http://schemas.microsoft.com/office/drawing/2014/main" id="{14A68B8D-AA1B-0AAF-D0DD-D0E715DEC662}"/>
              </a:ext>
            </a:extLst>
          </p:cNvPr>
          <p:cNvSpPr/>
          <p:nvPr/>
        </p:nvSpPr>
        <p:spPr>
          <a:xfrm>
            <a:off x="5075332" y="1854558"/>
            <a:ext cx="695479"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A33E5C81-595D-424E-AEA6-D1B36D14FDF2}"/>
              </a:ext>
            </a:extLst>
          </p:cNvPr>
          <p:cNvSpPr txBox="1"/>
          <p:nvPr/>
        </p:nvSpPr>
        <p:spPr>
          <a:xfrm>
            <a:off x="5708693" y="2951237"/>
            <a:ext cx="819314" cy="584775"/>
          </a:xfrm>
          <a:prstGeom prst="rect">
            <a:avLst/>
          </a:prstGeom>
          <a:noFill/>
        </p:spPr>
        <p:txBody>
          <a:bodyPr wrap="square" rtlCol="0">
            <a:spAutoFit/>
          </a:bodyPr>
          <a:lstStyle/>
          <a:p>
            <a:pPr algn="ctr"/>
            <a:r>
              <a:rPr kumimoji="1" lang="en-US" altLang="ja-JP" sz="3200" b="1" dirty="0">
                <a:solidFill>
                  <a:schemeClr val="bg1"/>
                </a:solidFill>
              </a:rPr>
              <a:t>1</a:t>
            </a:r>
            <a:endParaRPr kumimoji="1" lang="ja-JP" altLang="en-US" sz="3200" b="1" dirty="0">
              <a:solidFill>
                <a:schemeClr val="bg1"/>
              </a:solidFill>
            </a:endParaRPr>
          </a:p>
        </p:txBody>
      </p:sp>
    </p:spTree>
    <p:extLst>
      <p:ext uri="{BB962C8B-B14F-4D97-AF65-F5344CB8AC3E}">
        <p14:creationId xmlns:p14="http://schemas.microsoft.com/office/powerpoint/2010/main" val="15562888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38449-4C54-313A-B885-F9BB7BE693CA}"/>
              </a:ext>
            </a:extLst>
          </p:cNvPr>
          <p:cNvSpPr>
            <a:spLocks noGrp="1"/>
          </p:cNvSpPr>
          <p:nvPr>
            <p:ph type="title"/>
          </p:nvPr>
        </p:nvSpPr>
        <p:spPr/>
        <p:txBody>
          <a:bodyPr/>
          <a:lstStyle/>
          <a:p>
            <a:r>
              <a:rPr kumimoji="1" lang="en-US" altLang="ja-JP" dirty="0"/>
              <a:t>3</a:t>
            </a:r>
            <a:r>
              <a:rPr kumimoji="1" lang="ja-JP" altLang="en-US" dirty="0"/>
              <a:t>段インバータ</a:t>
            </a:r>
          </a:p>
        </p:txBody>
      </p:sp>
      <p:sp>
        <p:nvSpPr>
          <p:cNvPr id="4" name="日付プレースホルダー 3">
            <a:extLst>
              <a:ext uri="{FF2B5EF4-FFF2-40B4-BE49-F238E27FC236}">
                <a16:creationId xmlns:a16="http://schemas.microsoft.com/office/drawing/2014/main" id="{16194A60-B509-92D5-83EC-EAEA547FFAF8}"/>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C97028B5-480E-30D9-E394-6C8D5BAF763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138</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521EF2E0-F779-A985-119E-2F680CF0B0CB}"/>
              </a:ext>
            </a:extLst>
          </p:cNvPr>
          <p:cNvSpPr>
            <a:spLocks noGrp="1"/>
          </p:cNvSpPr>
          <p:nvPr>
            <p:ph sz="quarter" idx="13"/>
          </p:nvPr>
        </p:nvSpPr>
        <p:spPr/>
        <p:txBody>
          <a:bodyPr>
            <a:normAutofit/>
          </a:bodyPr>
          <a:lstStyle/>
          <a:p>
            <a:r>
              <a:rPr kumimoji="1" lang="ja-JP" altLang="en-US" sz="2000" dirty="0"/>
              <a:t>ドレイン・ソース・ゲート・ボディが同じノード</a:t>
            </a:r>
            <a:r>
              <a:rPr lang="ja-JP" altLang="en-US" sz="2000" dirty="0"/>
              <a:t>である</a:t>
            </a:r>
            <a:r>
              <a:rPr kumimoji="1" lang="ja-JP" altLang="en-US" sz="2000" dirty="0"/>
              <a:t>同じサイズのトランジスタは、</a:t>
            </a:r>
            <a:r>
              <a:rPr kumimoji="1" lang="en-US" altLang="ja-JP" sz="2000" dirty="0"/>
              <a:t>W</a:t>
            </a:r>
            <a:r>
              <a:rPr kumimoji="1" lang="ja-JP" altLang="en-US" sz="2000" dirty="0"/>
              <a:t>が２倍のトランジスタに等しい</a:t>
            </a:r>
            <a:endParaRPr kumimoji="1" lang="en-US" altLang="ja-JP" sz="2000" dirty="0"/>
          </a:p>
        </p:txBody>
      </p:sp>
      <p:pic>
        <p:nvPicPr>
          <p:cNvPr id="8" name="図 7">
            <a:extLst>
              <a:ext uri="{FF2B5EF4-FFF2-40B4-BE49-F238E27FC236}">
                <a16:creationId xmlns:a16="http://schemas.microsoft.com/office/drawing/2014/main" id="{12B7CB8B-5315-F041-71DE-FCD1851E4D5A}"/>
              </a:ext>
            </a:extLst>
          </p:cNvPr>
          <p:cNvPicPr>
            <a:picLocks noChangeAspect="1"/>
          </p:cNvPicPr>
          <p:nvPr/>
        </p:nvPicPr>
        <p:blipFill>
          <a:blip r:embed="rId2"/>
          <a:stretch>
            <a:fillRect/>
          </a:stretch>
        </p:blipFill>
        <p:spPr>
          <a:xfrm>
            <a:off x="1491916" y="3065316"/>
            <a:ext cx="9208168" cy="2999472"/>
          </a:xfrm>
          <a:prstGeom prst="rect">
            <a:avLst/>
          </a:prstGeom>
        </p:spPr>
      </p:pic>
    </p:spTree>
    <p:extLst>
      <p:ext uri="{BB962C8B-B14F-4D97-AF65-F5344CB8AC3E}">
        <p14:creationId xmlns:p14="http://schemas.microsoft.com/office/powerpoint/2010/main" val="22485979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3D5E36C7-7CB8-1886-4FB1-A52E28028E95}"/>
              </a:ext>
            </a:extLst>
          </p:cNvPr>
          <p:cNvPicPr>
            <a:picLocks noChangeAspect="1"/>
          </p:cNvPicPr>
          <p:nvPr/>
        </p:nvPicPr>
        <p:blipFill>
          <a:blip r:embed="rId2"/>
          <a:stretch>
            <a:fillRect/>
          </a:stretch>
        </p:blipFill>
        <p:spPr>
          <a:xfrm>
            <a:off x="7183717" y="2295962"/>
            <a:ext cx="4541669" cy="4052224"/>
          </a:xfrm>
          <a:prstGeom prst="rect">
            <a:avLst/>
          </a:prstGeom>
        </p:spPr>
      </p:pic>
      <p:sp>
        <p:nvSpPr>
          <p:cNvPr id="2" name="タイトル 1">
            <a:extLst>
              <a:ext uri="{FF2B5EF4-FFF2-40B4-BE49-F238E27FC236}">
                <a16:creationId xmlns:a16="http://schemas.microsoft.com/office/drawing/2014/main" id="{9B823632-5058-E996-433A-084376937764}"/>
              </a:ext>
            </a:extLst>
          </p:cNvPr>
          <p:cNvSpPr>
            <a:spLocks noGrp="1"/>
          </p:cNvSpPr>
          <p:nvPr>
            <p:ph type="title"/>
          </p:nvPr>
        </p:nvSpPr>
        <p:spPr/>
        <p:txBody>
          <a:bodyPr/>
          <a:lstStyle/>
          <a:p>
            <a:r>
              <a:rPr kumimoji="1" lang="en-US" altLang="ja-JP" dirty="0"/>
              <a:t>3</a:t>
            </a:r>
            <a:r>
              <a:rPr kumimoji="1" lang="ja-JP" altLang="en-US" dirty="0"/>
              <a:t>段インバータ</a:t>
            </a:r>
          </a:p>
        </p:txBody>
      </p:sp>
      <p:sp>
        <p:nvSpPr>
          <p:cNvPr id="4" name="日付プレースホルダー 3">
            <a:extLst>
              <a:ext uri="{FF2B5EF4-FFF2-40B4-BE49-F238E27FC236}">
                <a16:creationId xmlns:a16="http://schemas.microsoft.com/office/drawing/2014/main" id="{9ECA3F86-C5AE-3E28-258A-4DFD5966286B}"/>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B4D6F7C3-9263-3BA7-31B2-388E13C0EF8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139</a:t>
            </a:fld>
            <a:endParaRPr kumimoji="1" lang="ja-JP" altLang="en-US" dirty="0">
              <a:latin typeface="Meiryo UI" panose="020B0604030504040204" pitchFamily="50" charset="-128"/>
              <a:ea typeface="Meiryo UI" panose="020B0604030504040204" pitchFamily="50" charset="-128"/>
            </a:endParaRPr>
          </a:p>
        </p:txBody>
      </p:sp>
      <p:sp>
        <p:nvSpPr>
          <p:cNvPr id="12" name="コンテンツ プレースホルダー 11">
            <a:extLst>
              <a:ext uri="{FF2B5EF4-FFF2-40B4-BE49-F238E27FC236}">
                <a16:creationId xmlns:a16="http://schemas.microsoft.com/office/drawing/2014/main" id="{91BF4EBB-35B1-CABD-6DFA-208934413547}"/>
              </a:ext>
            </a:extLst>
          </p:cNvPr>
          <p:cNvSpPr>
            <a:spLocks noGrp="1"/>
          </p:cNvSpPr>
          <p:nvPr>
            <p:ph sz="quarter" idx="13"/>
          </p:nvPr>
        </p:nvSpPr>
        <p:spPr/>
        <p:txBody>
          <a:bodyPr>
            <a:normAutofit/>
          </a:bodyPr>
          <a:lstStyle/>
          <a:p>
            <a:r>
              <a:rPr lang="en-US" altLang="ja-JP" sz="2000" dirty="0"/>
              <a:t>6.6 / 3 </a:t>
            </a:r>
            <a:r>
              <a:rPr lang="ja-JP" altLang="en-US" sz="2000" dirty="0"/>
              <a:t>を </a:t>
            </a:r>
            <a:r>
              <a:rPr lang="en-US" altLang="ja-JP" sz="2000" dirty="0"/>
              <a:t>(1.65</a:t>
            </a:r>
            <a:r>
              <a:rPr lang="ja-JP" altLang="en-US" sz="2000" dirty="0"/>
              <a:t> </a:t>
            </a:r>
            <a:r>
              <a:rPr lang="en-US" altLang="ja-JP" sz="2000" dirty="0"/>
              <a:t>/ 0.75) *4 </a:t>
            </a:r>
            <a:r>
              <a:rPr lang="ja-JP" altLang="en-US" sz="2000" dirty="0"/>
              <a:t>に分割</a:t>
            </a:r>
            <a:endParaRPr lang="en-US" altLang="ja-JP" sz="2000" dirty="0"/>
          </a:p>
          <a:p>
            <a:pPr lvl="1"/>
            <a:r>
              <a:rPr lang="ja-JP" altLang="en-US" sz="2000" dirty="0"/>
              <a:t>更に</a:t>
            </a:r>
            <a:r>
              <a:rPr lang="en-US" altLang="ja-JP" sz="2000" dirty="0"/>
              <a:t>3</a:t>
            </a:r>
            <a:r>
              <a:rPr lang="ja-JP" altLang="en-US" sz="2000" dirty="0"/>
              <a:t>段あるので</a:t>
            </a:r>
            <a:r>
              <a:rPr lang="en-US" altLang="ja-JP" sz="2000" dirty="0"/>
              <a:t>12</a:t>
            </a:r>
            <a:r>
              <a:rPr lang="ja-JP" altLang="en-US" sz="2000" dirty="0"/>
              <a:t>個</a:t>
            </a:r>
            <a:endParaRPr lang="en-US" altLang="ja-JP" sz="2000" dirty="0"/>
          </a:p>
          <a:p>
            <a:pPr lvl="1"/>
            <a:r>
              <a:rPr lang="en-US" altLang="ja-JP" sz="2000" b="1" dirty="0">
                <a:solidFill>
                  <a:srgbClr val="FF0000"/>
                </a:solidFill>
              </a:rPr>
              <a:t>Flatten</a:t>
            </a:r>
            <a:r>
              <a:rPr lang="ja-JP" altLang="en-US" sz="2000" dirty="0"/>
              <a:t>をして編集</a:t>
            </a:r>
            <a:endParaRPr lang="en-US" altLang="ja-JP" sz="2000" dirty="0"/>
          </a:p>
          <a:p>
            <a:endParaRPr lang="en-US" altLang="ja-JP" sz="2000" dirty="0"/>
          </a:p>
          <a:p>
            <a:r>
              <a:rPr lang="ja-JP" altLang="en-US" sz="2000" dirty="0"/>
              <a:t>回路図は改変しなくても</a:t>
            </a:r>
            <a:r>
              <a:rPr lang="en-US" altLang="ja-JP" sz="2000" dirty="0"/>
              <a:t>LVS</a:t>
            </a:r>
            <a:r>
              <a:rPr lang="ja-JP" altLang="en-US" sz="2000" dirty="0"/>
              <a:t>通ります</a:t>
            </a:r>
          </a:p>
        </p:txBody>
      </p:sp>
      <p:pic>
        <p:nvPicPr>
          <p:cNvPr id="8" name="図 7">
            <a:extLst>
              <a:ext uri="{FF2B5EF4-FFF2-40B4-BE49-F238E27FC236}">
                <a16:creationId xmlns:a16="http://schemas.microsoft.com/office/drawing/2014/main" id="{E24831BC-0ACD-72F5-1E80-4B749D5DD62F}"/>
              </a:ext>
            </a:extLst>
          </p:cNvPr>
          <p:cNvPicPr>
            <a:picLocks noChangeAspect="1"/>
          </p:cNvPicPr>
          <p:nvPr/>
        </p:nvPicPr>
        <p:blipFill>
          <a:blip r:embed="rId3"/>
          <a:stretch>
            <a:fillRect/>
          </a:stretch>
        </p:blipFill>
        <p:spPr>
          <a:xfrm>
            <a:off x="8181475" y="0"/>
            <a:ext cx="4010526" cy="1995617"/>
          </a:xfrm>
          <a:prstGeom prst="rect">
            <a:avLst/>
          </a:prstGeom>
        </p:spPr>
      </p:pic>
      <p:sp>
        <p:nvSpPr>
          <p:cNvPr id="3" name="正方形/長方形 2">
            <a:extLst>
              <a:ext uri="{FF2B5EF4-FFF2-40B4-BE49-F238E27FC236}">
                <a16:creationId xmlns:a16="http://schemas.microsoft.com/office/drawing/2014/main" id="{6836FB50-339F-2F3B-8385-70B123D3721A}"/>
              </a:ext>
            </a:extLst>
          </p:cNvPr>
          <p:cNvSpPr/>
          <p:nvPr/>
        </p:nvSpPr>
        <p:spPr>
          <a:xfrm>
            <a:off x="7361381" y="2170545"/>
            <a:ext cx="1348509" cy="43871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1C0BC40-4D8F-86E7-BD5C-FBAA418BB2E5}"/>
              </a:ext>
            </a:extLst>
          </p:cNvPr>
          <p:cNvSpPr/>
          <p:nvPr/>
        </p:nvSpPr>
        <p:spPr>
          <a:xfrm>
            <a:off x="8636000" y="300345"/>
            <a:ext cx="1052945" cy="15048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79A2B557-7D43-9E61-0A20-A6055CB47188}"/>
              </a:ext>
            </a:extLst>
          </p:cNvPr>
          <p:cNvCxnSpPr>
            <a:cxnSpLocks/>
            <a:stCxn id="7" idx="2"/>
          </p:cNvCxnSpPr>
          <p:nvPr/>
        </p:nvCxnSpPr>
        <p:spPr>
          <a:xfrm flipH="1">
            <a:off x="8709890" y="1805187"/>
            <a:ext cx="452583" cy="365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03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7BD0662-45A5-35FB-BE02-CF9DAE873D2B}"/>
              </a:ext>
            </a:extLst>
          </p:cNvPr>
          <p:cNvSpPr>
            <a:spLocks noGrp="1"/>
          </p:cNvSpPr>
          <p:nvPr>
            <p:ph type="title"/>
          </p:nvPr>
        </p:nvSpPr>
        <p:spPr/>
        <p:txBody>
          <a:bodyPr/>
          <a:lstStyle/>
          <a:p>
            <a:r>
              <a:rPr lang="ja-JP" altLang="en-US" dirty="0"/>
              <a:t>アナログ</a:t>
            </a:r>
            <a:r>
              <a:rPr lang="en-US" altLang="ja-JP" dirty="0"/>
              <a:t>LSI</a:t>
            </a:r>
            <a:r>
              <a:rPr lang="ja-JP" altLang="en-US" dirty="0"/>
              <a:t>の設計フロー</a:t>
            </a:r>
          </a:p>
        </p:txBody>
      </p:sp>
      <p:sp>
        <p:nvSpPr>
          <p:cNvPr id="7" name="テキスト プレースホルダー 6">
            <a:extLst>
              <a:ext uri="{FF2B5EF4-FFF2-40B4-BE49-F238E27FC236}">
                <a16:creationId xmlns:a16="http://schemas.microsoft.com/office/drawing/2014/main" id="{8B7DE1EA-5882-0FF1-5CA3-E21537F8B22A}"/>
              </a:ext>
            </a:extLst>
          </p:cNvPr>
          <p:cNvSpPr>
            <a:spLocks noGrp="1"/>
          </p:cNvSpPr>
          <p:nvPr>
            <p:ph type="body" sz="quarter" idx="10"/>
          </p:nvPr>
        </p:nvSpPr>
        <p:spPr/>
        <p:txBody>
          <a:bodyPr/>
          <a:lstStyle/>
          <a:p>
            <a:r>
              <a:rPr lang="ja-JP" altLang="en-US" dirty="0"/>
              <a:t>どのような開発ツールを使用するか、どのような設計をするか</a:t>
            </a:r>
          </a:p>
        </p:txBody>
      </p:sp>
      <p:sp>
        <p:nvSpPr>
          <p:cNvPr id="3" name="日付プレースホルダー 2">
            <a:extLst>
              <a:ext uri="{FF2B5EF4-FFF2-40B4-BE49-F238E27FC236}">
                <a16:creationId xmlns:a16="http://schemas.microsoft.com/office/drawing/2014/main" id="{41032E9A-EC46-DDC8-A268-CD527B052F9E}"/>
              </a:ext>
            </a:extLst>
          </p:cNvPr>
          <p:cNvSpPr>
            <a:spLocks noGrp="1"/>
          </p:cNvSpPr>
          <p:nvPr>
            <p:ph type="dt" sz="half" idx="2"/>
          </p:nvPr>
        </p:nvSpPr>
        <p:spPr/>
        <p:txBody>
          <a:bodyPr/>
          <a:lstStyle/>
          <a:p>
            <a:pPr rtl="0"/>
            <a:fld id="{ABE7AEFA-7BBF-41DD-B117-EE956940AF0B}"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5DEA2068-00BC-65A7-E943-42271D8EE6D8}"/>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14</a:t>
            </a:fld>
            <a:endParaRPr lang="ja-JP" altLang="en-US" noProof="0"/>
          </a:p>
        </p:txBody>
      </p:sp>
    </p:spTree>
    <p:extLst>
      <p:ext uri="{BB962C8B-B14F-4D97-AF65-F5344CB8AC3E}">
        <p14:creationId xmlns:p14="http://schemas.microsoft.com/office/powerpoint/2010/main" val="32056388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D93AB-8C2B-C400-AA82-62340B7A1596}"/>
              </a:ext>
            </a:extLst>
          </p:cNvPr>
          <p:cNvSpPr>
            <a:spLocks noGrp="1"/>
          </p:cNvSpPr>
          <p:nvPr>
            <p:ph type="title"/>
          </p:nvPr>
        </p:nvSpPr>
        <p:spPr/>
        <p:txBody>
          <a:bodyPr/>
          <a:lstStyle/>
          <a:p>
            <a:r>
              <a:rPr kumimoji="1" lang="ja-JP" altLang="en-US" dirty="0"/>
              <a:t>ミスマッチシミュレーション</a:t>
            </a:r>
          </a:p>
        </p:txBody>
      </p:sp>
      <p:sp>
        <p:nvSpPr>
          <p:cNvPr id="3" name="日付プレースホルダー 2">
            <a:extLst>
              <a:ext uri="{FF2B5EF4-FFF2-40B4-BE49-F238E27FC236}">
                <a16:creationId xmlns:a16="http://schemas.microsoft.com/office/drawing/2014/main" id="{3A23CE79-4A2D-61E7-E098-570F3B702E92}"/>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D61B6514-A911-DFE8-B443-F9C4A1A2D0E8}"/>
              </a:ext>
            </a:extLst>
          </p:cNvPr>
          <p:cNvSpPr>
            <a:spLocks noGrp="1"/>
          </p:cNvSpPr>
          <p:nvPr>
            <p:ph type="sldNum" sz="quarter" idx="12"/>
          </p:nvPr>
        </p:nvSpPr>
        <p:spPr/>
        <p:txBody>
          <a:bodyPr/>
          <a:lstStyle/>
          <a:p>
            <a:pPr rtl="0"/>
            <a:fld id="{9860EDB8-5305-433F-BE41-D7A86D811DB3}" type="slidenum">
              <a:rPr lang="en-US" altLang="ja-JP" noProof="0" smtClean="0"/>
              <a:pPr rtl="0"/>
              <a:t>140</a:t>
            </a:fld>
            <a:endParaRPr lang="ja-JP" altLang="en-US" noProof="0"/>
          </a:p>
        </p:txBody>
      </p:sp>
      <p:sp>
        <p:nvSpPr>
          <p:cNvPr id="5" name="コンテンツ プレースホルダー 4">
            <a:extLst>
              <a:ext uri="{FF2B5EF4-FFF2-40B4-BE49-F238E27FC236}">
                <a16:creationId xmlns:a16="http://schemas.microsoft.com/office/drawing/2014/main" id="{4879B796-330F-CD0C-23E4-75A65C1E5CFF}"/>
              </a:ext>
            </a:extLst>
          </p:cNvPr>
          <p:cNvSpPr>
            <a:spLocks noGrp="1"/>
          </p:cNvSpPr>
          <p:nvPr>
            <p:ph sz="quarter" idx="13"/>
          </p:nvPr>
        </p:nvSpPr>
        <p:spPr/>
        <p:txBody>
          <a:bodyPr>
            <a:normAutofit/>
          </a:bodyPr>
          <a:lstStyle/>
          <a:p>
            <a:pPr marL="342900" indent="-342900">
              <a:buFont typeface="Arial" panose="020B0604020202020204" pitchFamily="34" charset="0"/>
              <a:buChar char="•"/>
            </a:pPr>
            <a:r>
              <a:rPr kumimoji="1" lang="ja-JP" altLang="en-US" sz="2000" dirty="0"/>
              <a:t>マルチフィンガーにはミスマッチ（素子間のばらつき）を緩和させる効果がある</a:t>
            </a:r>
            <a:endParaRPr kumimoji="1" lang="en-US" altLang="ja-JP" sz="2000" dirty="0"/>
          </a:p>
          <a:p>
            <a:pPr marL="342900" indent="-342900">
              <a:buFont typeface="Arial" panose="020B0604020202020204" pitchFamily="34" charset="0"/>
              <a:buChar char="•"/>
            </a:pPr>
            <a:r>
              <a:rPr lang="ja-JP" altLang="en-US" sz="2000" dirty="0"/>
              <a:t>素子間のばらつきを見るための ミスマッチシミュレーション がある</a:t>
            </a:r>
            <a:endParaRPr lang="en-US" altLang="ja-JP" sz="2000" dirty="0"/>
          </a:p>
          <a:p>
            <a:pPr marL="626364" lvl="1" indent="-342900"/>
            <a:r>
              <a:rPr lang="ja-JP" altLang="en-US" sz="2000" dirty="0"/>
              <a:t>各素子にランダムな</a:t>
            </a:r>
            <a:r>
              <a:rPr lang="en-US" altLang="ja-JP" sz="2000" dirty="0"/>
              <a:t>Vth</a:t>
            </a:r>
            <a:r>
              <a:rPr lang="ja-JP" altLang="en-US" sz="2000" dirty="0"/>
              <a:t>を割り当てる</a:t>
            </a:r>
            <a:endParaRPr lang="en-US" altLang="ja-JP" sz="2000" dirty="0"/>
          </a:p>
          <a:p>
            <a:pPr marL="342900" indent="-342900">
              <a:buFont typeface="Arial" panose="020B0604020202020204" pitchFamily="34" charset="0"/>
              <a:buChar char="•"/>
            </a:pPr>
            <a:r>
              <a:rPr kumimoji="1" lang="ja-JP" altLang="en-US" sz="2000" dirty="0"/>
              <a:t>モデルの末尾に</a:t>
            </a:r>
            <a:r>
              <a:rPr kumimoji="1" lang="en-US" altLang="ja-JP" sz="2000" dirty="0"/>
              <a:t>_mm</a:t>
            </a:r>
            <a:r>
              <a:rPr kumimoji="1" lang="ja-JP" altLang="en-US" sz="2000" dirty="0"/>
              <a:t>をつける　</a:t>
            </a:r>
            <a:r>
              <a:rPr kumimoji="1" lang="en-US" altLang="ja-JP" sz="2000" dirty="0" err="1"/>
              <a:t>tt</a:t>
            </a:r>
            <a:r>
              <a:rPr kumimoji="1" lang="en-US" altLang="ja-JP" sz="2000" dirty="0"/>
              <a:t> </a:t>
            </a:r>
            <a:r>
              <a:rPr kumimoji="1" lang="ja-JP" altLang="en-US" sz="2000" dirty="0"/>
              <a:t>なら </a:t>
            </a:r>
            <a:r>
              <a:rPr kumimoji="1" lang="en-US" altLang="ja-JP" sz="2000" dirty="0" err="1"/>
              <a:t>tt_mm</a:t>
            </a:r>
            <a:endParaRPr kumimoji="1" lang="ja-JP" altLang="en-US" sz="2000" dirty="0"/>
          </a:p>
        </p:txBody>
      </p:sp>
    </p:spTree>
    <p:extLst>
      <p:ext uri="{BB962C8B-B14F-4D97-AF65-F5344CB8AC3E}">
        <p14:creationId xmlns:p14="http://schemas.microsoft.com/office/powerpoint/2010/main" val="6971088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2F6F8-0F96-6FC0-DCDA-483B55294DB8}"/>
              </a:ext>
            </a:extLst>
          </p:cNvPr>
          <p:cNvSpPr>
            <a:spLocks noGrp="1"/>
          </p:cNvSpPr>
          <p:nvPr>
            <p:ph type="title"/>
          </p:nvPr>
        </p:nvSpPr>
        <p:spPr/>
        <p:txBody>
          <a:bodyPr/>
          <a:lstStyle/>
          <a:p>
            <a:r>
              <a:rPr lang="ja-JP" altLang="en-US" dirty="0"/>
              <a:t>テストベンチ例</a:t>
            </a:r>
            <a:endParaRPr kumimoji="1" lang="ja-JP" altLang="en-US" dirty="0"/>
          </a:p>
        </p:txBody>
      </p:sp>
      <p:sp>
        <p:nvSpPr>
          <p:cNvPr id="3" name="日付プレースホルダー 2">
            <a:extLst>
              <a:ext uri="{FF2B5EF4-FFF2-40B4-BE49-F238E27FC236}">
                <a16:creationId xmlns:a16="http://schemas.microsoft.com/office/drawing/2014/main" id="{8B1BFC27-EDFD-F6E9-21CA-95C2FD74B8C1}"/>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F4DCE9FD-F346-7801-EEED-165F11D3C95A}"/>
              </a:ext>
            </a:extLst>
          </p:cNvPr>
          <p:cNvSpPr>
            <a:spLocks noGrp="1"/>
          </p:cNvSpPr>
          <p:nvPr>
            <p:ph type="sldNum" sz="quarter" idx="12"/>
          </p:nvPr>
        </p:nvSpPr>
        <p:spPr/>
        <p:txBody>
          <a:bodyPr/>
          <a:lstStyle/>
          <a:p>
            <a:pPr rtl="0"/>
            <a:fld id="{9860EDB8-5305-433F-BE41-D7A86D811DB3}" type="slidenum">
              <a:rPr lang="en-US" altLang="ja-JP" noProof="0" smtClean="0"/>
              <a:pPr rtl="0"/>
              <a:t>141</a:t>
            </a:fld>
            <a:endParaRPr lang="ja-JP" altLang="en-US" noProof="0"/>
          </a:p>
        </p:txBody>
      </p:sp>
      <p:pic>
        <p:nvPicPr>
          <p:cNvPr id="7" name="コンテンツ プレースホルダー 6">
            <a:extLst>
              <a:ext uri="{FF2B5EF4-FFF2-40B4-BE49-F238E27FC236}">
                <a16:creationId xmlns:a16="http://schemas.microsoft.com/office/drawing/2014/main" id="{E6FFDB8A-1E73-A7ED-9338-76F2CEE79211}"/>
              </a:ext>
            </a:extLst>
          </p:cNvPr>
          <p:cNvPicPr>
            <a:picLocks noGrp="1" noChangeAspect="1"/>
          </p:cNvPicPr>
          <p:nvPr>
            <p:ph sz="quarter" idx="13"/>
          </p:nvPr>
        </p:nvPicPr>
        <p:blipFill>
          <a:blip r:embed="rId2"/>
          <a:stretch>
            <a:fillRect/>
          </a:stretch>
        </p:blipFill>
        <p:spPr>
          <a:xfrm>
            <a:off x="851499" y="1228633"/>
            <a:ext cx="10489001" cy="5267204"/>
          </a:xfrm>
        </p:spPr>
      </p:pic>
      <p:sp>
        <p:nvSpPr>
          <p:cNvPr id="5" name="テキスト ボックス 4">
            <a:extLst>
              <a:ext uri="{FF2B5EF4-FFF2-40B4-BE49-F238E27FC236}">
                <a16:creationId xmlns:a16="http://schemas.microsoft.com/office/drawing/2014/main" id="{BCE0AE12-D92C-C212-8670-2BD5CF4690E9}"/>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mm_sim.sch</a:t>
            </a:r>
            <a:endParaRPr kumimoji="1" lang="ja-JP" altLang="en-US" dirty="0">
              <a:solidFill>
                <a:schemeClr val="tx1"/>
              </a:solidFill>
            </a:endParaRPr>
          </a:p>
        </p:txBody>
      </p:sp>
    </p:spTree>
    <p:extLst>
      <p:ext uri="{BB962C8B-B14F-4D97-AF65-F5344CB8AC3E}">
        <p14:creationId xmlns:p14="http://schemas.microsoft.com/office/powerpoint/2010/main" val="17056230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EF7937-98D1-8D07-F41E-B009E0BB1BA0}"/>
              </a:ext>
            </a:extLst>
          </p:cNvPr>
          <p:cNvSpPr>
            <a:spLocks noGrp="1"/>
          </p:cNvSpPr>
          <p:nvPr>
            <p:ph type="title"/>
          </p:nvPr>
        </p:nvSpPr>
        <p:spPr/>
        <p:txBody>
          <a:bodyPr/>
          <a:lstStyle/>
          <a:p>
            <a:r>
              <a:rPr kumimoji="1" lang="en-US" altLang="ja-JP" dirty="0"/>
              <a:t>30</a:t>
            </a:r>
            <a:r>
              <a:rPr kumimoji="1" lang="ja-JP" altLang="en-US" dirty="0"/>
              <a:t>回、同シードで実行した際のばらつき</a:t>
            </a:r>
          </a:p>
        </p:txBody>
      </p:sp>
      <p:sp>
        <p:nvSpPr>
          <p:cNvPr id="3" name="日付プレースホルダー 2">
            <a:extLst>
              <a:ext uri="{FF2B5EF4-FFF2-40B4-BE49-F238E27FC236}">
                <a16:creationId xmlns:a16="http://schemas.microsoft.com/office/drawing/2014/main" id="{68141E0B-3BD8-6380-E740-B27881933989}"/>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838DA889-85B2-24A9-66BE-1A7D4C783036}"/>
              </a:ext>
            </a:extLst>
          </p:cNvPr>
          <p:cNvSpPr>
            <a:spLocks noGrp="1"/>
          </p:cNvSpPr>
          <p:nvPr>
            <p:ph type="sldNum" sz="quarter" idx="12"/>
          </p:nvPr>
        </p:nvSpPr>
        <p:spPr/>
        <p:txBody>
          <a:bodyPr/>
          <a:lstStyle/>
          <a:p>
            <a:pPr rtl="0"/>
            <a:fld id="{9860EDB8-5305-433F-BE41-D7A86D811DB3}" type="slidenum">
              <a:rPr lang="en-US" altLang="ja-JP" noProof="0" smtClean="0"/>
              <a:pPr rtl="0"/>
              <a:t>142</a:t>
            </a:fld>
            <a:endParaRPr lang="ja-JP" altLang="en-US" noProof="0"/>
          </a:p>
        </p:txBody>
      </p:sp>
      <p:pic>
        <p:nvPicPr>
          <p:cNvPr id="7" name="図 6">
            <a:extLst>
              <a:ext uri="{FF2B5EF4-FFF2-40B4-BE49-F238E27FC236}">
                <a16:creationId xmlns:a16="http://schemas.microsoft.com/office/drawing/2014/main" id="{EFF686E3-60C7-9183-C5E6-E8C7EA3B061B}"/>
              </a:ext>
            </a:extLst>
          </p:cNvPr>
          <p:cNvPicPr>
            <a:picLocks noChangeAspect="1"/>
          </p:cNvPicPr>
          <p:nvPr/>
        </p:nvPicPr>
        <p:blipFill>
          <a:blip r:embed="rId2"/>
          <a:stretch>
            <a:fillRect/>
          </a:stretch>
        </p:blipFill>
        <p:spPr>
          <a:xfrm>
            <a:off x="2171701" y="1235568"/>
            <a:ext cx="10020300" cy="5317790"/>
          </a:xfrm>
          <a:prstGeom prst="rect">
            <a:avLst/>
          </a:prstGeom>
        </p:spPr>
      </p:pic>
      <p:pic>
        <p:nvPicPr>
          <p:cNvPr id="9" name="図 8">
            <a:extLst>
              <a:ext uri="{FF2B5EF4-FFF2-40B4-BE49-F238E27FC236}">
                <a16:creationId xmlns:a16="http://schemas.microsoft.com/office/drawing/2014/main" id="{D71D1794-5313-A36F-EEDC-B899CF496F5B}"/>
              </a:ext>
            </a:extLst>
          </p:cNvPr>
          <p:cNvPicPr>
            <a:picLocks noChangeAspect="1"/>
          </p:cNvPicPr>
          <p:nvPr/>
        </p:nvPicPr>
        <p:blipFill>
          <a:blip r:embed="rId3"/>
          <a:stretch>
            <a:fillRect/>
          </a:stretch>
        </p:blipFill>
        <p:spPr>
          <a:xfrm>
            <a:off x="952500" y="1242498"/>
            <a:ext cx="3321289" cy="2567501"/>
          </a:xfrm>
          <a:prstGeom prst="rect">
            <a:avLst/>
          </a:prstGeom>
        </p:spPr>
      </p:pic>
      <p:pic>
        <p:nvPicPr>
          <p:cNvPr id="13" name="図 12">
            <a:extLst>
              <a:ext uri="{FF2B5EF4-FFF2-40B4-BE49-F238E27FC236}">
                <a16:creationId xmlns:a16="http://schemas.microsoft.com/office/drawing/2014/main" id="{1A155F3A-A7DF-3869-EBB3-81E9D7A8340D}"/>
              </a:ext>
            </a:extLst>
          </p:cNvPr>
          <p:cNvPicPr>
            <a:picLocks noChangeAspect="1"/>
          </p:cNvPicPr>
          <p:nvPr/>
        </p:nvPicPr>
        <p:blipFill>
          <a:blip r:embed="rId4"/>
          <a:stretch>
            <a:fillRect/>
          </a:stretch>
        </p:blipFill>
        <p:spPr>
          <a:xfrm>
            <a:off x="2149129" y="3799604"/>
            <a:ext cx="2124660" cy="2750289"/>
          </a:xfrm>
          <a:prstGeom prst="rect">
            <a:avLst/>
          </a:prstGeom>
        </p:spPr>
      </p:pic>
      <p:pic>
        <p:nvPicPr>
          <p:cNvPr id="14" name="図 13">
            <a:extLst>
              <a:ext uri="{FF2B5EF4-FFF2-40B4-BE49-F238E27FC236}">
                <a16:creationId xmlns:a16="http://schemas.microsoft.com/office/drawing/2014/main" id="{897E18B7-C7BF-A7C7-CAB9-D6A0C56CCEE7}"/>
              </a:ext>
            </a:extLst>
          </p:cNvPr>
          <p:cNvPicPr>
            <a:picLocks noChangeAspect="1"/>
          </p:cNvPicPr>
          <p:nvPr/>
        </p:nvPicPr>
        <p:blipFill>
          <a:blip r:embed="rId5"/>
          <a:stretch>
            <a:fillRect/>
          </a:stretch>
        </p:blipFill>
        <p:spPr>
          <a:xfrm>
            <a:off x="0" y="5312229"/>
            <a:ext cx="2487293" cy="1237664"/>
          </a:xfrm>
          <a:prstGeom prst="rect">
            <a:avLst/>
          </a:prstGeom>
        </p:spPr>
      </p:pic>
      <p:sp>
        <p:nvSpPr>
          <p:cNvPr id="6" name="テキスト ボックス 5">
            <a:extLst>
              <a:ext uri="{FF2B5EF4-FFF2-40B4-BE49-F238E27FC236}">
                <a16:creationId xmlns:a16="http://schemas.microsoft.com/office/drawing/2014/main" id="{CE712190-CE77-EA32-549E-805F798D6350}"/>
              </a:ext>
            </a:extLst>
          </p:cNvPr>
          <p:cNvSpPr txBox="1"/>
          <p:nvPr/>
        </p:nvSpPr>
        <p:spPr>
          <a:xfrm>
            <a:off x="12235" y="4662433"/>
            <a:ext cx="2124660" cy="646331"/>
          </a:xfrm>
          <a:prstGeom prst="rect">
            <a:avLst/>
          </a:prstGeom>
          <a:noFill/>
        </p:spPr>
        <p:txBody>
          <a:bodyPr wrap="square" rtlCol="0">
            <a:spAutoFit/>
          </a:bodyPr>
          <a:lstStyle/>
          <a:p>
            <a:r>
              <a:rPr kumimoji="1" lang="en-US" altLang="ja-JP" dirty="0"/>
              <a:t>2</a:t>
            </a:r>
            <a:r>
              <a:rPr kumimoji="1" lang="ja-JP" altLang="en-US" dirty="0"/>
              <a:t>つとも</a:t>
            </a:r>
            <a:r>
              <a:rPr kumimoji="1" lang="en-US" altLang="ja-JP" dirty="0"/>
              <a:t>LVS</a:t>
            </a:r>
            <a:r>
              <a:rPr kumimoji="1" lang="ja-JP" altLang="en-US" dirty="0"/>
              <a:t>回路図は同じ</a:t>
            </a:r>
          </a:p>
        </p:txBody>
      </p:sp>
      <p:sp>
        <p:nvSpPr>
          <p:cNvPr id="8" name="テキスト ボックス 7">
            <a:extLst>
              <a:ext uri="{FF2B5EF4-FFF2-40B4-BE49-F238E27FC236}">
                <a16:creationId xmlns:a16="http://schemas.microsoft.com/office/drawing/2014/main" id="{F4D3AD4B-9C7C-B4AE-BC92-E13F8149FF11}"/>
              </a:ext>
            </a:extLst>
          </p:cNvPr>
          <p:cNvSpPr txBox="1"/>
          <p:nvPr/>
        </p:nvSpPr>
        <p:spPr>
          <a:xfrm>
            <a:off x="8525331" y="342062"/>
            <a:ext cx="3222169" cy="646331"/>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a:solidFill>
                  <a:schemeClr val="tx1"/>
                </a:solidFill>
              </a:rPr>
              <a:t>inv12.gds, inv12.sym</a:t>
            </a:r>
          </a:p>
          <a:p>
            <a:pPr algn="ctr"/>
            <a:r>
              <a:rPr kumimoji="1" lang="en-US" altLang="ja-JP" dirty="0">
                <a:solidFill>
                  <a:schemeClr val="tx1"/>
                </a:solidFill>
              </a:rPr>
              <a:t>inv3.gds, inv3.sym</a:t>
            </a:r>
            <a:endParaRPr kumimoji="1" lang="ja-JP" altLang="en-US" dirty="0">
              <a:solidFill>
                <a:schemeClr val="tx1"/>
              </a:solidFill>
            </a:endParaRPr>
          </a:p>
        </p:txBody>
      </p:sp>
    </p:spTree>
    <p:extLst>
      <p:ext uri="{BB962C8B-B14F-4D97-AF65-F5344CB8AC3E}">
        <p14:creationId xmlns:p14="http://schemas.microsoft.com/office/powerpoint/2010/main" val="21944574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a:xfrm>
            <a:off x="448056" y="2551176"/>
            <a:ext cx="10810494" cy="914400"/>
          </a:xfrm>
        </p:spPr>
        <p:txBody>
          <a:bodyPr>
            <a:normAutofit/>
          </a:bodyPr>
          <a:lstStyle/>
          <a:p>
            <a:r>
              <a:rPr lang="ja-JP" altLang="en-US" dirty="0"/>
              <a:t>モンテカルロシミュレーション</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ランダムにプロセスコーナをふってシミュレーション</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143</a:t>
            </a:fld>
            <a:endParaRPr lang="ja-JP" altLang="en-US" noProof="0"/>
          </a:p>
        </p:txBody>
      </p:sp>
    </p:spTree>
    <p:extLst>
      <p:ext uri="{BB962C8B-B14F-4D97-AF65-F5344CB8AC3E}">
        <p14:creationId xmlns:p14="http://schemas.microsoft.com/office/powerpoint/2010/main" val="23874038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7E55A83-FBB4-58C4-D022-6E84B65752A4}"/>
              </a:ext>
            </a:extLst>
          </p:cNvPr>
          <p:cNvSpPr>
            <a:spLocks noGrp="1"/>
          </p:cNvSpPr>
          <p:nvPr>
            <p:ph type="title"/>
          </p:nvPr>
        </p:nvSpPr>
        <p:spPr/>
        <p:txBody>
          <a:bodyPr/>
          <a:lstStyle/>
          <a:p>
            <a:r>
              <a:rPr lang="ja-JP" altLang="en-US" dirty="0"/>
              <a:t>モンテカルロシミュレーション</a:t>
            </a:r>
          </a:p>
        </p:txBody>
      </p:sp>
      <p:sp>
        <p:nvSpPr>
          <p:cNvPr id="4" name="日付プレースホルダー 3">
            <a:extLst>
              <a:ext uri="{FF2B5EF4-FFF2-40B4-BE49-F238E27FC236}">
                <a16:creationId xmlns:a16="http://schemas.microsoft.com/office/drawing/2014/main" id="{7227CE31-F357-A8E8-9C1F-987CA6FA148F}"/>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F6A09262-4705-C76C-2085-2643E25F247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144</a:t>
            </a:fld>
            <a:endParaRPr kumimoji="1" lang="ja-JP" altLang="en-US"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F2B97A9B-F4EE-579C-A9E8-530A1AF55F6E}"/>
              </a:ext>
            </a:extLst>
          </p:cNvPr>
          <p:cNvSpPr>
            <a:spLocks noGrp="1"/>
          </p:cNvSpPr>
          <p:nvPr>
            <p:ph sz="quarter" idx="13"/>
          </p:nvPr>
        </p:nvSpPr>
        <p:spPr>
          <a:xfrm>
            <a:off x="444500" y="1344100"/>
            <a:ext cx="11210543" cy="4601748"/>
          </a:xfrm>
        </p:spPr>
        <p:txBody>
          <a:bodyPr>
            <a:normAutofit/>
          </a:bodyPr>
          <a:lstStyle/>
          <a:p>
            <a:pPr lvl="1"/>
            <a:r>
              <a:rPr lang="ja-JP" altLang="en-US" sz="2000" dirty="0"/>
              <a:t>シミュレーションを実行する際、どのコーナのモデルを使用するか指定する必要アリ</a:t>
            </a:r>
            <a:endParaRPr lang="en-US" altLang="ja-JP" sz="2000" dirty="0"/>
          </a:p>
          <a:p>
            <a:pPr lvl="1"/>
            <a:r>
              <a:rPr lang="ja-JP" altLang="en-US" sz="2000" dirty="0"/>
              <a:t>モンテカルロシミュレーションではランダムなコーナでシミュレーションを複数回行う</a:t>
            </a:r>
            <a:endParaRPr lang="en-US" altLang="ja-JP" sz="2000" dirty="0"/>
          </a:p>
          <a:p>
            <a:pPr lvl="2"/>
            <a:r>
              <a:rPr lang="ja-JP" altLang="en-US" sz="2000" dirty="0"/>
              <a:t>シミュレーションモデルは </a:t>
            </a:r>
            <a:r>
              <a:rPr lang="en-US" altLang="ja-JP" sz="2000" dirty="0"/>
              <a:t>“mc”</a:t>
            </a:r>
            <a:r>
              <a:rPr lang="ja-JP" altLang="en-US" sz="2000" dirty="0"/>
              <a:t>　を利用する</a:t>
            </a:r>
            <a:endParaRPr lang="en-US" altLang="ja-JP" sz="2000" dirty="0"/>
          </a:p>
        </p:txBody>
      </p:sp>
      <p:cxnSp>
        <p:nvCxnSpPr>
          <p:cNvPr id="10" name="直線矢印コネクタ 9">
            <a:extLst>
              <a:ext uri="{FF2B5EF4-FFF2-40B4-BE49-F238E27FC236}">
                <a16:creationId xmlns:a16="http://schemas.microsoft.com/office/drawing/2014/main" id="{0D4BAF04-D031-7E9F-D76A-9192D816FF45}"/>
              </a:ext>
            </a:extLst>
          </p:cNvPr>
          <p:cNvCxnSpPr>
            <a:cxnSpLocks/>
          </p:cNvCxnSpPr>
          <p:nvPr/>
        </p:nvCxnSpPr>
        <p:spPr>
          <a:xfrm flipV="1">
            <a:off x="1252928" y="2939626"/>
            <a:ext cx="0" cy="32487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035DE7F2-9F85-14AA-AB9F-5EEB198AAF86}"/>
              </a:ext>
            </a:extLst>
          </p:cNvPr>
          <p:cNvCxnSpPr>
            <a:cxnSpLocks/>
          </p:cNvCxnSpPr>
          <p:nvPr/>
        </p:nvCxnSpPr>
        <p:spPr>
          <a:xfrm>
            <a:off x="1222664" y="6153577"/>
            <a:ext cx="433576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D827717-9188-FC91-74E5-358DA0ED3B39}"/>
              </a:ext>
            </a:extLst>
          </p:cNvPr>
          <p:cNvSpPr txBox="1"/>
          <p:nvPr/>
        </p:nvSpPr>
        <p:spPr>
          <a:xfrm>
            <a:off x="1207533" y="6188323"/>
            <a:ext cx="4335764" cy="369332"/>
          </a:xfrm>
          <a:prstGeom prst="rect">
            <a:avLst/>
          </a:prstGeom>
          <a:noFill/>
        </p:spPr>
        <p:txBody>
          <a:bodyPr wrap="square" rtlCol="0">
            <a:spAutoFit/>
          </a:bodyPr>
          <a:lstStyle/>
          <a:p>
            <a:pPr algn="ctr"/>
            <a:r>
              <a:rPr kumimoji="1" lang="en-US" altLang="ja-JP" dirty="0"/>
              <a:t>NMOS</a:t>
            </a:r>
            <a:r>
              <a:rPr kumimoji="1" lang="ja-JP" altLang="en-US" dirty="0"/>
              <a:t>の</a:t>
            </a:r>
            <a:r>
              <a:rPr kumimoji="1" lang="en-US" altLang="ja-JP" dirty="0"/>
              <a:t>Vth</a:t>
            </a:r>
            <a:endParaRPr kumimoji="1" lang="ja-JP" altLang="en-US" dirty="0"/>
          </a:p>
        </p:txBody>
      </p:sp>
      <p:sp>
        <p:nvSpPr>
          <p:cNvPr id="24" name="テキスト ボックス 23">
            <a:extLst>
              <a:ext uri="{FF2B5EF4-FFF2-40B4-BE49-F238E27FC236}">
                <a16:creationId xmlns:a16="http://schemas.microsoft.com/office/drawing/2014/main" id="{38034E39-61DA-75C6-C474-A4F13EBBA57D}"/>
              </a:ext>
            </a:extLst>
          </p:cNvPr>
          <p:cNvSpPr txBox="1"/>
          <p:nvPr/>
        </p:nvSpPr>
        <p:spPr>
          <a:xfrm rot="16200000">
            <a:off x="-601482" y="4379308"/>
            <a:ext cx="3248697" cy="369332"/>
          </a:xfrm>
          <a:prstGeom prst="rect">
            <a:avLst/>
          </a:prstGeom>
          <a:noFill/>
        </p:spPr>
        <p:txBody>
          <a:bodyPr wrap="square" rtlCol="0">
            <a:spAutoFit/>
          </a:bodyPr>
          <a:lstStyle/>
          <a:p>
            <a:pPr algn="ctr"/>
            <a:r>
              <a:rPr kumimoji="1" lang="en-US" altLang="ja-JP" dirty="0"/>
              <a:t>PMOS</a:t>
            </a:r>
            <a:r>
              <a:rPr kumimoji="1" lang="ja-JP" altLang="en-US" dirty="0"/>
              <a:t>の</a:t>
            </a:r>
            <a:r>
              <a:rPr kumimoji="1" lang="en-US" altLang="ja-JP" dirty="0"/>
              <a:t>Vth</a:t>
            </a:r>
            <a:endParaRPr kumimoji="1" lang="ja-JP" altLang="en-US" dirty="0"/>
          </a:p>
        </p:txBody>
      </p:sp>
      <p:sp>
        <p:nvSpPr>
          <p:cNvPr id="25" name="楕円 24">
            <a:extLst>
              <a:ext uri="{FF2B5EF4-FFF2-40B4-BE49-F238E27FC236}">
                <a16:creationId xmlns:a16="http://schemas.microsoft.com/office/drawing/2014/main" id="{214B5A4B-D1F9-D1BA-4E5F-39894A6B3461}"/>
              </a:ext>
            </a:extLst>
          </p:cNvPr>
          <p:cNvSpPr/>
          <p:nvPr/>
        </p:nvSpPr>
        <p:spPr>
          <a:xfrm>
            <a:off x="1618718" y="513179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ff</a:t>
            </a:r>
            <a:endParaRPr kumimoji="1" lang="ja-JP" altLang="en-US" sz="2800" dirty="0">
              <a:solidFill>
                <a:schemeClr val="tx1"/>
              </a:solidFill>
            </a:endParaRPr>
          </a:p>
        </p:txBody>
      </p:sp>
      <p:sp>
        <p:nvSpPr>
          <p:cNvPr id="26" name="楕円 25">
            <a:extLst>
              <a:ext uri="{FF2B5EF4-FFF2-40B4-BE49-F238E27FC236}">
                <a16:creationId xmlns:a16="http://schemas.microsoft.com/office/drawing/2014/main" id="{B35472B6-A9DC-C4B6-8C90-6760FC2C9F7C}"/>
              </a:ext>
            </a:extLst>
          </p:cNvPr>
          <p:cNvSpPr/>
          <p:nvPr/>
        </p:nvSpPr>
        <p:spPr>
          <a:xfrm>
            <a:off x="3956658" y="513179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fs</a:t>
            </a:r>
            <a:endParaRPr kumimoji="1" lang="ja-JP" altLang="en-US" sz="2800" dirty="0">
              <a:solidFill>
                <a:schemeClr val="tx1"/>
              </a:solidFill>
            </a:endParaRPr>
          </a:p>
        </p:txBody>
      </p:sp>
      <p:sp>
        <p:nvSpPr>
          <p:cNvPr id="27" name="楕円 26">
            <a:extLst>
              <a:ext uri="{FF2B5EF4-FFF2-40B4-BE49-F238E27FC236}">
                <a16:creationId xmlns:a16="http://schemas.microsoft.com/office/drawing/2014/main" id="{602B0EDF-B335-1ED8-4640-B57E7693829B}"/>
              </a:ext>
            </a:extLst>
          </p:cNvPr>
          <p:cNvSpPr/>
          <p:nvPr/>
        </p:nvSpPr>
        <p:spPr>
          <a:xfrm>
            <a:off x="2241642" y="325708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sf</a:t>
            </a:r>
            <a:endParaRPr kumimoji="1" lang="ja-JP" altLang="en-US" sz="2800" dirty="0">
              <a:solidFill>
                <a:schemeClr val="tx1"/>
              </a:solidFill>
            </a:endParaRPr>
          </a:p>
        </p:txBody>
      </p:sp>
      <p:sp>
        <p:nvSpPr>
          <p:cNvPr id="28" name="楕円 27">
            <a:extLst>
              <a:ext uri="{FF2B5EF4-FFF2-40B4-BE49-F238E27FC236}">
                <a16:creationId xmlns:a16="http://schemas.microsoft.com/office/drawing/2014/main" id="{EC960C11-DE42-354D-297B-52E9D39BDDCF}"/>
              </a:ext>
            </a:extLst>
          </p:cNvPr>
          <p:cNvSpPr/>
          <p:nvPr/>
        </p:nvSpPr>
        <p:spPr>
          <a:xfrm>
            <a:off x="4579582" y="325708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ss</a:t>
            </a:r>
            <a:endParaRPr kumimoji="1" lang="ja-JP" altLang="en-US" sz="2800" dirty="0">
              <a:solidFill>
                <a:schemeClr val="tx1"/>
              </a:solidFill>
            </a:endParaRPr>
          </a:p>
        </p:txBody>
      </p:sp>
      <p:cxnSp>
        <p:nvCxnSpPr>
          <p:cNvPr id="30" name="直線コネクタ 29">
            <a:extLst>
              <a:ext uri="{FF2B5EF4-FFF2-40B4-BE49-F238E27FC236}">
                <a16:creationId xmlns:a16="http://schemas.microsoft.com/office/drawing/2014/main" id="{744216F1-9E5B-0A46-D663-4373881ABC02}"/>
              </a:ext>
            </a:extLst>
          </p:cNvPr>
          <p:cNvCxnSpPr>
            <a:stCxn id="25" idx="0"/>
            <a:endCxn id="27" idx="4"/>
          </p:cNvCxnSpPr>
          <p:nvPr/>
        </p:nvCxnSpPr>
        <p:spPr>
          <a:xfrm flipV="1">
            <a:off x="2093010" y="3757809"/>
            <a:ext cx="622924" cy="1373988"/>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FA74D03A-C938-F518-950B-36D0B6901820}"/>
              </a:ext>
            </a:extLst>
          </p:cNvPr>
          <p:cNvCxnSpPr>
            <a:stCxn id="27" idx="6"/>
            <a:endCxn id="28" idx="2"/>
          </p:cNvCxnSpPr>
          <p:nvPr/>
        </p:nvCxnSpPr>
        <p:spPr>
          <a:xfrm>
            <a:off x="3190225" y="3507448"/>
            <a:ext cx="138935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E78A6CF6-293C-84F3-E3B2-A312B5079917}"/>
              </a:ext>
            </a:extLst>
          </p:cNvPr>
          <p:cNvCxnSpPr>
            <a:stCxn id="28" idx="4"/>
            <a:endCxn id="26" idx="0"/>
          </p:cNvCxnSpPr>
          <p:nvPr/>
        </p:nvCxnSpPr>
        <p:spPr>
          <a:xfrm flipH="1">
            <a:off x="4430950" y="3757809"/>
            <a:ext cx="622924" cy="1373988"/>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3A5F5033-EE02-C19F-2F79-132974F65EB2}"/>
              </a:ext>
            </a:extLst>
          </p:cNvPr>
          <p:cNvCxnSpPr>
            <a:stCxn id="25" idx="6"/>
            <a:endCxn id="26" idx="2"/>
          </p:cNvCxnSpPr>
          <p:nvPr/>
        </p:nvCxnSpPr>
        <p:spPr>
          <a:xfrm>
            <a:off x="2567301" y="5382158"/>
            <a:ext cx="1389357" cy="0"/>
          </a:xfrm>
          <a:prstGeom prst="line">
            <a:avLst/>
          </a:prstGeom>
          <a:ln w="28575"/>
        </p:spPr>
        <p:style>
          <a:lnRef idx="1">
            <a:schemeClr val="dk1"/>
          </a:lnRef>
          <a:fillRef idx="0">
            <a:schemeClr val="dk1"/>
          </a:fillRef>
          <a:effectRef idx="0">
            <a:schemeClr val="dk1"/>
          </a:effectRef>
          <a:fontRef idx="minor">
            <a:schemeClr val="tx1"/>
          </a:fontRef>
        </p:style>
      </p:cxnSp>
      <p:sp>
        <p:nvSpPr>
          <p:cNvPr id="37" name="楕円 36">
            <a:extLst>
              <a:ext uri="{FF2B5EF4-FFF2-40B4-BE49-F238E27FC236}">
                <a16:creationId xmlns:a16="http://schemas.microsoft.com/office/drawing/2014/main" id="{6C77C1B6-3773-A403-54A4-A1BB7327A1C6}"/>
              </a:ext>
            </a:extLst>
          </p:cNvPr>
          <p:cNvSpPr/>
          <p:nvPr/>
        </p:nvSpPr>
        <p:spPr>
          <a:xfrm>
            <a:off x="3054823" y="4166829"/>
            <a:ext cx="948583" cy="500722"/>
          </a:xfrm>
          <a:prstGeom prst="ellipse">
            <a:avLst/>
          </a:prstGeom>
          <a:noFill/>
          <a:ln w="285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err="1">
                <a:solidFill>
                  <a:schemeClr val="accent1"/>
                </a:solidFill>
              </a:rPr>
              <a:t>tt</a:t>
            </a:r>
            <a:endParaRPr kumimoji="1" lang="ja-JP" altLang="en-US" sz="2800" dirty="0">
              <a:solidFill>
                <a:schemeClr val="accent1"/>
              </a:solidFill>
            </a:endParaRPr>
          </a:p>
        </p:txBody>
      </p:sp>
      <p:sp>
        <p:nvSpPr>
          <p:cNvPr id="38" name="テキスト ボックス 37">
            <a:extLst>
              <a:ext uri="{FF2B5EF4-FFF2-40B4-BE49-F238E27FC236}">
                <a16:creationId xmlns:a16="http://schemas.microsoft.com/office/drawing/2014/main" id="{8B84FEB5-73AB-87F2-E8F8-73B5D9DA04C7}"/>
              </a:ext>
            </a:extLst>
          </p:cNvPr>
          <p:cNvSpPr txBox="1"/>
          <p:nvPr/>
        </p:nvSpPr>
        <p:spPr>
          <a:xfrm>
            <a:off x="5528163" y="3317803"/>
            <a:ext cx="4913831" cy="369332"/>
          </a:xfrm>
          <a:prstGeom prst="rect">
            <a:avLst/>
          </a:prstGeom>
          <a:noFill/>
        </p:spPr>
        <p:txBody>
          <a:bodyPr wrap="square" rtlCol="0">
            <a:spAutoFit/>
          </a:bodyPr>
          <a:lstStyle/>
          <a:p>
            <a:r>
              <a:rPr kumimoji="1" lang="ja-JP" altLang="en-US" dirty="0"/>
              <a:t>スレッショルド電圧が高いと応答性は遅い </a:t>
            </a:r>
            <a:r>
              <a:rPr kumimoji="1" lang="en-US" altLang="ja-JP" dirty="0"/>
              <a:t>(slow)</a:t>
            </a:r>
            <a:endParaRPr kumimoji="1" lang="ja-JP" altLang="en-US" dirty="0"/>
          </a:p>
        </p:txBody>
      </p:sp>
      <p:sp>
        <p:nvSpPr>
          <p:cNvPr id="39" name="テキスト ボックス 38">
            <a:extLst>
              <a:ext uri="{FF2B5EF4-FFF2-40B4-BE49-F238E27FC236}">
                <a16:creationId xmlns:a16="http://schemas.microsoft.com/office/drawing/2014/main" id="{D8332509-0936-8AE2-A0D6-835CD8F03594}"/>
              </a:ext>
            </a:extLst>
          </p:cNvPr>
          <p:cNvSpPr txBox="1"/>
          <p:nvPr/>
        </p:nvSpPr>
        <p:spPr>
          <a:xfrm>
            <a:off x="5528164" y="5197492"/>
            <a:ext cx="4913831" cy="369332"/>
          </a:xfrm>
          <a:prstGeom prst="rect">
            <a:avLst/>
          </a:prstGeom>
          <a:noFill/>
        </p:spPr>
        <p:txBody>
          <a:bodyPr wrap="square" rtlCol="0">
            <a:spAutoFit/>
          </a:bodyPr>
          <a:lstStyle/>
          <a:p>
            <a:r>
              <a:rPr kumimoji="1" lang="ja-JP" altLang="en-US" dirty="0"/>
              <a:t>スレッショルド電圧が低いと応答性は速い </a:t>
            </a:r>
            <a:r>
              <a:rPr kumimoji="1" lang="en-US" altLang="ja-JP" dirty="0"/>
              <a:t>(fast)</a:t>
            </a:r>
            <a:endParaRPr kumimoji="1" lang="ja-JP" altLang="en-US" dirty="0"/>
          </a:p>
        </p:txBody>
      </p:sp>
    </p:spTree>
    <p:extLst>
      <p:ext uri="{BB962C8B-B14F-4D97-AF65-F5344CB8AC3E}">
        <p14:creationId xmlns:p14="http://schemas.microsoft.com/office/powerpoint/2010/main" val="3839847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EB3334-6487-D7DC-FA6B-19F94E02C928}"/>
              </a:ext>
            </a:extLst>
          </p:cNvPr>
          <p:cNvSpPr>
            <a:spLocks noGrp="1"/>
          </p:cNvSpPr>
          <p:nvPr>
            <p:ph type="title"/>
          </p:nvPr>
        </p:nvSpPr>
        <p:spPr/>
        <p:txBody>
          <a:bodyPr/>
          <a:lstStyle/>
          <a:p>
            <a:r>
              <a:rPr lang="en-US" altLang="ja-JP" dirty="0" err="1"/>
              <a:t>Xschem</a:t>
            </a:r>
            <a:r>
              <a:rPr lang="ja-JP" altLang="en-US" dirty="0"/>
              <a:t> 構成</a:t>
            </a:r>
            <a:r>
              <a:rPr kumimoji="1" lang="ja-JP" altLang="en-US" dirty="0"/>
              <a:t>例　</a:t>
            </a:r>
            <a:r>
              <a:rPr kumimoji="1" lang="en-US" altLang="ja-JP" dirty="0"/>
              <a:t>10</a:t>
            </a:r>
            <a:r>
              <a:rPr kumimoji="1" lang="ja-JP" altLang="en-US" dirty="0"/>
              <a:t>回 </a:t>
            </a:r>
            <a:r>
              <a:rPr kumimoji="1" lang="en-US" altLang="ja-JP" dirty="0">
                <a:latin typeface="+mn-lt"/>
              </a:rPr>
              <a:t>(L=0.15μm)</a:t>
            </a:r>
            <a:endParaRPr kumimoji="1" lang="ja-JP" altLang="en-US" dirty="0"/>
          </a:p>
        </p:txBody>
      </p:sp>
      <p:sp>
        <p:nvSpPr>
          <p:cNvPr id="4" name="日付プレースホルダー 3">
            <a:extLst>
              <a:ext uri="{FF2B5EF4-FFF2-40B4-BE49-F238E27FC236}">
                <a16:creationId xmlns:a16="http://schemas.microsoft.com/office/drawing/2014/main" id="{47C87F00-5551-A9B0-7FDD-B830D050AD74}"/>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B4F6B4B-1F6B-C523-F3E2-DC6294AA998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145</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242B22AA-E861-1D3E-32A3-C7944506277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444500" y="1706172"/>
            <a:ext cx="11210925" cy="4115580"/>
          </a:xfrm>
        </p:spPr>
      </p:pic>
      <p:sp>
        <p:nvSpPr>
          <p:cNvPr id="3" name="テキスト ボックス 2">
            <a:extLst>
              <a:ext uri="{FF2B5EF4-FFF2-40B4-BE49-F238E27FC236}">
                <a16:creationId xmlns:a16="http://schemas.microsoft.com/office/drawing/2014/main" id="{6347146E-D154-A24C-31BB-EFB17A21021E}"/>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test_inv_mc.sch</a:t>
            </a:r>
            <a:endParaRPr kumimoji="1" lang="ja-JP" altLang="en-US" dirty="0">
              <a:solidFill>
                <a:schemeClr val="tx1"/>
              </a:solidFill>
            </a:endParaRPr>
          </a:p>
        </p:txBody>
      </p:sp>
    </p:spTree>
    <p:extLst>
      <p:ext uri="{BB962C8B-B14F-4D97-AF65-F5344CB8AC3E}">
        <p14:creationId xmlns:p14="http://schemas.microsoft.com/office/powerpoint/2010/main" val="7866031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638CBD-0D4F-3FDB-0A20-0C097B553B68}"/>
              </a:ext>
            </a:extLst>
          </p:cNvPr>
          <p:cNvSpPr>
            <a:spLocks noGrp="1"/>
          </p:cNvSpPr>
          <p:nvPr>
            <p:ph type="title"/>
          </p:nvPr>
        </p:nvSpPr>
        <p:spPr/>
        <p:txBody>
          <a:bodyPr/>
          <a:lstStyle/>
          <a:p>
            <a:r>
              <a:rPr kumimoji="1" lang="ja-JP" altLang="en-US" dirty="0"/>
              <a:t>シミュレーション結果 </a:t>
            </a:r>
            <a:r>
              <a:rPr kumimoji="1" lang="en-US" altLang="ja-JP" dirty="0"/>
              <a:t>(mc)</a:t>
            </a:r>
            <a:endParaRPr kumimoji="1" lang="ja-JP" altLang="en-US" dirty="0"/>
          </a:p>
        </p:txBody>
      </p:sp>
      <p:sp>
        <p:nvSpPr>
          <p:cNvPr id="4" name="日付プレースホルダー 3">
            <a:extLst>
              <a:ext uri="{FF2B5EF4-FFF2-40B4-BE49-F238E27FC236}">
                <a16:creationId xmlns:a16="http://schemas.microsoft.com/office/drawing/2014/main" id="{9B8E68BB-9F7A-C879-5288-E789EBD74DBB}"/>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3D2965FD-1B3B-821B-A522-A4C734D776F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146</a:t>
            </a:fld>
            <a:endParaRPr kumimoji="1" lang="ja-JP" altLang="en-US" sz="1400"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EF06DE0D-0B77-CFB4-7FA0-79D9E9B438A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1960562" y="1463675"/>
            <a:ext cx="8178800" cy="4600575"/>
          </a:xfrm>
        </p:spPr>
      </p:pic>
    </p:spTree>
    <p:extLst>
      <p:ext uri="{BB962C8B-B14F-4D97-AF65-F5344CB8AC3E}">
        <p14:creationId xmlns:p14="http://schemas.microsoft.com/office/powerpoint/2010/main" val="18752045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a:xfrm>
            <a:off x="448056" y="2551176"/>
            <a:ext cx="10810494" cy="914400"/>
          </a:xfrm>
        </p:spPr>
        <p:txBody>
          <a:bodyPr>
            <a:normAutofit/>
          </a:bodyPr>
          <a:lstStyle/>
          <a:p>
            <a:r>
              <a:rPr lang="ja-JP" altLang="en-US" dirty="0"/>
              <a:t>スイッチについて</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トランスミッションゲート</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147</a:t>
            </a:fld>
            <a:endParaRPr lang="ja-JP" altLang="en-US" noProof="0"/>
          </a:p>
        </p:txBody>
      </p:sp>
    </p:spTree>
    <p:extLst>
      <p:ext uri="{BB962C8B-B14F-4D97-AF65-F5344CB8AC3E}">
        <p14:creationId xmlns:p14="http://schemas.microsoft.com/office/powerpoint/2010/main" val="1777602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76624F-41E9-EE04-37BC-A8E9B095B0BD}"/>
              </a:ext>
            </a:extLst>
          </p:cNvPr>
          <p:cNvSpPr>
            <a:spLocks noGrp="1"/>
          </p:cNvSpPr>
          <p:nvPr>
            <p:ph type="title"/>
          </p:nvPr>
        </p:nvSpPr>
        <p:spPr/>
        <p:txBody>
          <a:bodyPr/>
          <a:lstStyle/>
          <a:p>
            <a:r>
              <a:rPr kumimoji="1" lang="en-US" altLang="ja-JP" dirty="0"/>
              <a:t>2</a:t>
            </a:r>
            <a:r>
              <a:rPr kumimoji="1" lang="ja-JP" altLang="en-US" dirty="0"/>
              <a:t>入力</a:t>
            </a:r>
            <a:r>
              <a:rPr kumimoji="1" lang="en-US" altLang="ja-JP" dirty="0"/>
              <a:t>AND</a:t>
            </a:r>
            <a:endParaRPr kumimoji="1" lang="ja-JP" altLang="en-US" dirty="0"/>
          </a:p>
        </p:txBody>
      </p:sp>
      <p:sp>
        <p:nvSpPr>
          <p:cNvPr id="4" name="日付プレースホルダー 3">
            <a:extLst>
              <a:ext uri="{FF2B5EF4-FFF2-40B4-BE49-F238E27FC236}">
                <a16:creationId xmlns:a16="http://schemas.microsoft.com/office/drawing/2014/main" id="{6AB84874-92F7-BDB2-AD4F-A33E8DB90B96}"/>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47D152FC-0AE7-83C1-D221-89BCE75874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148</a:t>
            </a:fld>
            <a:endParaRPr kumimoji="1" lang="ja-JP" altLang="en-US" dirty="0">
              <a:latin typeface="Meiryo UI" panose="020B0604030504040204" pitchFamily="50" charset="-128"/>
              <a:ea typeface="Meiryo UI" panose="020B0604030504040204" pitchFamily="50" charset="-128"/>
            </a:endParaRPr>
          </a:p>
        </p:txBody>
      </p:sp>
      <p:graphicFrame>
        <p:nvGraphicFramePr>
          <p:cNvPr id="8" name="表 8">
            <a:extLst>
              <a:ext uri="{FF2B5EF4-FFF2-40B4-BE49-F238E27FC236}">
                <a16:creationId xmlns:a16="http://schemas.microsoft.com/office/drawing/2014/main" id="{54F9C4BF-3A73-CA57-C74A-DE9894A45A0A}"/>
              </a:ext>
            </a:extLst>
          </p:cNvPr>
          <p:cNvGraphicFramePr>
            <a:graphicFrameLocks noGrp="1"/>
          </p:cNvGraphicFramePr>
          <p:nvPr/>
        </p:nvGraphicFramePr>
        <p:xfrm>
          <a:off x="6301511" y="2611146"/>
          <a:ext cx="5283198" cy="2590800"/>
        </p:xfrm>
        <a:graphic>
          <a:graphicData uri="http://schemas.openxmlformats.org/drawingml/2006/table">
            <a:tbl>
              <a:tblPr firstRow="1" bandRow="1">
                <a:tableStyleId>{21E4AEA4-8DFA-4A89-87EB-49C32662AFE0}</a:tableStyleId>
              </a:tblPr>
              <a:tblGrid>
                <a:gridCol w="1761066">
                  <a:extLst>
                    <a:ext uri="{9D8B030D-6E8A-4147-A177-3AD203B41FA5}">
                      <a16:colId xmlns:a16="http://schemas.microsoft.com/office/drawing/2014/main" val="2987790534"/>
                    </a:ext>
                  </a:extLst>
                </a:gridCol>
                <a:gridCol w="1761066">
                  <a:extLst>
                    <a:ext uri="{9D8B030D-6E8A-4147-A177-3AD203B41FA5}">
                      <a16:colId xmlns:a16="http://schemas.microsoft.com/office/drawing/2014/main" val="3443439439"/>
                    </a:ext>
                  </a:extLst>
                </a:gridCol>
                <a:gridCol w="1761066">
                  <a:extLst>
                    <a:ext uri="{9D8B030D-6E8A-4147-A177-3AD203B41FA5}">
                      <a16:colId xmlns:a16="http://schemas.microsoft.com/office/drawing/2014/main" val="2760022521"/>
                    </a:ext>
                  </a:extLst>
                </a:gridCol>
              </a:tblGrid>
              <a:tr h="370840">
                <a:tc>
                  <a:txBody>
                    <a:bodyPr/>
                    <a:lstStyle/>
                    <a:p>
                      <a:pPr algn="ctr"/>
                      <a:r>
                        <a:rPr kumimoji="1" lang="en-US" altLang="ja-JP" sz="2800" dirty="0"/>
                        <a:t>A</a:t>
                      </a:r>
                      <a:endParaRPr kumimoji="1" lang="ja-JP" altLang="en-US" sz="2800" dirty="0"/>
                    </a:p>
                  </a:txBody>
                  <a:tcPr/>
                </a:tc>
                <a:tc>
                  <a:txBody>
                    <a:bodyPr/>
                    <a:lstStyle/>
                    <a:p>
                      <a:pPr algn="ctr"/>
                      <a:r>
                        <a:rPr kumimoji="1" lang="en-US" altLang="ja-JP" sz="2800" dirty="0"/>
                        <a:t>B</a:t>
                      </a:r>
                      <a:endParaRPr kumimoji="1" lang="ja-JP" altLang="en-US" sz="2800" dirty="0"/>
                    </a:p>
                  </a:txBody>
                  <a:tcPr/>
                </a:tc>
                <a:tc>
                  <a:txBody>
                    <a:bodyPr/>
                    <a:lstStyle/>
                    <a:p>
                      <a:pPr algn="ctr"/>
                      <a:r>
                        <a:rPr kumimoji="1" lang="en-US" altLang="ja-JP" sz="2800" dirty="0"/>
                        <a:t>Q</a:t>
                      </a:r>
                    </a:p>
                  </a:txBody>
                  <a:tcPr/>
                </a:tc>
                <a:extLst>
                  <a:ext uri="{0D108BD9-81ED-4DB2-BD59-A6C34878D82A}">
                    <a16:rowId xmlns:a16="http://schemas.microsoft.com/office/drawing/2014/main" val="4045541692"/>
                  </a:ext>
                </a:extLst>
              </a:tr>
              <a:tr h="370840">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L</a:t>
                      </a:r>
                      <a:endParaRPr kumimoji="1" lang="ja-JP" altLang="en-US" sz="2800" dirty="0"/>
                    </a:p>
                  </a:txBody>
                  <a:tcPr/>
                </a:tc>
                <a:extLst>
                  <a:ext uri="{0D108BD9-81ED-4DB2-BD59-A6C34878D82A}">
                    <a16:rowId xmlns:a16="http://schemas.microsoft.com/office/drawing/2014/main" val="2879927397"/>
                  </a:ext>
                </a:extLst>
              </a:tr>
              <a:tr h="370840">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extLst>
                  <a:ext uri="{0D108BD9-81ED-4DB2-BD59-A6C34878D82A}">
                    <a16:rowId xmlns:a16="http://schemas.microsoft.com/office/drawing/2014/main" val="3221779275"/>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L</a:t>
                      </a:r>
                      <a:endParaRPr kumimoji="1" lang="ja-JP" altLang="en-US" sz="2800" dirty="0"/>
                    </a:p>
                  </a:txBody>
                  <a:tcPr/>
                </a:tc>
                <a:extLst>
                  <a:ext uri="{0D108BD9-81ED-4DB2-BD59-A6C34878D82A}">
                    <a16:rowId xmlns:a16="http://schemas.microsoft.com/office/drawing/2014/main" val="1152307202"/>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1172266133"/>
                  </a:ext>
                </a:extLst>
              </a:tr>
            </a:tbl>
          </a:graphicData>
        </a:graphic>
      </p:graphicFrame>
      <p:pic>
        <p:nvPicPr>
          <p:cNvPr id="11" name="図 10">
            <a:extLst>
              <a:ext uri="{FF2B5EF4-FFF2-40B4-BE49-F238E27FC236}">
                <a16:creationId xmlns:a16="http://schemas.microsoft.com/office/drawing/2014/main" id="{4B11D46E-0B4F-CEF9-6EBD-03FE87F34625}"/>
              </a:ext>
            </a:extLst>
          </p:cNvPr>
          <p:cNvPicPr>
            <a:picLocks noChangeAspect="1"/>
          </p:cNvPicPr>
          <p:nvPr/>
        </p:nvPicPr>
        <p:blipFill>
          <a:blip r:embed="rId2"/>
          <a:stretch>
            <a:fillRect/>
          </a:stretch>
        </p:blipFill>
        <p:spPr>
          <a:xfrm>
            <a:off x="319668" y="2836029"/>
            <a:ext cx="5776332" cy="2141034"/>
          </a:xfrm>
          <a:prstGeom prst="rect">
            <a:avLst/>
          </a:prstGeom>
        </p:spPr>
      </p:pic>
    </p:spTree>
    <p:extLst>
      <p:ext uri="{BB962C8B-B14F-4D97-AF65-F5344CB8AC3E}">
        <p14:creationId xmlns:p14="http://schemas.microsoft.com/office/powerpoint/2010/main" val="23374530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DB7FFA-C1F4-9FD6-40AE-2309EEEAFC43}"/>
              </a:ext>
            </a:extLst>
          </p:cNvPr>
          <p:cNvSpPr>
            <a:spLocks noGrp="1"/>
          </p:cNvSpPr>
          <p:nvPr>
            <p:ph type="title"/>
          </p:nvPr>
        </p:nvSpPr>
        <p:spPr/>
        <p:txBody>
          <a:bodyPr/>
          <a:lstStyle/>
          <a:p>
            <a:r>
              <a:rPr lang="ja-JP" altLang="en-US" dirty="0"/>
              <a:t>片方向</a:t>
            </a:r>
            <a:r>
              <a:rPr kumimoji="1" lang="ja-JP" altLang="en-US" dirty="0"/>
              <a:t>スイッチとしての</a:t>
            </a:r>
            <a:r>
              <a:rPr kumimoji="1" lang="en-US" altLang="ja-JP" dirty="0"/>
              <a:t>2</a:t>
            </a:r>
            <a:r>
              <a:rPr kumimoji="1" lang="ja-JP" altLang="en-US" dirty="0"/>
              <a:t>入力</a:t>
            </a:r>
            <a:r>
              <a:rPr kumimoji="1" lang="en-US" altLang="ja-JP" dirty="0"/>
              <a:t>AND</a:t>
            </a:r>
            <a:endParaRPr kumimoji="1" lang="ja-JP" altLang="en-US" dirty="0"/>
          </a:p>
        </p:txBody>
      </p:sp>
      <p:sp>
        <p:nvSpPr>
          <p:cNvPr id="4" name="日付プレースホルダー 3">
            <a:extLst>
              <a:ext uri="{FF2B5EF4-FFF2-40B4-BE49-F238E27FC236}">
                <a16:creationId xmlns:a16="http://schemas.microsoft.com/office/drawing/2014/main" id="{D48D40C6-D59B-C26A-7100-B6B276EA0476}"/>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EAA5CFE8-1585-AE8B-9ACB-08101E2DCE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149</a:t>
            </a:fld>
            <a:endParaRPr kumimoji="1" lang="ja-JP" altLang="en-US"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79814DF-BB35-60A3-F8F7-04AF491B4758}"/>
              </a:ext>
            </a:extLst>
          </p:cNvPr>
          <p:cNvPicPr>
            <a:picLocks noChangeAspect="1"/>
          </p:cNvPicPr>
          <p:nvPr/>
        </p:nvPicPr>
        <p:blipFill>
          <a:blip r:embed="rId3"/>
          <a:stretch>
            <a:fillRect/>
          </a:stretch>
        </p:blipFill>
        <p:spPr>
          <a:xfrm>
            <a:off x="1177597" y="1639879"/>
            <a:ext cx="3980952" cy="2266667"/>
          </a:xfrm>
          <a:prstGeom prst="rect">
            <a:avLst/>
          </a:prstGeom>
        </p:spPr>
      </p:pic>
      <p:pic>
        <p:nvPicPr>
          <p:cNvPr id="10" name="図 9">
            <a:extLst>
              <a:ext uri="{FF2B5EF4-FFF2-40B4-BE49-F238E27FC236}">
                <a16:creationId xmlns:a16="http://schemas.microsoft.com/office/drawing/2014/main" id="{FC395EFA-20C8-7BD4-CB80-355CEC501DB8}"/>
              </a:ext>
            </a:extLst>
          </p:cNvPr>
          <p:cNvPicPr>
            <a:picLocks noChangeAspect="1"/>
          </p:cNvPicPr>
          <p:nvPr/>
        </p:nvPicPr>
        <p:blipFill>
          <a:blip r:embed="rId4"/>
          <a:stretch>
            <a:fillRect/>
          </a:stretch>
        </p:blipFill>
        <p:spPr>
          <a:xfrm>
            <a:off x="7033451" y="1639878"/>
            <a:ext cx="3980952" cy="2266667"/>
          </a:xfrm>
          <a:prstGeom prst="rect">
            <a:avLst/>
          </a:prstGeom>
        </p:spPr>
      </p:pic>
      <p:graphicFrame>
        <p:nvGraphicFramePr>
          <p:cNvPr id="12" name="表 12">
            <a:extLst>
              <a:ext uri="{FF2B5EF4-FFF2-40B4-BE49-F238E27FC236}">
                <a16:creationId xmlns:a16="http://schemas.microsoft.com/office/drawing/2014/main" id="{8FD4A223-0F99-A3A6-6921-51DFC7576A3D}"/>
              </a:ext>
            </a:extLst>
          </p:cNvPr>
          <p:cNvGraphicFramePr>
            <a:graphicFrameLocks noGrp="1"/>
          </p:cNvGraphicFramePr>
          <p:nvPr/>
        </p:nvGraphicFramePr>
        <p:xfrm>
          <a:off x="539171" y="3906545"/>
          <a:ext cx="5257800" cy="148336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3471866889"/>
                    </a:ext>
                  </a:extLst>
                </a:gridCol>
                <a:gridCol w="1752600">
                  <a:extLst>
                    <a:ext uri="{9D8B030D-6E8A-4147-A177-3AD203B41FA5}">
                      <a16:colId xmlns:a16="http://schemas.microsoft.com/office/drawing/2014/main" val="3069241682"/>
                    </a:ext>
                  </a:extLst>
                </a:gridCol>
                <a:gridCol w="1752600">
                  <a:extLst>
                    <a:ext uri="{9D8B030D-6E8A-4147-A177-3AD203B41FA5}">
                      <a16:colId xmlns:a16="http://schemas.microsoft.com/office/drawing/2014/main" val="526378541"/>
                    </a:ext>
                  </a:extLst>
                </a:gridCol>
              </a:tblGrid>
              <a:tr h="370840">
                <a:tc>
                  <a:txBody>
                    <a:bodyPr/>
                    <a:lstStyle/>
                    <a:p>
                      <a:pPr algn="ctr"/>
                      <a:r>
                        <a:rPr kumimoji="1" lang="en-US" altLang="ja-JP" dirty="0"/>
                        <a:t>B</a:t>
                      </a:r>
                      <a:endParaRPr kumimoji="1" lang="ja-JP" altLang="en-US" dirty="0"/>
                    </a:p>
                  </a:txBody>
                  <a:tcPr/>
                </a:tc>
                <a:tc>
                  <a:txBody>
                    <a:bodyPr/>
                    <a:lstStyle/>
                    <a:p>
                      <a:pPr algn="ctr"/>
                      <a:r>
                        <a:rPr kumimoji="1" lang="en-US" altLang="ja-JP" dirty="0"/>
                        <a:t>A</a:t>
                      </a:r>
                      <a:endParaRPr kumimoji="1" lang="ja-JP" altLang="en-US" dirty="0"/>
                    </a:p>
                  </a:txBody>
                  <a:tcPr/>
                </a:tc>
                <a:tc>
                  <a:txBody>
                    <a:bodyPr/>
                    <a:lstStyle/>
                    <a:p>
                      <a:pPr algn="ctr"/>
                      <a:r>
                        <a:rPr kumimoji="1" lang="en-US" altLang="ja-JP" dirty="0"/>
                        <a:t>Q</a:t>
                      </a:r>
                      <a:endParaRPr kumimoji="1" lang="ja-JP" altLang="en-US" dirty="0"/>
                    </a:p>
                  </a:txBody>
                  <a:tcPr/>
                </a:tc>
                <a:extLst>
                  <a:ext uri="{0D108BD9-81ED-4DB2-BD59-A6C34878D82A}">
                    <a16:rowId xmlns:a16="http://schemas.microsoft.com/office/drawing/2014/main" val="275133440"/>
                  </a:ext>
                </a:extLst>
              </a:tr>
              <a:tr h="370840">
                <a:tc>
                  <a:txBody>
                    <a:bodyPr/>
                    <a:lstStyle/>
                    <a:p>
                      <a:pPr algn="ctr"/>
                      <a:r>
                        <a:rPr kumimoji="1" lang="en-US" altLang="ja-JP" dirty="0"/>
                        <a:t>L</a:t>
                      </a:r>
                      <a:endParaRPr kumimoji="1" lang="ja-JP" altLang="en-US" dirty="0"/>
                    </a:p>
                  </a:txBody>
                  <a:tcPr/>
                </a:tc>
                <a:tc>
                  <a:txBody>
                    <a:bodyPr/>
                    <a:lstStyle/>
                    <a:p>
                      <a:pPr algn="ctr"/>
                      <a:r>
                        <a:rPr kumimoji="1" lang="en-US" altLang="ja-JP" dirty="0"/>
                        <a:t>L or H</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1667845301"/>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L</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2262229288"/>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extLst>
                  <a:ext uri="{0D108BD9-81ED-4DB2-BD59-A6C34878D82A}">
                    <a16:rowId xmlns:a16="http://schemas.microsoft.com/office/drawing/2014/main" val="2696976664"/>
                  </a:ext>
                </a:extLst>
              </a:tr>
            </a:tbl>
          </a:graphicData>
        </a:graphic>
      </p:graphicFrame>
      <p:graphicFrame>
        <p:nvGraphicFramePr>
          <p:cNvPr id="13" name="表 12">
            <a:extLst>
              <a:ext uri="{FF2B5EF4-FFF2-40B4-BE49-F238E27FC236}">
                <a16:creationId xmlns:a16="http://schemas.microsoft.com/office/drawing/2014/main" id="{7232DAA9-23D5-50CE-E9AC-15FD357FDEDA}"/>
              </a:ext>
            </a:extLst>
          </p:cNvPr>
          <p:cNvGraphicFramePr>
            <a:graphicFrameLocks noGrp="1"/>
          </p:cNvGraphicFramePr>
          <p:nvPr/>
        </p:nvGraphicFramePr>
        <p:xfrm>
          <a:off x="6395027" y="3906545"/>
          <a:ext cx="5257800" cy="148336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3471866889"/>
                    </a:ext>
                  </a:extLst>
                </a:gridCol>
                <a:gridCol w="1752600">
                  <a:extLst>
                    <a:ext uri="{9D8B030D-6E8A-4147-A177-3AD203B41FA5}">
                      <a16:colId xmlns:a16="http://schemas.microsoft.com/office/drawing/2014/main" val="3069241682"/>
                    </a:ext>
                  </a:extLst>
                </a:gridCol>
                <a:gridCol w="1752600">
                  <a:extLst>
                    <a:ext uri="{9D8B030D-6E8A-4147-A177-3AD203B41FA5}">
                      <a16:colId xmlns:a16="http://schemas.microsoft.com/office/drawing/2014/main" val="526378541"/>
                    </a:ext>
                  </a:extLst>
                </a:gridCol>
              </a:tblGrid>
              <a:tr h="370840">
                <a:tc>
                  <a:txBody>
                    <a:bodyPr/>
                    <a:lstStyle/>
                    <a:p>
                      <a:pPr algn="ctr"/>
                      <a:r>
                        <a:rPr kumimoji="1" lang="en-US" altLang="ja-JP" dirty="0"/>
                        <a:t>A</a:t>
                      </a:r>
                      <a:endParaRPr kumimoji="1" lang="ja-JP" altLang="en-US" dirty="0"/>
                    </a:p>
                  </a:txBody>
                  <a:tcPr/>
                </a:tc>
                <a:tc>
                  <a:txBody>
                    <a:bodyPr/>
                    <a:lstStyle/>
                    <a:p>
                      <a:pPr algn="ctr"/>
                      <a:r>
                        <a:rPr kumimoji="1" lang="en-US" altLang="ja-JP" dirty="0"/>
                        <a:t>B</a:t>
                      </a:r>
                      <a:endParaRPr kumimoji="1" lang="ja-JP" altLang="en-US" dirty="0"/>
                    </a:p>
                  </a:txBody>
                  <a:tcPr/>
                </a:tc>
                <a:tc>
                  <a:txBody>
                    <a:bodyPr/>
                    <a:lstStyle/>
                    <a:p>
                      <a:pPr algn="ctr"/>
                      <a:r>
                        <a:rPr kumimoji="1" lang="en-US" altLang="ja-JP" dirty="0"/>
                        <a:t>Q</a:t>
                      </a:r>
                      <a:endParaRPr kumimoji="1" lang="ja-JP" altLang="en-US" dirty="0"/>
                    </a:p>
                  </a:txBody>
                  <a:tcPr/>
                </a:tc>
                <a:extLst>
                  <a:ext uri="{0D108BD9-81ED-4DB2-BD59-A6C34878D82A}">
                    <a16:rowId xmlns:a16="http://schemas.microsoft.com/office/drawing/2014/main" val="275133440"/>
                  </a:ext>
                </a:extLst>
              </a:tr>
              <a:tr h="370840">
                <a:tc>
                  <a:txBody>
                    <a:bodyPr/>
                    <a:lstStyle/>
                    <a:p>
                      <a:pPr algn="ctr"/>
                      <a:r>
                        <a:rPr kumimoji="1" lang="en-US" altLang="ja-JP" dirty="0"/>
                        <a:t>L</a:t>
                      </a:r>
                      <a:endParaRPr kumimoji="1" lang="ja-JP" altLang="en-US" dirty="0"/>
                    </a:p>
                  </a:txBody>
                  <a:tcPr/>
                </a:tc>
                <a:tc>
                  <a:txBody>
                    <a:bodyPr/>
                    <a:lstStyle/>
                    <a:p>
                      <a:pPr algn="ctr"/>
                      <a:r>
                        <a:rPr kumimoji="1" lang="en-US" altLang="ja-JP" dirty="0"/>
                        <a:t>L or H</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1667845301"/>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L</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2262229288"/>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extLst>
                  <a:ext uri="{0D108BD9-81ED-4DB2-BD59-A6C34878D82A}">
                    <a16:rowId xmlns:a16="http://schemas.microsoft.com/office/drawing/2014/main" val="2696976664"/>
                  </a:ext>
                </a:extLst>
              </a:tr>
            </a:tbl>
          </a:graphicData>
        </a:graphic>
      </p:graphicFrame>
      <p:cxnSp>
        <p:nvCxnSpPr>
          <p:cNvPr id="15" name="直線矢印コネクタ 14">
            <a:extLst>
              <a:ext uri="{FF2B5EF4-FFF2-40B4-BE49-F238E27FC236}">
                <a16:creationId xmlns:a16="http://schemas.microsoft.com/office/drawing/2014/main" id="{0C8251FD-206D-3282-81D4-A6E74C7B2E0A}"/>
              </a:ext>
            </a:extLst>
          </p:cNvPr>
          <p:cNvCxnSpPr/>
          <p:nvPr/>
        </p:nvCxnSpPr>
        <p:spPr>
          <a:xfrm>
            <a:off x="1810327" y="3676073"/>
            <a:ext cx="26970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B945D0F5-D15E-6174-5439-A93C8E64CE14}"/>
              </a:ext>
            </a:extLst>
          </p:cNvPr>
          <p:cNvSpPr txBox="1"/>
          <p:nvPr/>
        </p:nvSpPr>
        <p:spPr>
          <a:xfrm>
            <a:off x="979054" y="5663578"/>
            <a:ext cx="10233891" cy="646331"/>
          </a:xfrm>
          <a:prstGeom prst="rect">
            <a:avLst/>
          </a:prstGeom>
          <a:noFill/>
        </p:spPr>
        <p:txBody>
          <a:bodyPr wrap="square" rtlCol="0">
            <a:spAutoFit/>
          </a:bodyPr>
          <a:lstStyle/>
          <a:p>
            <a:pPr algn="ctr"/>
            <a:r>
              <a:rPr kumimoji="1" lang="ja-JP" altLang="en-US" dirty="0"/>
              <a:t>本物のスイッチでは、</a:t>
            </a:r>
            <a:r>
              <a:rPr kumimoji="1" lang="en-US" altLang="ja-JP" dirty="0"/>
              <a:t>OFF</a:t>
            </a:r>
            <a:r>
              <a:rPr kumimoji="1" lang="ja-JP" altLang="en-US" dirty="0"/>
              <a:t>の時は回路的に遮断された状態になるが、</a:t>
            </a:r>
            <a:endParaRPr kumimoji="1" lang="en-US" altLang="ja-JP" dirty="0"/>
          </a:p>
          <a:p>
            <a:pPr algn="ctr"/>
            <a:r>
              <a:rPr kumimoji="1" lang="en-US" altLang="ja-JP" dirty="0"/>
              <a:t>AND</a:t>
            </a:r>
            <a:r>
              <a:rPr kumimoji="1" lang="ja-JP" altLang="en-US" dirty="0"/>
              <a:t>では</a:t>
            </a:r>
            <a:r>
              <a:rPr kumimoji="1" lang="en-US" altLang="ja-JP" dirty="0"/>
              <a:t>GND</a:t>
            </a:r>
            <a:r>
              <a:rPr kumimoji="1" lang="ja-JP" altLang="en-US" dirty="0"/>
              <a:t>に接続されている状態となる</a:t>
            </a:r>
          </a:p>
        </p:txBody>
      </p:sp>
      <p:cxnSp>
        <p:nvCxnSpPr>
          <p:cNvPr id="18" name="直線矢印コネクタ 17">
            <a:extLst>
              <a:ext uri="{FF2B5EF4-FFF2-40B4-BE49-F238E27FC236}">
                <a16:creationId xmlns:a16="http://schemas.microsoft.com/office/drawing/2014/main" id="{33012FCB-E029-23AD-384A-C3116F27D5A4}"/>
              </a:ext>
            </a:extLst>
          </p:cNvPr>
          <p:cNvCxnSpPr/>
          <p:nvPr/>
        </p:nvCxnSpPr>
        <p:spPr>
          <a:xfrm>
            <a:off x="7689273" y="3676073"/>
            <a:ext cx="26970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309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95776-2CC9-C57D-10E9-B4F1E47325B4}"/>
              </a:ext>
            </a:extLst>
          </p:cNvPr>
          <p:cNvSpPr>
            <a:spLocks noGrp="1"/>
          </p:cNvSpPr>
          <p:nvPr>
            <p:ph type="title"/>
          </p:nvPr>
        </p:nvSpPr>
        <p:spPr/>
        <p:txBody>
          <a:bodyPr/>
          <a:lstStyle/>
          <a:p>
            <a:r>
              <a:rPr lang="ja-JP" altLang="en-US" dirty="0"/>
              <a:t>アナログ</a:t>
            </a:r>
            <a:r>
              <a:rPr lang="en-US" altLang="ja-JP" dirty="0"/>
              <a:t>LSI</a:t>
            </a:r>
            <a:r>
              <a:rPr lang="ja-JP" altLang="en-US" dirty="0"/>
              <a:t>の設計フロー</a:t>
            </a:r>
            <a:endParaRPr kumimoji="1" lang="ja-JP" altLang="en-US" dirty="0"/>
          </a:p>
        </p:txBody>
      </p:sp>
      <p:sp>
        <p:nvSpPr>
          <p:cNvPr id="3" name="日付プレースホルダー 2">
            <a:extLst>
              <a:ext uri="{FF2B5EF4-FFF2-40B4-BE49-F238E27FC236}">
                <a16:creationId xmlns:a16="http://schemas.microsoft.com/office/drawing/2014/main" id="{102C7370-4158-5F3A-B29E-8AB24B8878EA}"/>
              </a:ext>
            </a:extLst>
          </p:cNvPr>
          <p:cNvSpPr>
            <a:spLocks noGrp="1"/>
          </p:cNvSpPr>
          <p:nvPr>
            <p:ph type="dt" sz="half" idx="10"/>
          </p:nvPr>
        </p:nvSpPr>
        <p:spPr/>
        <p:txBody>
          <a:bodyPr/>
          <a:lstStyle/>
          <a:p>
            <a:pPr rtl="0"/>
            <a:fld id="{857A97F9-5ABF-4A58-9961-E227BD9679D7}"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40E7729A-7159-13DA-B80A-5CF547A86157}"/>
              </a:ext>
            </a:extLst>
          </p:cNvPr>
          <p:cNvSpPr>
            <a:spLocks noGrp="1"/>
          </p:cNvSpPr>
          <p:nvPr>
            <p:ph type="sldNum" sz="quarter" idx="12"/>
          </p:nvPr>
        </p:nvSpPr>
        <p:spPr/>
        <p:txBody>
          <a:bodyPr/>
          <a:lstStyle/>
          <a:p>
            <a:pPr rtl="0"/>
            <a:fld id="{9860EDB8-5305-433F-BE41-D7A86D811DB3}" type="slidenum">
              <a:rPr lang="en-US" altLang="ja-JP" noProof="0" smtClean="0"/>
              <a:pPr rtl="0"/>
              <a:t>15</a:t>
            </a:fld>
            <a:endParaRPr lang="ja-JP" altLang="en-US" noProof="0"/>
          </a:p>
        </p:txBody>
      </p:sp>
      <p:sp>
        <p:nvSpPr>
          <p:cNvPr id="5" name="コンテンツ プレースホルダー 4">
            <a:extLst>
              <a:ext uri="{FF2B5EF4-FFF2-40B4-BE49-F238E27FC236}">
                <a16:creationId xmlns:a16="http://schemas.microsoft.com/office/drawing/2014/main" id="{218D7D6A-C682-EF52-E287-45B2D617822C}"/>
              </a:ext>
            </a:extLst>
          </p:cNvPr>
          <p:cNvSpPr>
            <a:spLocks noGrp="1"/>
          </p:cNvSpPr>
          <p:nvPr>
            <p:ph sz="quarter" idx="13"/>
          </p:nvPr>
        </p:nvSpPr>
        <p:spPr/>
        <p:txBody>
          <a:bodyPr>
            <a:normAutofit/>
          </a:bodyPr>
          <a:lstStyle/>
          <a:p>
            <a:pPr marL="457200" indent="-457200">
              <a:buFont typeface="+mj-lt"/>
              <a:buAutoNum type="arabicPeriod"/>
            </a:pPr>
            <a:r>
              <a:rPr kumimoji="1" lang="ja-JP" altLang="en-US" sz="2000" dirty="0"/>
              <a:t>回路図（</a:t>
            </a:r>
            <a:r>
              <a:rPr lang="ja-JP" altLang="en-US" sz="2000" dirty="0"/>
              <a:t>テスト</a:t>
            </a:r>
            <a:r>
              <a:rPr kumimoji="1" lang="ja-JP" altLang="en-US" sz="2000" dirty="0"/>
              <a:t>ベンチ）を描く</a:t>
            </a:r>
            <a:endParaRPr kumimoji="1" lang="en-US" altLang="ja-JP" sz="2000" dirty="0"/>
          </a:p>
          <a:p>
            <a:pPr marL="457200" indent="-457200">
              <a:buFont typeface="+mj-lt"/>
              <a:buAutoNum type="arabicPeriod"/>
            </a:pPr>
            <a:r>
              <a:rPr lang="ja-JP" altLang="en-US" sz="2000" dirty="0"/>
              <a:t>シミュレーションをする</a:t>
            </a:r>
            <a:endParaRPr lang="en-US" altLang="ja-JP" sz="2000" dirty="0"/>
          </a:p>
          <a:p>
            <a:pPr marL="457200" indent="-457200">
              <a:buFont typeface="+mj-lt"/>
              <a:buAutoNum type="arabicPeriod"/>
            </a:pPr>
            <a:r>
              <a:rPr kumimoji="1" lang="ja-JP" altLang="en-US" sz="2000" dirty="0"/>
              <a:t>回路図を基にレイアウトを描く</a:t>
            </a:r>
            <a:endParaRPr kumimoji="1" lang="en-US" altLang="ja-JP" sz="2000" dirty="0"/>
          </a:p>
          <a:p>
            <a:pPr marL="457200" indent="-457200">
              <a:buFont typeface="+mj-lt"/>
              <a:buAutoNum type="arabicPeriod"/>
            </a:pPr>
            <a:r>
              <a:rPr lang="ja-JP" altLang="en-US" sz="2000" dirty="0"/>
              <a:t>レイアウトを検証する </a:t>
            </a:r>
            <a:r>
              <a:rPr lang="en-US" altLang="ja-JP" sz="2000" dirty="0"/>
              <a:t>(DRC,</a:t>
            </a:r>
            <a:r>
              <a:rPr lang="ja-JP" altLang="en-US" sz="2000" dirty="0"/>
              <a:t> </a:t>
            </a:r>
            <a:r>
              <a:rPr lang="en-US" altLang="ja-JP" sz="2000" dirty="0"/>
              <a:t>LVS)</a:t>
            </a:r>
          </a:p>
          <a:p>
            <a:pPr marL="457200" indent="-457200">
              <a:buFont typeface="+mj-lt"/>
              <a:buAutoNum type="arabicPeriod"/>
            </a:pPr>
            <a:r>
              <a:rPr kumimoji="1" lang="ja-JP" altLang="en-US" sz="2000" dirty="0"/>
              <a:t>レイアウトを基に寄生成分を考慮したシミュレーションをする</a:t>
            </a:r>
            <a:r>
              <a:rPr lang="ja-JP" altLang="en-US" sz="2000" dirty="0"/>
              <a:t>　      </a:t>
            </a:r>
            <a:r>
              <a:rPr lang="en-US" altLang="ja-JP" sz="2000" dirty="0"/>
              <a:t>OpenRule1um </a:t>
            </a:r>
            <a:r>
              <a:rPr lang="ja-JP" altLang="en-US" sz="2000" dirty="0"/>
              <a:t>では未対応</a:t>
            </a:r>
            <a:endParaRPr kumimoji="1" lang="en-US" altLang="ja-JP" sz="2000" dirty="0"/>
          </a:p>
          <a:p>
            <a:pPr marL="457200" indent="-457200">
              <a:buFont typeface="+mj-lt"/>
              <a:buAutoNum type="arabicPeriod"/>
            </a:pPr>
            <a:r>
              <a:rPr lang="ja-JP" altLang="en-US" sz="2000" dirty="0"/>
              <a:t>フレームに載せる</a:t>
            </a:r>
            <a:endParaRPr kumimoji="1" lang="en-US" altLang="ja-JP" sz="2000" dirty="0"/>
          </a:p>
        </p:txBody>
      </p:sp>
    </p:spTree>
    <p:extLst>
      <p:ext uri="{BB962C8B-B14F-4D97-AF65-F5344CB8AC3E}">
        <p14:creationId xmlns:p14="http://schemas.microsoft.com/office/powerpoint/2010/main" val="804807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76624F-41E9-EE04-37BC-A8E9B095B0BD}"/>
              </a:ext>
            </a:extLst>
          </p:cNvPr>
          <p:cNvSpPr>
            <a:spLocks noGrp="1"/>
          </p:cNvSpPr>
          <p:nvPr>
            <p:ph type="title"/>
          </p:nvPr>
        </p:nvSpPr>
        <p:spPr/>
        <p:txBody>
          <a:bodyPr/>
          <a:lstStyle/>
          <a:p>
            <a:r>
              <a:rPr kumimoji="1" lang="en-US" altLang="ja-JP" dirty="0"/>
              <a:t>2</a:t>
            </a:r>
            <a:r>
              <a:rPr kumimoji="1" lang="ja-JP" altLang="en-US" dirty="0"/>
              <a:t>入力</a:t>
            </a:r>
            <a:r>
              <a:rPr kumimoji="1" lang="en-US" altLang="ja-JP" dirty="0"/>
              <a:t>NAND</a:t>
            </a:r>
            <a:endParaRPr kumimoji="1" lang="ja-JP" altLang="en-US" dirty="0"/>
          </a:p>
        </p:txBody>
      </p:sp>
      <p:sp>
        <p:nvSpPr>
          <p:cNvPr id="4" name="日付プレースホルダー 3">
            <a:extLst>
              <a:ext uri="{FF2B5EF4-FFF2-40B4-BE49-F238E27FC236}">
                <a16:creationId xmlns:a16="http://schemas.microsoft.com/office/drawing/2014/main" id="{6AB84874-92F7-BDB2-AD4F-A33E8DB90B96}"/>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47D152FC-0AE7-83C1-D221-89BCE75874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150</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2A4966BF-7C47-9DFF-DA37-14CBADE8EA42}"/>
              </a:ext>
            </a:extLst>
          </p:cNvPr>
          <p:cNvSpPr>
            <a:spLocks noGrp="1"/>
          </p:cNvSpPr>
          <p:nvPr>
            <p:ph sz="quarter" idx="13"/>
          </p:nvPr>
        </p:nvSpPr>
        <p:spPr/>
        <p:txBody>
          <a:bodyPr>
            <a:normAutofit/>
          </a:bodyPr>
          <a:lstStyle/>
          <a:p>
            <a:r>
              <a:rPr lang="en-US" altLang="ja-JP" sz="2000" dirty="0"/>
              <a:t>2</a:t>
            </a:r>
            <a:r>
              <a:rPr lang="ja-JP" altLang="en-US" sz="2000" dirty="0"/>
              <a:t>入力</a:t>
            </a:r>
            <a:r>
              <a:rPr lang="en-US" altLang="ja-JP" sz="2000" dirty="0"/>
              <a:t>AND</a:t>
            </a:r>
            <a:r>
              <a:rPr lang="ja-JP" altLang="en-US" sz="2000" dirty="0"/>
              <a:t>の出力が反転したもの</a:t>
            </a:r>
          </a:p>
        </p:txBody>
      </p:sp>
      <p:graphicFrame>
        <p:nvGraphicFramePr>
          <p:cNvPr id="8" name="表 8">
            <a:extLst>
              <a:ext uri="{FF2B5EF4-FFF2-40B4-BE49-F238E27FC236}">
                <a16:creationId xmlns:a16="http://schemas.microsoft.com/office/drawing/2014/main" id="{54F9C4BF-3A73-CA57-C74A-DE9894A45A0A}"/>
              </a:ext>
            </a:extLst>
          </p:cNvPr>
          <p:cNvGraphicFramePr>
            <a:graphicFrameLocks noGrp="1"/>
          </p:cNvGraphicFramePr>
          <p:nvPr/>
        </p:nvGraphicFramePr>
        <p:xfrm>
          <a:off x="6228415" y="1533697"/>
          <a:ext cx="5283198" cy="2590800"/>
        </p:xfrm>
        <a:graphic>
          <a:graphicData uri="http://schemas.openxmlformats.org/drawingml/2006/table">
            <a:tbl>
              <a:tblPr firstRow="1" bandRow="1">
                <a:tableStyleId>{21E4AEA4-8DFA-4A89-87EB-49C32662AFE0}</a:tableStyleId>
              </a:tblPr>
              <a:tblGrid>
                <a:gridCol w="1761066">
                  <a:extLst>
                    <a:ext uri="{9D8B030D-6E8A-4147-A177-3AD203B41FA5}">
                      <a16:colId xmlns:a16="http://schemas.microsoft.com/office/drawing/2014/main" val="2987790534"/>
                    </a:ext>
                  </a:extLst>
                </a:gridCol>
                <a:gridCol w="1761066">
                  <a:extLst>
                    <a:ext uri="{9D8B030D-6E8A-4147-A177-3AD203B41FA5}">
                      <a16:colId xmlns:a16="http://schemas.microsoft.com/office/drawing/2014/main" val="3443439439"/>
                    </a:ext>
                  </a:extLst>
                </a:gridCol>
                <a:gridCol w="1761066">
                  <a:extLst>
                    <a:ext uri="{9D8B030D-6E8A-4147-A177-3AD203B41FA5}">
                      <a16:colId xmlns:a16="http://schemas.microsoft.com/office/drawing/2014/main" val="2760022521"/>
                    </a:ext>
                  </a:extLst>
                </a:gridCol>
              </a:tblGrid>
              <a:tr h="370840">
                <a:tc>
                  <a:txBody>
                    <a:bodyPr/>
                    <a:lstStyle/>
                    <a:p>
                      <a:pPr algn="ctr"/>
                      <a:r>
                        <a:rPr kumimoji="1" lang="en-US" altLang="ja-JP" sz="2800" dirty="0"/>
                        <a:t>A</a:t>
                      </a:r>
                      <a:endParaRPr kumimoji="1" lang="ja-JP" altLang="en-US" sz="2800" dirty="0"/>
                    </a:p>
                  </a:txBody>
                  <a:tcPr/>
                </a:tc>
                <a:tc>
                  <a:txBody>
                    <a:bodyPr/>
                    <a:lstStyle/>
                    <a:p>
                      <a:pPr algn="ctr"/>
                      <a:r>
                        <a:rPr kumimoji="1" lang="en-US" altLang="ja-JP" sz="2800" dirty="0"/>
                        <a:t>B</a:t>
                      </a:r>
                      <a:endParaRPr kumimoji="1" lang="ja-JP" altLang="en-US" sz="2800" dirty="0"/>
                    </a:p>
                  </a:txBody>
                  <a:tcPr/>
                </a:tc>
                <a:tc>
                  <a:txBody>
                    <a:bodyPr/>
                    <a:lstStyle/>
                    <a:p>
                      <a:pPr algn="ctr"/>
                      <a:r>
                        <a:rPr kumimoji="1" lang="en-US" altLang="ja-JP" sz="2800" dirty="0"/>
                        <a:t>Q</a:t>
                      </a:r>
                    </a:p>
                  </a:txBody>
                  <a:tcPr/>
                </a:tc>
                <a:extLst>
                  <a:ext uri="{0D108BD9-81ED-4DB2-BD59-A6C34878D82A}">
                    <a16:rowId xmlns:a16="http://schemas.microsoft.com/office/drawing/2014/main" val="4045541692"/>
                  </a:ext>
                </a:extLst>
              </a:tr>
              <a:tr h="370840">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2879927397"/>
                  </a:ext>
                </a:extLst>
              </a:tr>
              <a:tr h="370840">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3221779275"/>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1152307202"/>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extLst>
                  <a:ext uri="{0D108BD9-81ED-4DB2-BD59-A6C34878D82A}">
                    <a16:rowId xmlns:a16="http://schemas.microsoft.com/office/drawing/2014/main" val="1172266133"/>
                  </a:ext>
                </a:extLst>
              </a:tr>
            </a:tbl>
          </a:graphicData>
        </a:graphic>
      </p:graphicFrame>
      <p:pic>
        <p:nvPicPr>
          <p:cNvPr id="11" name="図 10">
            <a:extLst>
              <a:ext uri="{FF2B5EF4-FFF2-40B4-BE49-F238E27FC236}">
                <a16:creationId xmlns:a16="http://schemas.microsoft.com/office/drawing/2014/main" id="{4B11D46E-0B4F-CEF9-6EBD-03FE87F346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3697" y="2836029"/>
            <a:ext cx="5680491" cy="2141034"/>
          </a:xfrm>
          <a:prstGeom prst="rect">
            <a:avLst/>
          </a:prstGeom>
        </p:spPr>
      </p:pic>
      <p:pic>
        <p:nvPicPr>
          <p:cNvPr id="9" name="図 8">
            <a:extLst>
              <a:ext uri="{FF2B5EF4-FFF2-40B4-BE49-F238E27FC236}">
                <a16:creationId xmlns:a16="http://schemas.microsoft.com/office/drawing/2014/main" id="{7726032C-6D5C-A5CA-ADCA-87C94D6217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08739" y="4214230"/>
            <a:ext cx="5695238" cy="2266667"/>
          </a:xfrm>
          <a:prstGeom prst="rect">
            <a:avLst/>
          </a:prstGeom>
        </p:spPr>
      </p:pic>
      <p:sp>
        <p:nvSpPr>
          <p:cNvPr id="10" name="テキスト ボックス 9">
            <a:extLst>
              <a:ext uri="{FF2B5EF4-FFF2-40B4-BE49-F238E27FC236}">
                <a16:creationId xmlns:a16="http://schemas.microsoft.com/office/drawing/2014/main" id="{378FAAED-BE3D-2F49-0B6D-26529E267771}"/>
              </a:ext>
            </a:extLst>
          </p:cNvPr>
          <p:cNvSpPr txBox="1"/>
          <p:nvPr/>
        </p:nvSpPr>
        <p:spPr>
          <a:xfrm>
            <a:off x="444500" y="5581989"/>
            <a:ext cx="5464239" cy="707886"/>
          </a:xfrm>
          <a:prstGeom prst="rect">
            <a:avLst/>
          </a:prstGeom>
          <a:noFill/>
        </p:spPr>
        <p:txBody>
          <a:bodyPr wrap="square" rtlCol="0">
            <a:spAutoFit/>
          </a:bodyPr>
          <a:lstStyle/>
          <a:p>
            <a:r>
              <a:rPr kumimoji="1" lang="en-US" altLang="ja-JP" sz="2000" dirty="0">
                <a:solidFill>
                  <a:srgbClr val="FF0000"/>
                </a:solidFill>
              </a:rPr>
              <a:t>CMOS</a:t>
            </a:r>
            <a:r>
              <a:rPr kumimoji="1" lang="ja-JP" altLang="en-US" sz="2000" dirty="0">
                <a:solidFill>
                  <a:srgbClr val="FF0000"/>
                </a:solidFill>
              </a:rPr>
              <a:t>回路では、</a:t>
            </a:r>
            <a:r>
              <a:rPr kumimoji="1" lang="en-US" altLang="ja-JP" sz="2000" dirty="0">
                <a:solidFill>
                  <a:srgbClr val="FF0000"/>
                </a:solidFill>
              </a:rPr>
              <a:t>NAND</a:t>
            </a:r>
            <a:r>
              <a:rPr kumimoji="1" lang="ja-JP" altLang="en-US" sz="2000" dirty="0">
                <a:solidFill>
                  <a:srgbClr val="FF0000"/>
                </a:solidFill>
              </a:rPr>
              <a:t>を反転したものを</a:t>
            </a:r>
            <a:br>
              <a:rPr kumimoji="1" lang="en-US" altLang="ja-JP" sz="2000" dirty="0">
                <a:solidFill>
                  <a:srgbClr val="FF0000"/>
                </a:solidFill>
              </a:rPr>
            </a:br>
            <a:r>
              <a:rPr kumimoji="1" lang="en-US" altLang="ja-JP" sz="2000" dirty="0">
                <a:solidFill>
                  <a:srgbClr val="FF0000"/>
                </a:solidFill>
              </a:rPr>
              <a:t>AND</a:t>
            </a:r>
            <a:r>
              <a:rPr kumimoji="1" lang="ja-JP" altLang="en-US" sz="2000" dirty="0">
                <a:solidFill>
                  <a:srgbClr val="FF0000"/>
                </a:solidFill>
              </a:rPr>
              <a:t>として扱う</a:t>
            </a:r>
          </a:p>
        </p:txBody>
      </p:sp>
    </p:spTree>
    <p:extLst>
      <p:ext uri="{BB962C8B-B14F-4D97-AF65-F5344CB8AC3E}">
        <p14:creationId xmlns:p14="http://schemas.microsoft.com/office/powerpoint/2010/main" val="32949669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76624F-41E9-EE04-37BC-A8E9B095B0BD}"/>
              </a:ext>
            </a:extLst>
          </p:cNvPr>
          <p:cNvSpPr>
            <a:spLocks noGrp="1"/>
          </p:cNvSpPr>
          <p:nvPr>
            <p:ph type="title"/>
          </p:nvPr>
        </p:nvSpPr>
        <p:spPr/>
        <p:txBody>
          <a:bodyPr/>
          <a:lstStyle/>
          <a:p>
            <a:r>
              <a:rPr kumimoji="1" lang="ja-JP" altLang="en-US" dirty="0"/>
              <a:t>アナログスイッチ</a:t>
            </a:r>
            <a:r>
              <a:rPr lang="ja-JP" altLang="en-US" dirty="0"/>
              <a:t>　（トランスミッションゲート）</a:t>
            </a:r>
            <a:endParaRPr kumimoji="1" lang="ja-JP" altLang="en-US" dirty="0"/>
          </a:p>
        </p:txBody>
      </p:sp>
      <p:sp>
        <p:nvSpPr>
          <p:cNvPr id="4" name="日付プレースホルダー 3">
            <a:extLst>
              <a:ext uri="{FF2B5EF4-FFF2-40B4-BE49-F238E27FC236}">
                <a16:creationId xmlns:a16="http://schemas.microsoft.com/office/drawing/2014/main" id="{6AB84874-92F7-BDB2-AD4F-A33E8DB90B96}"/>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47D152FC-0AE7-83C1-D221-89BCE75874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151</a:t>
            </a:fld>
            <a:endParaRPr kumimoji="1" lang="ja-JP" altLang="en-US" dirty="0">
              <a:latin typeface="Meiryo UI" panose="020B0604030504040204" pitchFamily="50" charset="-128"/>
              <a:ea typeface="Meiryo UI" panose="020B0604030504040204" pitchFamily="50" charset="-128"/>
            </a:endParaRPr>
          </a:p>
        </p:txBody>
      </p:sp>
      <p:graphicFrame>
        <p:nvGraphicFramePr>
          <p:cNvPr id="8" name="表 8">
            <a:extLst>
              <a:ext uri="{FF2B5EF4-FFF2-40B4-BE49-F238E27FC236}">
                <a16:creationId xmlns:a16="http://schemas.microsoft.com/office/drawing/2014/main" id="{54F9C4BF-3A73-CA57-C74A-DE9894A45A0A}"/>
              </a:ext>
            </a:extLst>
          </p:cNvPr>
          <p:cNvGraphicFramePr>
            <a:graphicFrameLocks noGrp="1"/>
          </p:cNvGraphicFramePr>
          <p:nvPr/>
        </p:nvGraphicFramePr>
        <p:xfrm>
          <a:off x="6301512" y="1965523"/>
          <a:ext cx="5283198" cy="1554480"/>
        </p:xfrm>
        <a:graphic>
          <a:graphicData uri="http://schemas.openxmlformats.org/drawingml/2006/table">
            <a:tbl>
              <a:tblPr firstRow="1" bandRow="1">
                <a:tableStyleId>{21E4AEA4-8DFA-4A89-87EB-49C32662AFE0}</a:tableStyleId>
              </a:tblPr>
              <a:tblGrid>
                <a:gridCol w="1761066">
                  <a:extLst>
                    <a:ext uri="{9D8B030D-6E8A-4147-A177-3AD203B41FA5}">
                      <a16:colId xmlns:a16="http://schemas.microsoft.com/office/drawing/2014/main" val="2987790534"/>
                    </a:ext>
                  </a:extLst>
                </a:gridCol>
                <a:gridCol w="1761066">
                  <a:extLst>
                    <a:ext uri="{9D8B030D-6E8A-4147-A177-3AD203B41FA5}">
                      <a16:colId xmlns:a16="http://schemas.microsoft.com/office/drawing/2014/main" val="3443439439"/>
                    </a:ext>
                  </a:extLst>
                </a:gridCol>
                <a:gridCol w="1761066">
                  <a:extLst>
                    <a:ext uri="{9D8B030D-6E8A-4147-A177-3AD203B41FA5}">
                      <a16:colId xmlns:a16="http://schemas.microsoft.com/office/drawing/2014/main" val="2760022521"/>
                    </a:ext>
                  </a:extLst>
                </a:gridCol>
              </a:tblGrid>
              <a:tr h="370840">
                <a:tc>
                  <a:txBody>
                    <a:bodyPr/>
                    <a:lstStyle/>
                    <a:p>
                      <a:pPr algn="ctr"/>
                      <a:r>
                        <a:rPr kumimoji="1" lang="en-US" altLang="ja-JP" sz="2800" dirty="0"/>
                        <a:t>φ</a:t>
                      </a:r>
                      <a:endParaRPr kumimoji="1" lang="ja-JP" altLang="en-US" sz="2800" dirty="0"/>
                    </a:p>
                  </a:txBody>
                  <a:tcPr/>
                </a:tc>
                <a:tc>
                  <a:txBody>
                    <a:bodyPr/>
                    <a:lstStyle/>
                    <a:p>
                      <a:pPr algn="ctr"/>
                      <a:r>
                        <a:rPr kumimoji="1" lang="en-US" altLang="ja-JP" sz="2800" dirty="0"/>
                        <a:t>A</a:t>
                      </a:r>
                      <a:endParaRPr kumimoji="1" lang="ja-JP" altLang="en-US" sz="2800" dirty="0"/>
                    </a:p>
                  </a:txBody>
                  <a:tcPr/>
                </a:tc>
                <a:tc>
                  <a:txBody>
                    <a:bodyPr/>
                    <a:lstStyle/>
                    <a:p>
                      <a:pPr algn="ctr"/>
                      <a:r>
                        <a:rPr kumimoji="1" lang="en-US" altLang="ja-JP" sz="2800" dirty="0"/>
                        <a:t>Q</a:t>
                      </a:r>
                    </a:p>
                  </a:txBody>
                  <a:tcPr/>
                </a:tc>
                <a:extLst>
                  <a:ext uri="{0D108BD9-81ED-4DB2-BD59-A6C34878D82A}">
                    <a16:rowId xmlns:a16="http://schemas.microsoft.com/office/drawing/2014/main" val="4045541692"/>
                  </a:ext>
                </a:extLst>
              </a:tr>
              <a:tr h="370840">
                <a:tc>
                  <a:txBody>
                    <a:bodyPr/>
                    <a:lstStyle/>
                    <a:p>
                      <a:pPr algn="ctr"/>
                      <a:r>
                        <a:rPr kumimoji="1" lang="en-US" altLang="ja-JP" sz="2800" dirty="0"/>
                        <a:t>L</a:t>
                      </a:r>
                      <a:endParaRPr kumimoji="1" lang="ja-JP" altLang="en-US" sz="2800" dirty="0"/>
                    </a:p>
                  </a:txBody>
                  <a:tcPr/>
                </a:tc>
                <a:tc gridSpan="2">
                  <a:txBody>
                    <a:bodyPr/>
                    <a:lstStyle/>
                    <a:p>
                      <a:pPr algn="ctr"/>
                      <a:r>
                        <a:rPr kumimoji="1" lang="ja-JP" altLang="en-US" sz="2800" dirty="0"/>
                        <a:t>高抵抗 </a:t>
                      </a:r>
                      <a:r>
                        <a:rPr kumimoji="1" lang="en-US" altLang="ja-JP" sz="2800" dirty="0"/>
                        <a:t>(Hi-Z)</a:t>
                      </a:r>
                    </a:p>
                  </a:txBody>
                  <a:tcPr/>
                </a:tc>
                <a:tc hMerge="1">
                  <a:txBody>
                    <a:bodyPr/>
                    <a:lstStyle/>
                    <a:p>
                      <a:pPr algn="ctr"/>
                      <a:r>
                        <a:rPr kumimoji="1" lang="en-US" altLang="ja-JP" sz="2800" dirty="0"/>
                        <a:t>Hi-Z</a:t>
                      </a:r>
                      <a:endParaRPr kumimoji="1" lang="ja-JP" altLang="en-US" sz="2800" dirty="0"/>
                    </a:p>
                  </a:txBody>
                  <a:tcPr/>
                </a:tc>
                <a:extLst>
                  <a:ext uri="{0D108BD9-81ED-4DB2-BD59-A6C34878D82A}">
                    <a16:rowId xmlns:a16="http://schemas.microsoft.com/office/drawing/2014/main" val="2879927397"/>
                  </a:ext>
                </a:extLst>
              </a:tr>
              <a:tr h="370840">
                <a:tc>
                  <a:txBody>
                    <a:bodyPr/>
                    <a:lstStyle/>
                    <a:p>
                      <a:pPr algn="ctr"/>
                      <a:r>
                        <a:rPr kumimoji="1" lang="en-US" altLang="ja-JP" sz="2800" dirty="0"/>
                        <a:t>H</a:t>
                      </a:r>
                      <a:endParaRPr kumimoji="1" lang="ja-JP" altLang="en-US" sz="2800" dirty="0"/>
                    </a:p>
                  </a:txBody>
                  <a:tcPr/>
                </a:tc>
                <a:tc gridSpan="2">
                  <a:txBody>
                    <a:bodyPr/>
                    <a:lstStyle/>
                    <a:p>
                      <a:pPr algn="ctr"/>
                      <a:r>
                        <a:rPr kumimoji="1" lang="ja-JP" altLang="en-US" sz="2800" u="sng" dirty="0"/>
                        <a:t>ほぼ</a:t>
                      </a:r>
                      <a:r>
                        <a:rPr kumimoji="1" lang="ja-JP" altLang="en-US" sz="2800" dirty="0"/>
                        <a:t>導通 </a:t>
                      </a:r>
                      <a:r>
                        <a:rPr kumimoji="1" lang="en-US" altLang="ja-JP" sz="2800" dirty="0"/>
                        <a:t>(PASS)</a:t>
                      </a:r>
                      <a:endParaRPr kumimoji="1" lang="ja-JP" altLang="en-US" sz="2800" dirty="0"/>
                    </a:p>
                  </a:txBody>
                  <a:tcPr/>
                </a:tc>
                <a:tc hMerge="1">
                  <a:txBody>
                    <a:bodyPr/>
                    <a:lstStyle/>
                    <a:p>
                      <a:pPr algn="ctr"/>
                      <a:endParaRPr kumimoji="1" lang="ja-JP" altLang="en-US" sz="2800" dirty="0"/>
                    </a:p>
                  </a:txBody>
                  <a:tcPr/>
                </a:tc>
                <a:extLst>
                  <a:ext uri="{0D108BD9-81ED-4DB2-BD59-A6C34878D82A}">
                    <a16:rowId xmlns:a16="http://schemas.microsoft.com/office/drawing/2014/main" val="3221779275"/>
                  </a:ext>
                </a:extLst>
              </a:tr>
            </a:tbl>
          </a:graphicData>
        </a:graphic>
      </p:graphicFrame>
      <p:pic>
        <p:nvPicPr>
          <p:cNvPr id="11" name="図 10">
            <a:extLst>
              <a:ext uri="{FF2B5EF4-FFF2-40B4-BE49-F238E27FC236}">
                <a16:creationId xmlns:a16="http://schemas.microsoft.com/office/drawing/2014/main" id="{4B11D46E-0B4F-CEF9-6EBD-03FE87F346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7290" y="1168632"/>
            <a:ext cx="5380364" cy="3148263"/>
          </a:xfrm>
          <a:prstGeom prst="rect">
            <a:avLst/>
          </a:prstGeom>
        </p:spPr>
      </p:pic>
      <p:pic>
        <p:nvPicPr>
          <p:cNvPr id="7" name="図 6">
            <a:extLst>
              <a:ext uri="{FF2B5EF4-FFF2-40B4-BE49-F238E27FC236}">
                <a16:creationId xmlns:a16="http://schemas.microsoft.com/office/drawing/2014/main" id="{DBD5620B-A19C-A55F-0751-4927B3F0B8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75623" y="3558087"/>
            <a:ext cx="6373627" cy="3011539"/>
          </a:xfrm>
          <a:prstGeom prst="rect">
            <a:avLst/>
          </a:prstGeom>
        </p:spPr>
      </p:pic>
      <p:pic>
        <p:nvPicPr>
          <p:cNvPr id="10" name="図 9">
            <a:extLst>
              <a:ext uri="{FF2B5EF4-FFF2-40B4-BE49-F238E27FC236}">
                <a16:creationId xmlns:a16="http://schemas.microsoft.com/office/drawing/2014/main" id="{6DD45A0C-0EAA-149A-C1A2-5E99544875B4}"/>
              </a:ext>
            </a:extLst>
          </p:cNvPr>
          <p:cNvPicPr>
            <a:picLocks noChangeAspect="1"/>
          </p:cNvPicPr>
          <p:nvPr/>
        </p:nvPicPr>
        <p:blipFill>
          <a:blip r:embed="rId5"/>
          <a:stretch>
            <a:fillRect/>
          </a:stretch>
        </p:blipFill>
        <p:spPr>
          <a:xfrm>
            <a:off x="1280812" y="4115230"/>
            <a:ext cx="3980952" cy="2266667"/>
          </a:xfrm>
          <a:prstGeom prst="rect">
            <a:avLst/>
          </a:prstGeom>
        </p:spPr>
      </p:pic>
      <p:cxnSp>
        <p:nvCxnSpPr>
          <p:cNvPr id="12" name="直線矢印コネクタ 11">
            <a:extLst>
              <a:ext uri="{FF2B5EF4-FFF2-40B4-BE49-F238E27FC236}">
                <a16:creationId xmlns:a16="http://schemas.microsoft.com/office/drawing/2014/main" id="{17969091-1630-0912-C913-C366F556046A}"/>
              </a:ext>
            </a:extLst>
          </p:cNvPr>
          <p:cNvCxnSpPr/>
          <p:nvPr/>
        </p:nvCxnSpPr>
        <p:spPr>
          <a:xfrm>
            <a:off x="1921164" y="6049819"/>
            <a:ext cx="2697018" cy="0"/>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5" name="テキスト ボックス 14">
            <a:extLst>
              <a:ext uri="{FF2B5EF4-FFF2-40B4-BE49-F238E27FC236}">
                <a16:creationId xmlns:a16="http://schemas.microsoft.com/office/drawing/2014/main" id="{17B758C5-06D1-1A24-A15D-21B53BF7C511}"/>
              </a:ext>
            </a:extLst>
          </p:cNvPr>
          <p:cNvSpPr txBox="1"/>
          <p:nvPr/>
        </p:nvSpPr>
        <p:spPr>
          <a:xfrm>
            <a:off x="9649691" y="3556078"/>
            <a:ext cx="2085109" cy="369332"/>
          </a:xfrm>
          <a:prstGeom prst="rect">
            <a:avLst/>
          </a:prstGeom>
          <a:noFill/>
        </p:spPr>
        <p:txBody>
          <a:bodyPr wrap="square" rtlCol="0">
            <a:spAutoFit/>
          </a:bodyPr>
          <a:lstStyle/>
          <a:p>
            <a:r>
              <a:rPr kumimoji="1" lang="ja-JP" altLang="en-US" dirty="0">
                <a:solidFill>
                  <a:schemeClr val="accent1"/>
                </a:solidFill>
              </a:rPr>
              <a:t>オン抵抗がある</a:t>
            </a:r>
          </a:p>
        </p:txBody>
      </p:sp>
      <p:cxnSp>
        <p:nvCxnSpPr>
          <p:cNvPr id="18" name="直線矢印コネクタ 17">
            <a:extLst>
              <a:ext uri="{FF2B5EF4-FFF2-40B4-BE49-F238E27FC236}">
                <a16:creationId xmlns:a16="http://schemas.microsoft.com/office/drawing/2014/main" id="{C4052DFB-1078-CA24-DA62-E73583E79A83}"/>
              </a:ext>
            </a:extLst>
          </p:cNvPr>
          <p:cNvCxnSpPr>
            <a:cxnSpLocks/>
            <a:stCxn id="15" idx="1"/>
          </p:cNvCxnSpPr>
          <p:nvPr/>
        </p:nvCxnSpPr>
        <p:spPr>
          <a:xfrm flipH="1" flipV="1">
            <a:off x="8987652" y="3429000"/>
            <a:ext cx="662039" cy="31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210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DB7FFA-C1F4-9FD6-40AE-2309EEEAFC43}"/>
              </a:ext>
            </a:extLst>
          </p:cNvPr>
          <p:cNvSpPr>
            <a:spLocks noGrp="1"/>
          </p:cNvSpPr>
          <p:nvPr>
            <p:ph type="title"/>
          </p:nvPr>
        </p:nvSpPr>
        <p:spPr/>
        <p:txBody>
          <a:bodyPr/>
          <a:lstStyle/>
          <a:p>
            <a:r>
              <a:rPr lang="ja-JP" altLang="en-US" dirty="0"/>
              <a:t>比較</a:t>
            </a:r>
            <a:endParaRPr kumimoji="1" lang="ja-JP" altLang="en-US" dirty="0"/>
          </a:p>
        </p:txBody>
      </p:sp>
      <p:sp>
        <p:nvSpPr>
          <p:cNvPr id="4" name="日付プレースホルダー 3">
            <a:extLst>
              <a:ext uri="{FF2B5EF4-FFF2-40B4-BE49-F238E27FC236}">
                <a16:creationId xmlns:a16="http://schemas.microsoft.com/office/drawing/2014/main" id="{D48D40C6-D59B-C26A-7100-B6B276EA0476}"/>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EAA5CFE8-1585-AE8B-9ACB-08101E2DCE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152</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2A17824-F060-3D0A-AC67-15A267E6182B}"/>
              </a:ext>
            </a:extLst>
          </p:cNvPr>
          <p:cNvSpPr>
            <a:spLocks noGrp="1"/>
          </p:cNvSpPr>
          <p:nvPr>
            <p:ph sz="quarter" idx="13"/>
          </p:nvPr>
        </p:nvSpPr>
        <p:spPr>
          <a:xfrm>
            <a:off x="442284" y="1291886"/>
            <a:ext cx="11210543" cy="4601748"/>
          </a:xfrm>
        </p:spPr>
        <p:txBody>
          <a:bodyPr>
            <a:normAutofit/>
          </a:bodyPr>
          <a:lstStyle/>
          <a:p>
            <a:r>
              <a:rPr kumimoji="1" lang="en-US" altLang="ja-JP" sz="2000" dirty="0"/>
              <a:t>2</a:t>
            </a:r>
            <a:r>
              <a:rPr kumimoji="1" lang="ja-JP" altLang="en-US" sz="2000" dirty="0"/>
              <a:t>入力</a:t>
            </a:r>
            <a:r>
              <a:rPr kumimoji="1" lang="en-US" altLang="ja-JP" sz="2000" dirty="0"/>
              <a:t>AND (</a:t>
            </a:r>
            <a:r>
              <a:rPr kumimoji="1" lang="ja-JP" altLang="en-US" sz="2000" dirty="0"/>
              <a:t>左</a:t>
            </a:r>
            <a:r>
              <a:rPr kumimoji="1" lang="en-US" altLang="ja-JP" sz="2000" dirty="0"/>
              <a:t>)  </a:t>
            </a:r>
            <a:r>
              <a:rPr kumimoji="1" lang="ja-JP" altLang="en-US" sz="2000" dirty="0"/>
              <a:t>と  アナログスイッチ </a:t>
            </a:r>
            <a:r>
              <a:rPr kumimoji="1" lang="en-US" altLang="ja-JP" sz="2000" dirty="0"/>
              <a:t>(</a:t>
            </a:r>
            <a:r>
              <a:rPr lang="ja-JP" altLang="en-US" sz="2000" dirty="0"/>
              <a:t>右</a:t>
            </a:r>
            <a:r>
              <a:rPr lang="en-US" altLang="ja-JP" sz="2000" dirty="0"/>
              <a:t>) </a:t>
            </a:r>
            <a:r>
              <a:rPr lang="ja-JP" altLang="en-US" sz="2000" dirty="0"/>
              <a:t>の比較</a:t>
            </a:r>
            <a:endParaRPr kumimoji="1" lang="ja-JP" altLang="en-US" sz="2000" dirty="0"/>
          </a:p>
        </p:txBody>
      </p:sp>
      <p:pic>
        <p:nvPicPr>
          <p:cNvPr id="8" name="図 7">
            <a:extLst>
              <a:ext uri="{FF2B5EF4-FFF2-40B4-BE49-F238E27FC236}">
                <a16:creationId xmlns:a16="http://schemas.microsoft.com/office/drawing/2014/main" id="{D79814DF-BB35-60A3-F8F7-04AF491B4758}"/>
              </a:ext>
            </a:extLst>
          </p:cNvPr>
          <p:cNvPicPr>
            <a:picLocks noChangeAspect="1"/>
          </p:cNvPicPr>
          <p:nvPr/>
        </p:nvPicPr>
        <p:blipFill>
          <a:blip r:embed="rId3"/>
          <a:stretch>
            <a:fillRect/>
          </a:stretch>
        </p:blipFill>
        <p:spPr>
          <a:xfrm>
            <a:off x="1177597" y="1639879"/>
            <a:ext cx="3980952" cy="2266667"/>
          </a:xfrm>
          <a:prstGeom prst="rect">
            <a:avLst/>
          </a:prstGeom>
        </p:spPr>
      </p:pic>
      <p:pic>
        <p:nvPicPr>
          <p:cNvPr id="10" name="図 9">
            <a:extLst>
              <a:ext uri="{FF2B5EF4-FFF2-40B4-BE49-F238E27FC236}">
                <a16:creationId xmlns:a16="http://schemas.microsoft.com/office/drawing/2014/main" id="{FC395EFA-20C8-7BD4-CB80-355CEC501D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34501" y="1639878"/>
            <a:ext cx="3978852" cy="2266667"/>
          </a:xfrm>
          <a:prstGeom prst="rect">
            <a:avLst/>
          </a:prstGeom>
        </p:spPr>
      </p:pic>
      <p:graphicFrame>
        <p:nvGraphicFramePr>
          <p:cNvPr id="12" name="表 12">
            <a:extLst>
              <a:ext uri="{FF2B5EF4-FFF2-40B4-BE49-F238E27FC236}">
                <a16:creationId xmlns:a16="http://schemas.microsoft.com/office/drawing/2014/main" id="{8FD4A223-0F99-A3A6-6921-51DFC7576A3D}"/>
              </a:ext>
            </a:extLst>
          </p:cNvPr>
          <p:cNvGraphicFramePr>
            <a:graphicFrameLocks noGrp="1"/>
          </p:cNvGraphicFramePr>
          <p:nvPr/>
        </p:nvGraphicFramePr>
        <p:xfrm>
          <a:off x="539171" y="3906545"/>
          <a:ext cx="5257800" cy="148336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3471866889"/>
                    </a:ext>
                  </a:extLst>
                </a:gridCol>
                <a:gridCol w="1752600">
                  <a:extLst>
                    <a:ext uri="{9D8B030D-6E8A-4147-A177-3AD203B41FA5}">
                      <a16:colId xmlns:a16="http://schemas.microsoft.com/office/drawing/2014/main" val="3069241682"/>
                    </a:ext>
                  </a:extLst>
                </a:gridCol>
                <a:gridCol w="1752600">
                  <a:extLst>
                    <a:ext uri="{9D8B030D-6E8A-4147-A177-3AD203B41FA5}">
                      <a16:colId xmlns:a16="http://schemas.microsoft.com/office/drawing/2014/main" val="526378541"/>
                    </a:ext>
                  </a:extLst>
                </a:gridCol>
              </a:tblGrid>
              <a:tr h="370840">
                <a:tc>
                  <a:txBody>
                    <a:bodyPr/>
                    <a:lstStyle/>
                    <a:p>
                      <a:pPr algn="ctr"/>
                      <a:r>
                        <a:rPr kumimoji="1" lang="en-US" altLang="ja-JP" dirty="0"/>
                        <a:t>B</a:t>
                      </a:r>
                      <a:endParaRPr kumimoji="1" lang="ja-JP" altLang="en-US" dirty="0"/>
                    </a:p>
                  </a:txBody>
                  <a:tcPr/>
                </a:tc>
                <a:tc>
                  <a:txBody>
                    <a:bodyPr/>
                    <a:lstStyle/>
                    <a:p>
                      <a:pPr algn="ctr"/>
                      <a:r>
                        <a:rPr kumimoji="1" lang="en-US" altLang="ja-JP" dirty="0"/>
                        <a:t>A</a:t>
                      </a:r>
                      <a:endParaRPr kumimoji="1" lang="ja-JP" altLang="en-US" dirty="0"/>
                    </a:p>
                  </a:txBody>
                  <a:tcPr/>
                </a:tc>
                <a:tc>
                  <a:txBody>
                    <a:bodyPr/>
                    <a:lstStyle/>
                    <a:p>
                      <a:pPr algn="ctr"/>
                      <a:r>
                        <a:rPr kumimoji="1" lang="en-US" altLang="ja-JP" dirty="0"/>
                        <a:t>Q</a:t>
                      </a:r>
                      <a:endParaRPr kumimoji="1" lang="ja-JP" altLang="en-US" dirty="0"/>
                    </a:p>
                  </a:txBody>
                  <a:tcPr/>
                </a:tc>
                <a:extLst>
                  <a:ext uri="{0D108BD9-81ED-4DB2-BD59-A6C34878D82A}">
                    <a16:rowId xmlns:a16="http://schemas.microsoft.com/office/drawing/2014/main" val="275133440"/>
                  </a:ext>
                </a:extLst>
              </a:tr>
              <a:tr h="370840">
                <a:tc>
                  <a:txBody>
                    <a:bodyPr/>
                    <a:lstStyle/>
                    <a:p>
                      <a:pPr algn="ctr"/>
                      <a:r>
                        <a:rPr kumimoji="1" lang="en-US" altLang="ja-JP" dirty="0"/>
                        <a:t>L</a:t>
                      </a:r>
                      <a:endParaRPr kumimoji="1" lang="ja-JP" altLang="en-US" dirty="0"/>
                    </a:p>
                  </a:txBody>
                  <a:tcPr/>
                </a:tc>
                <a:tc>
                  <a:txBody>
                    <a:bodyPr/>
                    <a:lstStyle/>
                    <a:p>
                      <a:pPr algn="ctr"/>
                      <a:r>
                        <a:rPr kumimoji="1" lang="en-US" altLang="ja-JP" dirty="0"/>
                        <a:t>L or H</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1667845301"/>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L</a:t>
                      </a:r>
                      <a:endParaRPr kumimoji="1" lang="ja-JP" altLang="en-US" dirty="0"/>
                    </a:p>
                  </a:txBody>
                  <a:tcPr/>
                </a:tc>
                <a:tc>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2262229288"/>
                  </a:ext>
                </a:extLst>
              </a:tr>
              <a:tr h="370840">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tc>
                  <a:txBody>
                    <a:bodyPr/>
                    <a:lstStyle/>
                    <a:p>
                      <a:pPr algn="ctr"/>
                      <a:r>
                        <a:rPr kumimoji="1" lang="en-US" altLang="ja-JP" dirty="0"/>
                        <a:t>H</a:t>
                      </a:r>
                      <a:endParaRPr kumimoji="1" lang="ja-JP" altLang="en-US" dirty="0"/>
                    </a:p>
                  </a:txBody>
                  <a:tcPr/>
                </a:tc>
                <a:extLst>
                  <a:ext uri="{0D108BD9-81ED-4DB2-BD59-A6C34878D82A}">
                    <a16:rowId xmlns:a16="http://schemas.microsoft.com/office/drawing/2014/main" val="2696976664"/>
                  </a:ext>
                </a:extLst>
              </a:tr>
            </a:tbl>
          </a:graphicData>
        </a:graphic>
      </p:graphicFrame>
      <p:graphicFrame>
        <p:nvGraphicFramePr>
          <p:cNvPr id="13" name="表 12">
            <a:extLst>
              <a:ext uri="{FF2B5EF4-FFF2-40B4-BE49-F238E27FC236}">
                <a16:creationId xmlns:a16="http://schemas.microsoft.com/office/drawing/2014/main" id="{7232DAA9-23D5-50CE-E9AC-15FD357FDEDA}"/>
              </a:ext>
            </a:extLst>
          </p:cNvPr>
          <p:cNvGraphicFramePr>
            <a:graphicFrameLocks noGrp="1"/>
          </p:cNvGraphicFramePr>
          <p:nvPr/>
        </p:nvGraphicFramePr>
        <p:xfrm>
          <a:off x="6395027" y="3906545"/>
          <a:ext cx="5257800" cy="148336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3471866889"/>
                    </a:ext>
                  </a:extLst>
                </a:gridCol>
                <a:gridCol w="1752600">
                  <a:extLst>
                    <a:ext uri="{9D8B030D-6E8A-4147-A177-3AD203B41FA5}">
                      <a16:colId xmlns:a16="http://schemas.microsoft.com/office/drawing/2014/main" val="3069241682"/>
                    </a:ext>
                  </a:extLst>
                </a:gridCol>
                <a:gridCol w="1752600">
                  <a:extLst>
                    <a:ext uri="{9D8B030D-6E8A-4147-A177-3AD203B41FA5}">
                      <a16:colId xmlns:a16="http://schemas.microsoft.com/office/drawing/2014/main" val="526378541"/>
                    </a:ext>
                  </a:extLst>
                </a:gridCol>
              </a:tblGrid>
              <a:tr h="370840">
                <a:tc>
                  <a:txBody>
                    <a:bodyPr/>
                    <a:lstStyle/>
                    <a:p>
                      <a:pPr algn="ctr"/>
                      <a:r>
                        <a:rPr kumimoji="1" lang="en-US" altLang="ja-JP" dirty="0"/>
                        <a:t>φ</a:t>
                      </a:r>
                      <a:endParaRPr kumimoji="1" lang="ja-JP" altLang="en-US" dirty="0"/>
                    </a:p>
                  </a:txBody>
                  <a:tcPr/>
                </a:tc>
                <a:tc>
                  <a:txBody>
                    <a:bodyPr/>
                    <a:lstStyle/>
                    <a:p>
                      <a:pPr algn="ctr"/>
                      <a:r>
                        <a:rPr kumimoji="1" lang="en-US" altLang="ja-JP" dirty="0"/>
                        <a:t>A</a:t>
                      </a:r>
                      <a:endParaRPr kumimoji="1" lang="ja-JP" altLang="en-US" dirty="0"/>
                    </a:p>
                  </a:txBody>
                  <a:tcPr/>
                </a:tc>
                <a:tc>
                  <a:txBody>
                    <a:bodyPr/>
                    <a:lstStyle/>
                    <a:p>
                      <a:pPr algn="ctr"/>
                      <a:r>
                        <a:rPr kumimoji="1" lang="en-US" altLang="ja-JP" dirty="0"/>
                        <a:t>Q</a:t>
                      </a:r>
                      <a:endParaRPr kumimoji="1" lang="ja-JP" altLang="en-US" dirty="0"/>
                    </a:p>
                  </a:txBody>
                  <a:tcPr/>
                </a:tc>
                <a:extLst>
                  <a:ext uri="{0D108BD9-81ED-4DB2-BD59-A6C34878D82A}">
                    <a16:rowId xmlns:a16="http://schemas.microsoft.com/office/drawing/2014/main" val="275133440"/>
                  </a:ext>
                </a:extLst>
              </a:tr>
              <a:tr h="370840">
                <a:tc>
                  <a:txBody>
                    <a:bodyPr/>
                    <a:lstStyle/>
                    <a:p>
                      <a:pPr algn="ctr"/>
                      <a:r>
                        <a:rPr kumimoji="1" lang="en-US" altLang="ja-JP" dirty="0"/>
                        <a:t>L</a:t>
                      </a:r>
                      <a:endParaRPr kumimoji="1" lang="ja-JP" altLang="en-US" dirty="0"/>
                    </a:p>
                  </a:txBody>
                  <a:tcPr/>
                </a:tc>
                <a:tc gridSpan="2">
                  <a:txBody>
                    <a:bodyPr/>
                    <a:lstStyle/>
                    <a:p>
                      <a:pPr algn="ctr"/>
                      <a:r>
                        <a:rPr kumimoji="1" lang="en-US" altLang="ja-JP" dirty="0"/>
                        <a:t>Hi-Z</a:t>
                      </a:r>
                    </a:p>
                  </a:txBody>
                  <a:tcPr/>
                </a:tc>
                <a:tc hMerge="1">
                  <a:txBody>
                    <a:bodyPr/>
                    <a:lstStyle/>
                    <a:p>
                      <a:pPr algn="ctr"/>
                      <a:r>
                        <a:rPr kumimoji="1" lang="en-US" altLang="ja-JP" dirty="0"/>
                        <a:t>Hi-Z</a:t>
                      </a:r>
                      <a:endParaRPr kumimoji="1" lang="ja-JP" altLang="en-US" dirty="0"/>
                    </a:p>
                  </a:txBody>
                  <a:tcPr/>
                </a:tc>
                <a:extLst>
                  <a:ext uri="{0D108BD9-81ED-4DB2-BD59-A6C34878D82A}">
                    <a16:rowId xmlns:a16="http://schemas.microsoft.com/office/drawing/2014/main" val="1667845301"/>
                  </a:ext>
                </a:extLst>
              </a:tr>
              <a:tr h="741680">
                <a:tc>
                  <a:txBody>
                    <a:bodyPr/>
                    <a:lstStyle/>
                    <a:p>
                      <a:pPr algn="ctr"/>
                      <a:r>
                        <a:rPr kumimoji="1" lang="en-US" altLang="ja-JP" dirty="0"/>
                        <a:t>H</a:t>
                      </a:r>
                    </a:p>
                  </a:txBody>
                  <a:tcPr anchor="ctr"/>
                </a:tc>
                <a:tc gridSpan="2">
                  <a:txBody>
                    <a:bodyPr/>
                    <a:lstStyle/>
                    <a:p>
                      <a:pPr algn="ctr"/>
                      <a:r>
                        <a:rPr kumimoji="1" lang="en-US" altLang="ja-JP" dirty="0"/>
                        <a:t>PASS</a:t>
                      </a:r>
                      <a:endParaRPr kumimoji="1" lang="ja-JP" altLang="en-US" dirty="0"/>
                    </a:p>
                  </a:txBody>
                  <a:tcPr anchor="ctr"/>
                </a:tc>
                <a:tc hMerge="1">
                  <a:txBody>
                    <a:bodyPr/>
                    <a:lstStyle/>
                    <a:p>
                      <a:pPr algn="ctr"/>
                      <a:r>
                        <a:rPr kumimoji="1" lang="en-US" altLang="ja-JP" dirty="0"/>
                        <a:t>L</a:t>
                      </a:r>
                      <a:endParaRPr kumimoji="1" lang="ja-JP" altLang="en-US" dirty="0"/>
                    </a:p>
                  </a:txBody>
                  <a:tcPr/>
                </a:tc>
                <a:extLst>
                  <a:ext uri="{0D108BD9-81ED-4DB2-BD59-A6C34878D82A}">
                    <a16:rowId xmlns:a16="http://schemas.microsoft.com/office/drawing/2014/main" val="2262229288"/>
                  </a:ext>
                </a:extLst>
              </a:tr>
            </a:tbl>
          </a:graphicData>
        </a:graphic>
      </p:graphicFrame>
      <p:cxnSp>
        <p:nvCxnSpPr>
          <p:cNvPr id="15" name="直線矢印コネクタ 14">
            <a:extLst>
              <a:ext uri="{FF2B5EF4-FFF2-40B4-BE49-F238E27FC236}">
                <a16:creationId xmlns:a16="http://schemas.microsoft.com/office/drawing/2014/main" id="{0C8251FD-206D-3282-81D4-A6E74C7B2E0A}"/>
              </a:ext>
            </a:extLst>
          </p:cNvPr>
          <p:cNvCxnSpPr/>
          <p:nvPr/>
        </p:nvCxnSpPr>
        <p:spPr>
          <a:xfrm>
            <a:off x="1810327" y="3676073"/>
            <a:ext cx="26970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B945D0F5-D15E-6174-5439-A93C8E64CE14}"/>
              </a:ext>
            </a:extLst>
          </p:cNvPr>
          <p:cNvSpPr txBox="1"/>
          <p:nvPr/>
        </p:nvSpPr>
        <p:spPr>
          <a:xfrm>
            <a:off x="979054" y="5663578"/>
            <a:ext cx="10233891" cy="646331"/>
          </a:xfrm>
          <a:prstGeom prst="rect">
            <a:avLst/>
          </a:prstGeom>
          <a:noFill/>
        </p:spPr>
        <p:txBody>
          <a:bodyPr wrap="square" rtlCol="0">
            <a:spAutoFit/>
          </a:bodyPr>
          <a:lstStyle/>
          <a:p>
            <a:pPr algn="ctr"/>
            <a:r>
              <a:rPr kumimoji="1" lang="ja-JP" altLang="en-US" dirty="0"/>
              <a:t>アナログスイッチでは、</a:t>
            </a:r>
            <a:r>
              <a:rPr kumimoji="1" lang="en-US" altLang="ja-JP" dirty="0"/>
              <a:t>φ=Low </a:t>
            </a:r>
            <a:r>
              <a:rPr kumimoji="1" lang="ja-JP" altLang="en-US" dirty="0"/>
              <a:t>の時は</a:t>
            </a:r>
            <a:r>
              <a:rPr kumimoji="1" lang="ja-JP" altLang="en-US" u="sng" dirty="0"/>
              <a:t>ほぼ</a:t>
            </a:r>
            <a:r>
              <a:rPr kumimoji="1" lang="ja-JP" altLang="en-US" dirty="0"/>
              <a:t>回路的に遮断された状態（高抵抗、</a:t>
            </a:r>
            <a:r>
              <a:rPr kumimoji="1" lang="en-US" altLang="ja-JP" dirty="0"/>
              <a:t>Hi-Z</a:t>
            </a:r>
            <a:r>
              <a:rPr kumimoji="1" lang="ja-JP" altLang="en-US" dirty="0"/>
              <a:t>）となる</a:t>
            </a:r>
            <a:endParaRPr kumimoji="1" lang="en-US" altLang="ja-JP" dirty="0"/>
          </a:p>
          <a:p>
            <a:pPr algn="ctr"/>
            <a:r>
              <a:rPr kumimoji="1" lang="en-US" altLang="ja-JP" dirty="0"/>
              <a:t>AND</a:t>
            </a:r>
            <a:r>
              <a:rPr kumimoji="1" lang="ja-JP" altLang="en-US" dirty="0"/>
              <a:t>では、</a:t>
            </a:r>
            <a:r>
              <a:rPr kumimoji="1" lang="en-US" altLang="ja-JP" dirty="0"/>
              <a:t>B=Low </a:t>
            </a:r>
            <a:r>
              <a:rPr kumimoji="1" lang="ja-JP" altLang="en-US" dirty="0"/>
              <a:t>の時は</a:t>
            </a:r>
            <a:r>
              <a:rPr kumimoji="1" lang="en-US" altLang="ja-JP" dirty="0"/>
              <a:t>GND</a:t>
            </a:r>
            <a:r>
              <a:rPr kumimoji="1" lang="ja-JP" altLang="en-US" dirty="0"/>
              <a:t>に接続されている状態</a:t>
            </a:r>
            <a:r>
              <a:rPr kumimoji="1" lang="en-US" altLang="ja-JP" dirty="0"/>
              <a:t>(Low)</a:t>
            </a:r>
            <a:r>
              <a:rPr kumimoji="1" lang="ja-JP" altLang="en-US" dirty="0"/>
              <a:t>となる</a:t>
            </a:r>
          </a:p>
        </p:txBody>
      </p:sp>
      <p:cxnSp>
        <p:nvCxnSpPr>
          <p:cNvPr id="18" name="直線矢印コネクタ 17">
            <a:extLst>
              <a:ext uri="{FF2B5EF4-FFF2-40B4-BE49-F238E27FC236}">
                <a16:creationId xmlns:a16="http://schemas.microsoft.com/office/drawing/2014/main" id="{33012FCB-E029-23AD-384A-C3116F27D5A4}"/>
              </a:ext>
            </a:extLst>
          </p:cNvPr>
          <p:cNvCxnSpPr/>
          <p:nvPr/>
        </p:nvCxnSpPr>
        <p:spPr>
          <a:xfrm>
            <a:off x="7689273" y="3676073"/>
            <a:ext cx="2697018" cy="0"/>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48622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53FBCE91-C93D-841E-89BB-B893E9F6A74B}"/>
              </a:ext>
            </a:extLst>
          </p:cNvPr>
          <p:cNvPicPr>
            <a:picLocks noChangeAspect="1"/>
          </p:cNvPicPr>
          <p:nvPr/>
        </p:nvPicPr>
        <p:blipFill>
          <a:blip r:embed="rId2"/>
          <a:stretch>
            <a:fillRect/>
          </a:stretch>
        </p:blipFill>
        <p:spPr>
          <a:xfrm>
            <a:off x="7421806" y="1333362"/>
            <a:ext cx="4770194" cy="5146367"/>
          </a:xfrm>
          <a:prstGeom prst="rect">
            <a:avLst/>
          </a:prstGeom>
        </p:spPr>
      </p:pic>
      <p:sp>
        <p:nvSpPr>
          <p:cNvPr id="2" name="タイトル 1">
            <a:extLst>
              <a:ext uri="{FF2B5EF4-FFF2-40B4-BE49-F238E27FC236}">
                <a16:creationId xmlns:a16="http://schemas.microsoft.com/office/drawing/2014/main" id="{4CD9F75E-2168-E21F-99B4-BA41F12CDE5F}"/>
              </a:ext>
            </a:extLst>
          </p:cNvPr>
          <p:cNvSpPr>
            <a:spLocks noGrp="1"/>
          </p:cNvSpPr>
          <p:nvPr>
            <p:ph type="title"/>
          </p:nvPr>
        </p:nvSpPr>
        <p:spPr/>
        <p:txBody>
          <a:bodyPr/>
          <a:lstStyle/>
          <a:p>
            <a:r>
              <a:rPr kumimoji="1" lang="ja-JP" altLang="en-US" dirty="0"/>
              <a:t>アプリケーション例：</a:t>
            </a:r>
            <a:r>
              <a:rPr kumimoji="1" lang="en-US" altLang="ja-JP" dirty="0"/>
              <a:t>2</a:t>
            </a:r>
            <a:r>
              <a:rPr kumimoji="1" lang="ja-JP" altLang="en-US" dirty="0"/>
              <a:t>入力</a:t>
            </a:r>
            <a:r>
              <a:rPr kumimoji="1" lang="en-US" altLang="ja-JP" dirty="0"/>
              <a:t>XOR</a:t>
            </a:r>
            <a:endParaRPr kumimoji="1" lang="ja-JP" altLang="en-US" dirty="0"/>
          </a:p>
        </p:txBody>
      </p:sp>
      <p:sp>
        <p:nvSpPr>
          <p:cNvPr id="4" name="日付プレースホルダー 3">
            <a:extLst>
              <a:ext uri="{FF2B5EF4-FFF2-40B4-BE49-F238E27FC236}">
                <a16:creationId xmlns:a16="http://schemas.microsoft.com/office/drawing/2014/main" id="{4EDD62E5-944E-DA39-00AE-8C3B725A387B}"/>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E1C1F6A0-C8C7-92AF-E8EA-E6B9F626473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153</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37FBD1DB-E6FC-C1B1-29E2-96468EBC363B}"/>
              </a:ext>
            </a:extLst>
          </p:cNvPr>
          <p:cNvSpPr>
            <a:spLocks noGrp="1"/>
          </p:cNvSpPr>
          <p:nvPr>
            <p:ph sz="quarter" idx="13"/>
          </p:nvPr>
        </p:nvSpPr>
        <p:spPr/>
        <p:txBody>
          <a:bodyPr>
            <a:normAutofit/>
          </a:bodyPr>
          <a:lstStyle/>
          <a:p>
            <a:r>
              <a:rPr kumimoji="1" lang="ja-JP" altLang="en-US" sz="2000" dirty="0"/>
              <a:t>ロジック回路は出力</a:t>
            </a:r>
            <a:r>
              <a:rPr lang="ja-JP" altLang="en-US" sz="2000" dirty="0"/>
              <a:t>の</a:t>
            </a:r>
            <a:r>
              <a:rPr kumimoji="1" lang="ja-JP" altLang="en-US" sz="2000" dirty="0"/>
              <a:t>ショートが禁止のため、</a:t>
            </a:r>
            <a:br>
              <a:rPr kumimoji="1" lang="en-US" altLang="ja-JP" sz="2000" dirty="0"/>
            </a:br>
            <a:r>
              <a:rPr lang="ja-JP" altLang="en-US" sz="2000" dirty="0"/>
              <a:t>ロジック回路だ</a:t>
            </a:r>
            <a:r>
              <a:rPr kumimoji="1" lang="ja-JP" altLang="en-US" sz="2000" dirty="0"/>
              <a:t>けで</a:t>
            </a:r>
            <a:r>
              <a:rPr kumimoji="1" lang="en-US" altLang="ja-JP" sz="2000" dirty="0"/>
              <a:t>XOR</a:t>
            </a:r>
            <a:r>
              <a:rPr kumimoji="1" lang="ja-JP" altLang="en-US" sz="2000" dirty="0"/>
              <a:t>を組むと少々複雑</a:t>
            </a:r>
            <a:br>
              <a:rPr kumimoji="1" lang="en-US" altLang="ja-JP" sz="2000" dirty="0"/>
            </a:br>
            <a:r>
              <a:rPr kumimoji="1" lang="en-US" altLang="ja-JP" sz="2000" dirty="0"/>
              <a:t>(NOR (4) + AOI (6) = 10 transistors)</a:t>
            </a:r>
            <a:endParaRPr kumimoji="1" lang="ja-JP" altLang="en-US" sz="2000" dirty="0"/>
          </a:p>
        </p:txBody>
      </p:sp>
      <p:sp>
        <p:nvSpPr>
          <p:cNvPr id="9" name="テキスト ボックス 8">
            <a:extLst>
              <a:ext uri="{FF2B5EF4-FFF2-40B4-BE49-F238E27FC236}">
                <a16:creationId xmlns:a16="http://schemas.microsoft.com/office/drawing/2014/main" id="{C703B545-8514-48DD-4BDE-22D227923F2D}"/>
              </a:ext>
            </a:extLst>
          </p:cNvPr>
          <p:cNvSpPr txBox="1"/>
          <p:nvPr/>
        </p:nvSpPr>
        <p:spPr>
          <a:xfrm>
            <a:off x="533400" y="6110397"/>
            <a:ext cx="6096000" cy="369332"/>
          </a:xfrm>
          <a:prstGeom prst="rect">
            <a:avLst/>
          </a:prstGeom>
          <a:noFill/>
        </p:spPr>
        <p:txBody>
          <a:bodyPr wrap="square">
            <a:spAutoFit/>
          </a:bodyPr>
          <a:lstStyle/>
          <a:p>
            <a:r>
              <a:rPr lang="ja-JP" altLang="en-US" dirty="0"/>
              <a:t>https://www.pngwing.com/en/free-png-iloox</a:t>
            </a:r>
          </a:p>
        </p:txBody>
      </p:sp>
    </p:spTree>
    <p:extLst>
      <p:ext uri="{BB962C8B-B14F-4D97-AF65-F5344CB8AC3E}">
        <p14:creationId xmlns:p14="http://schemas.microsoft.com/office/powerpoint/2010/main" val="39987338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9F75E-2168-E21F-99B4-BA41F12CDE5F}"/>
              </a:ext>
            </a:extLst>
          </p:cNvPr>
          <p:cNvSpPr>
            <a:spLocks noGrp="1"/>
          </p:cNvSpPr>
          <p:nvPr>
            <p:ph type="title"/>
          </p:nvPr>
        </p:nvSpPr>
        <p:spPr/>
        <p:txBody>
          <a:bodyPr/>
          <a:lstStyle/>
          <a:p>
            <a:r>
              <a:rPr kumimoji="1" lang="ja-JP" altLang="en-US" dirty="0"/>
              <a:t>アプリケーション例：</a:t>
            </a:r>
            <a:r>
              <a:rPr kumimoji="1" lang="en-US" altLang="ja-JP" dirty="0"/>
              <a:t>2</a:t>
            </a:r>
            <a:r>
              <a:rPr kumimoji="1" lang="ja-JP" altLang="en-US" dirty="0"/>
              <a:t>入力</a:t>
            </a:r>
            <a:r>
              <a:rPr kumimoji="1" lang="en-US" altLang="ja-JP" dirty="0"/>
              <a:t>XOR</a:t>
            </a:r>
            <a:endParaRPr kumimoji="1" lang="ja-JP" altLang="en-US" dirty="0"/>
          </a:p>
        </p:txBody>
      </p:sp>
      <p:sp>
        <p:nvSpPr>
          <p:cNvPr id="4" name="日付プレースホルダー 3">
            <a:extLst>
              <a:ext uri="{FF2B5EF4-FFF2-40B4-BE49-F238E27FC236}">
                <a16:creationId xmlns:a16="http://schemas.microsoft.com/office/drawing/2014/main" id="{4EDD62E5-944E-DA39-00AE-8C3B725A387B}"/>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E1C1F6A0-C8C7-92AF-E8EA-E6B9F626473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154</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37FBD1DB-E6FC-C1B1-29E2-96468EBC363B}"/>
              </a:ext>
            </a:extLst>
          </p:cNvPr>
          <p:cNvSpPr>
            <a:spLocks noGrp="1"/>
          </p:cNvSpPr>
          <p:nvPr>
            <p:ph sz="quarter" idx="13"/>
          </p:nvPr>
        </p:nvSpPr>
        <p:spPr/>
        <p:txBody>
          <a:bodyPr>
            <a:normAutofit/>
          </a:bodyPr>
          <a:lstStyle/>
          <a:p>
            <a:r>
              <a:rPr lang="ja-JP" altLang="en-US" sz="2000" dirty="0"/>
              <a:t>アナログスイッチは</a:t>
            </a:r>
            <a:r>
              <a:rPr lang="en-US" altLang="ja-JP" sz="2000" dirty="0"/>
              <a:t>φ=Low</a:t>
            </a:r>
            <a:r>
              <a:rPr lang="ja-JP" altLang="en-US" sz="2000" dirty="0"/>
              <a:t>で</a:t>
            </a:r>
            <a:r>
              <a:rPr lang="en-US" altLang="ja-JP" sz="2000" dirty="0"/>
              <a:t>Hi-Z</a:t>
            </a:r>
            <a:r>
              <a:rPr lang="ja-JP" altLang="en-US" sz="2000" dirty="0"/>
              <a:t>となるため、</a:t>
            </a:r>
            <a:br>
              <a:rPr lang="en-US" altLang="ja-JP" sz="2000" dirty="0"/>
            </a:br>
            <a:r>
              <a:rPr lang="ja-JP" altLang="en-US" sz="2000" dirty="0"/>
              <a:t>取り扱いに注意すれば</a:t>
            </a:r>
            <a:r>
              <a:rPr lang="ja-JP" altLang="en-US" sz="2000" b="1" dirty="0">
                <a:solidFill>
                  <a:srgbClr val="FF0000"/>
                </a:solidFill>
              </a:rPr>
              <a:t>出力をショートできる</a:t>
            </a:r>
            <a:endParaRPr lang="en-US" altLang="ja-JP" sz="2000" b="1" dirty="0">
              <a:solidFill>
                <a:srgbClr val="FF0000"/>
              </a:solidFill>
            </a:endParaRPr>
          </a:p>
          <a:p>
            <a:r>
              <a:rPr lang="ja-JP" altLang="en-US" sz="2000" dirty="0"/>
              <a:t>双方向という特徴を用いると</a:t>
            </a:r>
            <a:br>
              <a:rPr lang="en-US" altLang="ja-JP" sz="2000" dirty="0"/>
            </a:br>
            <a:r>
              <a:rPr lang="ja-JP" altLang="en-US" sz="2000" dirty="0"/>
              <a:t>トランジスタの数が削減されることがある</a:t>
            </a:r>
            <a:endParaRPr lang="en-US" altLang="ja-JP" sz="2000" dirty="0"/>
          </a:p>
          <a:p>
            <a:r>
              <a:rPr lang="ja-JP" altLang="en-US" sz="2000" dirty="0"/>
              <a:t>意図せずゲート入力を</a:t>
            </a:r>
            <a:r>
              <a:rPr lang="en-US" altLang="ja-JP" sz="2000" dirty="0"/>
              <a:t>Hi-Z (floating)</a:t>
            </a:r>
            <a:r>
              <a:rPr lang="ja-JP" altLang="en-US" sz="2000" dirty="0"/>
              <a:t>とするのは好ましくないため、</a:t>
            </a:r>
            <a:br>
              <a:rPr lang="en-US" altLang="ja-JP" sz="2000" dirty="0"/>
            </a:br>
            <a:r>
              <a:rPr lang="ja-JP" altLang="en-US" sz="2000" dirty="0"/>
              <a:t>組み合わせる際に気を使う項目が増える。</a:t>
            </a:r>
            <a:br>
              <a:rPr lang="en-US" altLang="ja-JP" sz="2000" dirty="0"/>
            </a:br>
            <a:r>
              <a:rPr lang="ja-JP" altLang="en-US" sz="2000" dirty="0">
                <a:solidFill>
                  <a:srgbClr val="FF0000"/>
                </a:solidFill>
              </a:rPr>
              <a:t>出力が必ず</a:t>
            </a:r>
            <a:r>
              <a:rPr lang="en-US" altLang="ja-JP" sz="2000" dirty="0">
                <a:solidFill>
                  <a:srgbClr val="FF0000"/>
                </a:solidFill>
              </a:rPr>
              <a:t>High</a:t>
            </a:r>
            <a:r>
              <a:rPr lang="ja-JP" altLang="en-US" sz="2000" dirty="0">
                <a:solidFill>
                  <a:srgbClr val="FF0000"/>
                </a:solidFill>
              </a:rPr>
              <a:t>か</a:t>
            </a:r>
            <a:r>
              <a:rPr lang="en-US" altLang="ja-JP" sz="2000" dirty="0">
                <a:solidFill>
                  <a:srgbClr val="FF0000"/>
                </a:solidFill>
              </a:rPr>
              <a:t>Low</a:t>
            </a:r>
            <a:r>
              <a:rPr lang="ja-JP" altLang="en-US" sz="2000" dirty="0">
                <a:solidFill>
                  <a:srgbClr val="FF0000"/>
                </a:solidFill>
              </a:rPr>
              <a:t>となるように設計する。</a:t>
            </a:r>
            <a:endParaRPr lang="en-US" altLang="ja-JP" sz="2000" dirty="0">
              <a:solidFill>
                <a:srgbClr val="FF0000"/>
              </a:solidFill>
            </a:endParaRPr>
          </a:p>
        </p:txBody>
      </p:sp>
      <p:pic>
        <p:nvPicPr>
          <p:cNvPr id="12" name="図 11">
            <a:extLst>
              <a:ext uri="{FF2B5EF4-FFF2-40B4-BE49-F238E27FC236}">
                <a16:creationId xmlns:a16="http://schemas.microsoft.com/office/drawing/2014/main" id="{A83C96DD-885A-049C-6CBC-5F9EAAAA7AD6}"/>
              </a:ext>
            </a:extLst>
          </p:cNvPr>
          <p:cNvPicPr>
            <a:picLocks noChangeAspect="1"/>
          </p:cNvPicPr>
          <p:nvPr/>
        </p:nvPicPr>
        <p:blipFill>
          <a:blip r:embed="rId2"/>
          <a:stretch>
            <a:fillRect/>
          </a:stretch>
        </p:blipFill>
        <p:spPr>
          <a:xfrm>
            <a:off x="7215809" y="3123991"/>
            <a:ext cx="4693854" cy="3433664"/>
          </a:xfrm>
          <a:prstGeom prst="rect">
            <a:avLst/>
          </a:prstGeom>
        </p:spPr>
      </p:pic>
      <p:pic>
        <p:nvPicPr>
          <p:cNvPr id="10" name="図 9">
            <a:extLst>
              <a:ext uri="{FF2B5EF4-FFF2-40B4-BE49-F238E27FC236}">
                <a16:creationId xmlns:a16="http://schemas.microsoft.com/office/drawing/2014/main" id="{FD94151E-E446-9A4F-C99C-1BA453DA913B}"/>
              </a:ext>
            </a:extLst>
          </p:cNvPr>
          <p:cNvPicPr>
            <a:picLocks noChangeAspect="1"/>
          </p:cNvPicPr>
          <p:nvPr/>
        </p:nvPicPr>
        <p:blipFill>
          <a:blip r:embed="rId3"/>
          <a:stretch>
            <a:fillRect/>
          </a:stretch>
        </p:blipFill>
        <p:spPr>
          <a:xfrm>
            <a:off x="7771068" y="1254433"/>
            <a:ext cx="3013978" cy="2770915"/>
          </a:xfrm>
          <a:prstGeom prst="rect">
            <a:avLst/>
          </a:prstGeom>
        </p:spPr>
      </p:pic>
      <p:sp>
        <p:nvSpPr>
          <p:cNvPr id="8" name="テキスト ボックス 7">
            <a:extLst>
              <a:ext uri="{FF2B5EF4-FFF2-40B4-BE49-F238E27FC236}">
                <a16:creationId xmlns:a16="http://schemas.microsoft.com/office/drawing/2014/main" id="{69737FC9-8632-AB8F-9493-19B603B4C791}"/>
              </a:ext>
            </a:extLst>
          </p:cNvPr>
          <p:cNvSpPr txBox="1"/>
          <p:nvPr/>
        </p:nvSpPr>
        <p:spPr>
          <a:xfrm>
            <a:off x="444500" y="5941889"/>
            <a:ext cx="6096000" cy="369332"/>
          </a:xfrm>
          <a:prstGeom prst="rect">
            <a:avLst/>
          </a:prstGeom>
          <a:noFill/>
        </p:spPr>
        <p:txBody>
          <a:bodyPr wrap="square">
            <a:spAutoFit/>
          </a:bodyPr>
          <a:lstStyle/>
          <a:p>
            <a:r>
              <a:rPr lang="ja-JP" altLang="en-US" dirty="0"/>
              <a:t>https://en.wikipedia.org/wiki/XOR_gate</a:t>
            </a:r>
          </a:p>
        </p:txBody>
      </p:sp>
    </p:spTree>
    <p:extLst>
      <p:ext uri="{BB962C8B-B14F-4D97-AF65-F5344CB8AC3E}">
        <p14:creationId xmlns:p14="http://schemas.microsoft.com/office/powerpoint/2010/main" val="6949497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5F14D-A847-AA51-14F4-2545EB283AE2}"/>
              </a:ext>
            </a:extLst>
          </p:cNvPr>
          <p:cNvSpPr>
            <a:spLocks noGrp="1"/>
          </p:cNvSpPr>
          <p:nvPr>
            <p:ph type="title"/>
          </p:nvPr>
        </p:nvSpPr>
        <p:spPr/>
        <p:txBody>
          <a:bodyPr/>
          <a:lstStyle/>
          <a:p>
            <a:r>
              <a:rPr kumimoji="1" lang="ja-JP" altLang="en-US" dirty="0"/>
              <a:t>アナログスイッチの簡単なシミュレーション</a:t>
            </a:r>
          </a:p>
        </p:txBody>
      </p:sp>
      <p:sp>
        <p:nvSpPr>
          <p:cNvPr id="4" name="日付プレースホルダー 3">
            <a:extLst>
              <a:ext uri="{FF2B5EF4-FFF2-40B4-BE49-F238E27FC236}">
                <a16:creationId xmlns:a16="http://schemas.microsoft.com/office/drawing/2014/main" id="{65DF4ECD-989B-7FAF-A8E3-20121C25E001}"/>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1C12FB5E-9BEB-B302-94DB-15024D40B19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155</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3C75B2B5-B8A7-D228-5BB8-1CFDC2C0C223}"/>
              </a:ext>
            </a:extLst>
          </p:cNvPr>
          <p:cNvPicPr>
            <a:picLocks noGrp="1" noChangeAspect="1"/>
          </p:cNvPicPr>
          <p:nvPr>
            <p:ph sz="quarter" idx="13"/>
          </p:nvPr>
        </p:nvPicPr>
        <p:blipFill>
          <a:blip r:embed="rId2"/>
          <a:stretch>
            <a:fillRect/>
          </a:stretch>
        </p:blipFill>
        <p:spPr>
          <a:xfrm>
            <a:off x="2782048" y="1463675"/>
            <a:ext cx="6535829" cy="4600575"/>
          </a:xfrm>
        </p:spPr>
      </p:pic>
    </p:spTree>
    <p:extLst>
      <p:ext uri="{BB962C8B-B14F-4D97-AF65-F5344CB8AC3E}">
        <p14:creationId xmlns:p14="http://schemas.microsoft.com/office/powerpoint/2010/main" val="2373026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D1464-F74B-7A8B-F159-1ED3338B5407}"/>
              </a:ext>
            </a:extLst>
          </p:cNvPr>
          <p:cNvSpPr>
            <a:spLocks noGrp="1"/>
          </p:cNvSpPr>
          <p:nvPr>
            <p:ph type="title"/>
          </p:nvPr>
        </p:nvSpPr>
        <p:spPr/>
        <p:txBody>
          <a:bodyPr/>
          <a:lstStyle/>
          <a:p>
            <a:r>
              <a:rPr kumimoji="1" lang="ja-JP" altLang="en-US" dirty="0"/>
              <a:t>アナログスイッチの簡単なシミュレーション</a:t>
            </a:r>
          </a:p>
        </p:txBody>
      </p:sp>
      <p:sp>
        <p:nvSpPr>
          <p:cNvPr id="4" name="日付プレースホルダー 3">
            <a:extLst>
              <a:ext uri="{FF2B5EF4-FFF2-40B4-BE49-F238E27FC236}">
                <a16:creationId xmlns:a16="http://schemas.microsoft.com/office/drawing/2014/main" id="{5C09C92F-952E-C5D9-92B6-836267C607D9}"/>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FB5D711D-DB03-4E73-5CD2-255E112AAD1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156</a:t>
            </a:fld>
            <a:endParaRPr kumimoji="1" lang="ja-JP" altLang="en-US" dirty="0">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1E055793-C098-C7B5-D192-FA4729357461}"/>
              </a:ext>
            </a:extLst>
          </p:cNvPr>
          <p:cNvPicPr>
            <a:picLocks noChangeAspect="1"/>
          </p:cNvPicPr>
          <p:nvPr/>
        </p:nvPicPr>
        <p:blipFill>
          <a:blip r:embed="rId2"/>
          <a:stretch>
            <a:fillRect/>
          </a:stretch>
        </p:blipFill>
        <p:spPr>
          <a:xfrm>
            <a:off x="2471596" y="1217090"/>
            <a:ext cx="9720404" cy="5332134"/>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041EA6F-4F06-3F0A-E325-E68C694CFB5C}"/>
                  </a:ext>
                </a:extLst>
              </p:cNvPr>
              <p:cNvSpPr txBox="1"/>
              <p:nvPr/>
            </p:nvSpPr>
            <p:spPr>
              <a:xfrm>
                <a:off x="1343890" y="1652095"/>
                <a:ext cx="9377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i="0" smtClean="0">
                          <a:latin typeface="Cambria Math" panose="02040503050406030204" pitchFamily="18" charset="0"/>
                        </a:rPr>
                        <m:t>V</m:t>
                      </m:r>
                      <m:r>
                        <a:rPr kumimoji="1" lang="en-US" altLang="ja-JP" sz="3200" b="0" i="0" smtClean="0">
                          <a:latin typeface="Cambria Math" panose="02040503050406030204" pitchFamily="18" charset="0"/>
                        </a:rPr>
                        <m:t>(</m:t>
                      </m:r>
                      <m:r>
                        <m:rPr>
                          <m:sty m:val="p"/>
                        </m:rPr>
                        <a:rPr kumimoji="1" lang="en-US" altLang="ja-JP" sz="3200" b="0" i="0" smtClean="0">
                          <a:latin typeface="Cambria Math" panose="02040503050406030204" pitchFamily="18" charset="0"/>
                        </a:rPr>
                        <m:t>A</m:t>
                      </m:r>
                      <m:r>
                        <a:rPr kumimoji="1" lang="en-US" altLang="ja-JP" sz="3200" b="0" i="0" smtClean="0">
                          <a:latin typeface="Cambria Math" panose="02040503050406030204" pitchFamily="18" charset="0"/>
                        </a:rPr>
                        <m:t>)</m:t>
                      </m:r>
                    </m:oMath>
                  </m:oMathPara>
                </a14:m>
                <a:endParaRPr kumimoji="1" lang="ja-JP" altLang="en-US" sz="3200" dirty="0"/>
              </a:p>
            </p:txBody>
          </p:sp>
        </mc:Choice>
        <mc:Fallback xmlns="">
          <p:sp>
            <p:nvSpPr>
              <p:cNvPr id="11" name="テキスト ボックス 10">
                <a:extLst>
                  <a:ext uri="{FF2B5EF4-FFF2-40B4-BE49-F238E27FC236}">
                    <a16:creationId xmlns:a16="http://schemas.microsoft.com/office/drawing/2014/main" id="{F041EA6F-4F06-3F0A-E325-E68C694CFB5C}"/>
                  </a:ext>
                </a:extLst>
              </p:cNvPr>
              <p:cNvSpPr txBox="1">
                <a:spLocks noRot="1" noChangeAspect="1" noMove="1" noResize="1" noEditPoints="1" noAdjustHandles="1" noChangeArrowheads="1" noChangeShapeType="1" noTextEdit="1"/>
              </p:cNvSpPr>
              <p:nvPr/>
            </p:nvSpPr>
            <p:spPr>
              <a:xfrm>
                <a:off x="1343890" y="1652095"/>
                <a:ext cx="937757"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6F5FBDC-B1E7-614C-0014-FE642FA99302}"/>
                  </a:ext>
                </a:extLst>
              </p:cNvPr>
              <p:cNvSpPr txBox="1"/>
              <p:nvPr/>
            </p:nvSpPr>
            <p:spPr>
              <a:xfrm>
                <a:off x="1343890" y="2936557"/>
                <a:ext cx="9329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i="0" smtClean="0">
                          <a:latin typeface="Cambria Math" panose="02040503050406030204" pitchFamily="18" charset="0"/>
                        </a:rPr>
                        <m:t>V</m:t>
                      </m:r>
                      <m:r>
                        <a:rPr kumimoji="1" lang="en-US" altLang="ja-JP" sz="3200" b="0" i="0" smtClean="0">
                          <a:latin typeface="Cambria Math" panose="02040503050406030204" pitchFamily="18" charset="0"/>
                        </a:rPr>
                        <m:t>(</m:t>
                      </m:r>
                      <m:r>
                        <m:rPr>
                          <m:sty m:val="p"/>
                        </m:rPr>
                        <a:rPr kumimoji="1" lang="en-US" altLang="ja-JP" sz="3200" b="0" i="0" smtClean="0">
                          <a:latin typeface="Cambria Math" panose="02040503050406030204" pitchFamily="18" charset="0"/>
                        </a:rPr>
                        <m:t>B</m:t>
                      </m:r>
                      <m:r>
                        <a:rPr kumimoji="1" lang="en-US" altLang="ja-JP" sz="3200" b="0" i="0" smtClean="0">
                          <a:latin typeface="Cambria Math" panose="02040503050406030204" pitchFamily="18" charset="0"/>
                        </a:rPr>
                        <m:t>)</m:t>
                      </m:r>
                    </m:oMath>
                  </m:oMathPara>
                </a14:m>
                <a:endParaRPr kumimoji="1" lang="ja-JP" altLang="en-US" sz="3200" dirty="0"/>
              </a:p>
            </p:txBody>
          </p:sp>
        </mc:Choice>
        <mc:Fallback xmlns="">
          <p:sp>
            <p:nvSpPr>
              <p:cNvPr id="12" name="テキスト ボックス 11">
                <a:extLst>
                  <a:ext uri="{FF2B5EF4-FFF2-40B4-BE49-F238E27FC236}">
                    <a16:creationId xmlns:a16="http://schemas.microsoft.com/office/drawing/2014/main" id="{06F5FBDC-B1E7-614C-0014-FE642FA99302}"/>
                  </a:ext>
                </a:extLst>
              </p:cNvPr>
              <p:cNvSpPr txBox="1">
                <a:spLocks noRot="1" noChangeAspect="1" noMove="1" noResize="1" noEditPoints="1" noAdjustHandles="1" noChangeArrowheads="1" noChangeShapeType="1" noTextEdit="1"/>
              </p:cNvSpPr>
              <p:nvPr/>
            </p:nvSpPr>
            <p:spPr>
              <a:xfrm>
                <a:off x="1343890" y="2936557"/>
                <a:ext cx="932948"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7216AA4-12B4-1A81-4795-42C76B0D173B}"/>
                  </a:ext>
                </a:extLst>
              </p:cNvPr>
              <p:cNvSpPr txBox="1"/>
              <p:nvPr/>
            </p:nvSpPr>
            <p:spPr>
              <a:xfrm>
                <a:off x="1343890" y="4221019"/>
                <a:ext cx="9489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i="0" smtClean="0">
                          <a:latin typeface="Cambria Math" panose="02040503050406030204" pitchFamily="18" charset="0"/>
                        </a:rPr>
                        <m:t>V</m:t>
                      </m:r>
                      <m:r>
                        <a:rPr kumimoji="1" lang="en-US" altLang="ja-JP" sz="3200" b="0" i="0" smtClean="0">
                          <a:latin typeface="Cambria Math" panose="02040503050406030204" pitchFamily="18" charset="0"/>
                        </a:rPr>
                        <m:t>(</m:t>
                      </m:r>
                      <m:r>
                        <m:rPr>
                          <m:sty m:val="p"/>
                        </m:rPr>
                        <a:rPr kumimoji="1" lang="en-US" altLang="ja-JP" sz="3200" b="0" i="0" smtClean="0">
                          <a:latin typeface="Cambria Math" panose="02040503050406030204" pitchFamily="18" charset="0"/>
                        </a:rPr>
                        <m:t>Q</m:t>
                      </m:r>
                      <m:r>
                        <a:rPr kumimoji="1" lang="en-US" altLang="ja-JP" sz="3200" b="0" i="0" smtClean="0">
                          <a:latin typeface="Cambria Math" panose="02040503050406030204" pitchFamily="18" charset="0"/>
                        </a:rPr>
                        <m:t>)</m:t>
                      </m:r>
                    </m:oMath>
                  </m:oMathPara>
                </a14:m>
                <a:endParaRPr kumimoji="1" lang="ja-JP" altLang="en-US" sz="3200" dirty="0"/>
              </a:p>
            </p:txBody>
          </p:sp>
        </mc:Choice>
        <mc:Fallback xmlns="">
          <p:sp>
            <p:nvSpPr>
              <p:cNvPr id="13" name="テキスト ボックス 12">
                <a:extLst>
                  <a:ext uri="{FF2B5EF4-FFF2-40B4-BE49-F238E27FC236}">
                    <a16:creationId xmlns:a16="http://schemas.microsoft.com/office/drawing/2014/main" id="{C7216AA4-12B4-1A81-4795-42C76B0D173B}"/>
                  </a:ext>
                </a:extLst>
              </p:cNvPr>
              <p:cNvSpPr txBox="1">
                <a:spLocks noRot="1" noChangeAspect="1" noMove="1" noResize="1" noEditPoints="1" noAdjustHandles="1" noChangeArrowheads="1" noChangeShapeType="1" noTextEdit="1"/>
              </p:cNvSpPr>
              <p:nvPr/>
            </p:nvSpPr>
            <p:spPr>
              <a:xfrm>
                <a:off x="1343890" y="4221019"/>
                <a:ext cx="948978"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463C0039-E4AC-88E8-379C-A0F3B80591F1}"/>
                  </a:ext>
                </a:extLst>
              </p:cNvPr>
              <p:cNvSpPr txBox="1"/>
              <p:nvPr/>
            </p:nvSpPr>
            <p:spPr>
              <a:xfrm>
                <a:off x="1343891" y="5505481"/>
                <a:ext cx="9153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i="0" smtClean="0">
                          <a:latin typeface="Cambria Math" panose="02040503050406030204" pitchFamily="18" charset="0"/>
                        </a:rPr>
                        <m:t>V</m:t>
                      </m:r>
                      <m:r>
                        <a:rPr kumimoji="1" lang="en-US" altLang="ja-JP" sz="3200" b="0" i="0" smtClean="0">
                          <a:latin typeface="Cambria Math" panose="02040503050406030204" pitchFamily="18" charset="0"/>
                        </a:rPr>
                        <m:t>(</m:t>
                      </m:r>
                      <m:r>
                        <m:rPr>
                          <m:sty m:val="p"/>
                        </m:rPr>
                        <a:rPr kumimoji="1" lang="en-US" altLang="ja-JP" sz="3200" b="0" i="0" smtClean="0">
                          <a:latin typeface="Cambria Math" panose="02040503050406030204" pitchFamily="18" charset="0"/>
                        </a:rPr>
                        <m:t>Y</m:t>
                      </m:r>
                      <m:r>
                        <a:rPr kumimoji="1" lang="en-US" altLang="ja-JP" sz="3200" b="0" i="0" smtClean="0">
                          <a:latin typeface="Cambria Math" panose="02040503050406030204" pitchFamily="18" charset="0"/>
                        </a:rPr>
                        <m:t>)</m:t>
                      </m:r>
                    </m:oMath>
                  </m:oMathPara>
                </a14:m>
                <a:endParaRPr kumimoji="1" lang="ja-JP" altLang="en-US" sz="3200" dirty="0"/>
              </a:p>
            </p:txBody>
          </p:sp>
        </mc:Choice>
        <mc:Fallback xmlns="">
          <p:sp>
            <p:nvSpPr>
              <p:cNvPr id="14" name="テキスト ボックス 13">
                <a:extLst>
                  <a:ext uri="{FF2B5EF4-FFF2-40B4-BE49-F238E27FC236}">
                    <a16:creationId xmlns:a16="http://schemas.microsoft.com/office/drawing/2014/main" id="{463C0039-E4AC-88E8-379C-A0F3B80591F1}"/>
                  </a:ext>
                </a:extLst>
              </p:cNvPr>
              <p:cNvSpPr txBox="1">
                <a:spLocks noRot="1" noChangeAspect="1" noMove="1" noResize="1" noEditPoints="1" noAdjustHandles="1" noChangeArrowheads="1" noChangeShapeType="1" noTextEdit="1"/>
              </p:cNvSpPr>
              <p:nvPr/>
            </p:nvSpPr>
            <p:spPr>
              <a:xfrm>
                <a:off x="1343891" y="5505481"/>
                <a:ext cx="915315" cy="492443"/>
              </a:xfrm>
              <a:prstGeom prst="rect">
                <a:avLst/>
              </a:prstGeom>
              <a:blipFill>
                <a:blip r:embed="rId6"/>
                <a:stretch>
                  <a:fillRect/>
                </a:stretch>
              </a:blipFill>
            </p:spPr>
            <p:txBody>
              <a:bodyPr/>
              <a:lstStyle/>
              <a:p>
                <a:r>
                  <a:rPr lang="ja-JP" altLang="en-US">
                    <a:noFill/>
                  </a:rPr>
                  <a:t> </a:t>
                </a:r>
              </a:p>
            </p:txBody>
          </p:sp>
        </mc:Fallback>
      </mc:AlternateContent>
      <p:sp>
        <p:nvSpPr>
          <p:cNvPr id="15" name="楕円 14">
            <a:extLst>
              <a:ext uri="{FF2B5EF4-FFF2-40B4-BE49-F238E27FC236}">
                <a16:creationId xmlns:a16="http://schemas.microsoft.com/office/drawing/2014/main" id="{0128D7EC-5B28-33AE-8779-6E69F00EAEB3}"/>
              </a:ext>
            </a:extLst>
          </p:cNvPr>
          <p:cNvSpPr/>
          <p:nvPr/>
        </p:nvSpPr>
        <p:spPr>
          <a:xfrm>
            <a:off x="5384801" y="3860800"/>
            <a:ext cx="3805382" cy="66501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A8C4E752-DB17-434B-C0EA-2D8EB8483AC8}"/>
              </a:ext>
            </a:extLst>
          </p:cNvPr>
          <p:cNvSpPr txBox="1"/>
          <p:nvPr/>
        </p:nvSpPr>
        <p:spPr>
          <a:xfrm>
            <a:off x="5449455" y="4525818"/>
            <a:ext cx="3676074" cy="646331"/>
          </a:xfrm>
          <a:prstGeom prst="rect">
            <a:avLst/>
          </a:prstGeom>
          <a:noFill/>
        </p:spPr>
        <p:txBody>
          <a:bodyPr wrap="square" rtlCol="0">
            <a:spAutoFit/>
          </a:bodyPr>
          <a:lstStyle/>
          <a:p>
            <a:pPr algn="ctr"/>
            <a:r>
              <a:rPr kumimoji="1" lang="ja-JP" altLang="en-US" dirty="0">
                <a:solidFill>
                  <a:schemeClr val="bg1"/>
                </a:solidFill>
              </a:rPr>
              <a:t>アナログスイッチの出力が</a:t>
            </a:r>
            <a:r>
              <a:rPr kumimoji="1" lang="en-US" altLang="ja-JP" dirty="0">
                <a:solidFill>
                  <a:schemeClr val="bg1"/>
                </a:solidFill>
              </a:rPr>
              <a:t>Hi-Z</a:t>
            </a:r>
            <a:br>
              <a:rPr kumimoji="1" lang="en-US" altLang="ja-JP" dirty="0">
                <a:solidFill>
                  <a:schemeClr val="bg1"/>
                </a:solidFill>
              </a:rPr>
            </a:br>
            <a:r>
              <a:rPr kumimoji="1" lang="ja-JP" altLang="en-US" dirty="0">
                <a:solidFill>
                  <a:schemeClr val="bg1"/>
                </a:solidFill>
              </a:rPr>
              <a:t>バッファ入力ゲートが</a:t>
            </a:r>
            <a:r>
              <a:rPr kumimoji="1" lang="en-US" altLang="ja-JP" dirty="0">
                <a:solidFill>
                  <a:schemeClr val="bg1"/>
                </a:solidFill>
              </a:rPr>
              <a:t>Floating</a:t>
            </a:r>
            <a:endParaRPr kumimoji="1" lang="ja-JP" altLang="en-US" dirty="0">
              <a:solidFill>
                <a:schemeClr val="bg1"/>
              </a:solidFill>
            </a:endParaRPr>
          </a:p>
        </p:txBody>
      </p:sp>
    </p:spTree>
    <p:extLst>
      <p:ext uri="{BB962C8B-B14F-4D97-AF65-F5344CB8AC3E}">
        <p14:creationId xmlns:p14="http://schemas.microsoft.com/office/powerpoint/2010/main" val="6357737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a:xfrm>
            <a:off x="448056" y="2551176"/>
            <a:ext cx="10810494" cy="914400"/>
          </a:xfrm>
        </p:spPr>
        <p:txBody>
          <a:bodyPr>
            <a:normAutofit/>
          </a:bodyPr>
          <a:lstStyle/>
          <a:p>
            <a:r>
              <a:rPr lang="en-US" altLang="ja-JP" dirty="0"/>
              <a:t>D</a:t>
            </a:r>
            <a:r>
              <a:rPr lang="ja-JP" altLang="en-US" dirty="0"/>
              <a:t>ラッチと</a:t>
            </a:r>
            <a:r>
              <a:rPr lang="en-US" altLang="ja-JP" dirty="0"/>
              <a:t>D</a:t>
            </a:r>
            <a:r>
              <a:rPr lang="ja-JP" altLang="en-US" dirty="0"/>
              <a:t>フリップフロップ</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フローティングゲートを用いたロジックゲート</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157</a:t>
            </a:fld>
            <a:endParaRPr lang="ja-JP" altLang="en-US" noProof="0"/>
          </a:p>
        </p:txBody>
      </p:sp>
    </p:spTree>
    <p:extLst>
      <p:ext uri="{BB962C8B-B14F-4D97-AF65-F5344CB8AC3E}">
        <p14:creationId xmlns:p14="http://schemas.microsoft.com/office/powerpoint/2010/main" val="41959303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E649FB76-6646-D7F7-D987-63960A99E305}"/>
              </a:ext>
            </a:extLst>
          </p:cNvPr>
          <p:cNvPicPr>
            <a:picLocks noChangeAspect="1"/>
          </p:cNvPicPr>
          <p:nvPr/>
        </p:nvPicPr>
        <p:blipFill>
          <a:blip r:embed="rId2"/>
          <a:stretch>
            <a:fillRect/>
          </a:stretch>
        </p:blipFill>
        <p:spPr>
          <a:xfrm>
            <a:off x="6775706" y="1977388"/>
            <a:ext cx="4971794" cy="4012122"/>
          </a:xfrm>
          <a:prstGeom prst="rect">
            <a:avLst/>
          </a:prstGeom>
        </p:spPr>
      </p:pic>
      <p:sp>
        <p:nvSpPr>
          <p:cNvPr id="2" name="タイトル 1">
            <a:extLst>
              <a:ext uri="{FF2B5EF4-FFF2-40B4-BE49-F238E27FC236}">
                <a16:creationId xmlns:a16="http://schemas.microsoft.com/office/drawing/2014/main" id="{533F23B7-7412-EEE8-EF23-C981CAB69F8E}"/>
              </a:ext>
            </a:extLst>
          </p:cNvPr>
          <p:cNvSpPr>
            <a:spLocks noGrp="1"/>
          </p:cNvSpPr>
          <p:nvPr>
            <p:ph type="title"/>
          </p:nvPr>
        </p:nvSpPr>
        <p:spPr/>
        <p:txBody>
          <a:bodyPr/>
          <a:lstStyle/>
          <a:p>
            <a:r>
              <a:rPr kumimoji="1" lang="en-US" altLang="ja-JP" dirty="0"/>
              <a:t>NMOS</a:t>
            </a:r>
            <a:r>
              <a:rPr kumimoji="1" lang="ja-JP" altLang="en-US" dirty="0"/>
              <a:t>の特性：フローティングゲート</a:t>
            </a:r>
          </a:p>
        </p:txBody>
      </p:sp>
      <p:sp>
        <p:nvSpPr>
          <p:cNvPr id="3" name="日付プレースホルダー 2">
            <a:extLst>
              <a:ext uri="{FF2B5EF4-FFF2-40B4-BE49-F238E27FC236}">
                <a16:creationId xmlns:a16="http://schemas.microsoft.com/office/drawing/2014/main" id="{5F634804-0821-5406-0FE3-62E2A79397FB}"/>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B893F47C-24F6-9DF9-BDC8-A9180C64DDFC}"/>
              </a:ext>
            </a:extLst>
          </p:cNvPr>
          <p:cNvSpPr>
            <a:spLocks noGrp="1"/>
          </p:cNvSpPr>
          <p:nvPr>
            <p:ph type="sldNum" sz="quarter" idx="12"/>
          </p:nvPr>
        </p:nvSpPr>
        <p:spPr/>
        <p:txBody>
          <a:bodyPr/>
          <a:lstStyle/>
          <a:p>
            <a:pPr rtl="0"/>
            <a:fld id="{9860EDB8-5305-433F-BE41-D7A86D811DB3}" type="slidenum">
              <a:rPr lang="en-US" altLang="ja-JP" noProof="0" smtClean="0"/>
              <a:pPr rtl="0"/>
              <a:t>158</a:t>
            </a:fld>
            <a:endParaRPr lang="ja-JP" altLang="en-US" noProof="0"/>
          </a:p>
        </p:txBody>
      </p:sp>
      <mc:AlternateContent xmlns:mc="http://schemas.openxmlformats.org/markup-compatibility/2006" xmlns:a14="http://schemas.microsoft.com/office/drawing/2010/main">
        <mc:Choice Requires="a14">
          <p:sp>
            <p:nvSpPr>
              <p:cNvPr id="20" name="コンテンツ プレースホルダー 4">
                <a:extLst>
                  <a:ext uri="{FF2B5EF4-FFF2-40B4-BE49-F238E27FC236}">
                    <a16:creationId xmlns:a16="http://schemas.microsoft.com/office/drawing/2014/main" id="{33B437AD-3790-6632-6B36-2A8FC8F977E2}"/>
                  </a:ext>
                </a:extLst>
              </p:cNvPr>
              <p:cNvSpPr>
                <a:spLocks noGrp="1"/>
              </p:cNvSpPr>
              <p:nvPr>
                <p:ph sz="quarter" idx="13"/>
              </p:nvPr>
            </p:nvSpPr>
            <p:spPr>
              <a:xfrm>
                <a:off x="444500" y="1386840"/>
                <a:ext cx="10909299" cy="4601748"/>
              </a:xfrm>
            </p:spPr>
            <p:txBody>
              <a:bodyPr>
                <a:normAutofit/>
              </a:bodyPr>
              <a:lstStyle/>
              <a:p>
                <a:pPr marL="342900" indent="-342900">
                  <a:buFont typeface="Arial" panose="020B0604020202020204" pitchFamily="34" charset="0"/>
                  <a:buChar char="•"/>
                </a:pPr>
                <a:r>
                  <a:rPr kumimoji="1" lang="ja-JP" altLang="en-US" sz="2000" dirty="0"/>
                  <a:t>ドレインソース間電流</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𝐷𝑆</m:t>
                        </m:r>
                      </m:sub>
                    </m:sSub>
                  </m:oMath>
                </a14:m>
                <a:r>
                  <a:rPr kumimoji="1" lang="ja-JP" altLang="en-US" sz="2000" dirty="0"/>
                  <a:t>はゲートソース間の電圧</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𝑉</m:t>
                        </m:r>
                      </m:e>
                      <m:sub>
                        <m:r>
                          <a:rPr kumimoji="1" lang="en-US" altLang="ja-JP" sz="2000" b="0" i="1" smtClean="0">
                            <a:latin typeface="Cambria Math" panose="02040503050406030204" pitchFamily="18" charset="0"/>
                          </a:rPr>
                          <m:t>𝐺𝑆</m:t>
                        </m:r>
                      </m:sub>
                    </m:sSub>
                    <m:r>
                      <a:rPr lang="ja-JP" altLang="en-US" sz="2000" i="1">
                        <a:latin typeface="Cambria Math" panose="02040503050406030204" pitchFamily="18" charset="0"/>
                      </a:rPr>
                      <m:t>に</m:t>
                    </m:r>
                  </m:oMath>
                </a14:m>
                <a:r>
                  <a:rPr kumimoji="1" lang="ja-JP" altLang="en-US" sz="2000" dirty="0"/>
                  <a:t>よって決定するが、</a:t>
                </a:r>
                <a:r>
                  <a:rPr kumimoji="1" lang="ja-JP" altLang="en-US" sz="2000" b="1" dirty="0">
                    <a:solidFill>
                      <a:srgbClr val="FF0000"/>
                    </a:solidFill>
                  </a:rPr>
                  <a:t>ゲートには寄生容量がある</a:t>
                </a:r>
                <a:endParaRPr kumimoji="1" lang="en-US" altLang="ja-JP" sz="2000" b="1" dirty="0">
                  <a:solidFill>
                    <a:srgbClr val="FF0000"/>
                  </a:solidFill>
                </a:endParaRPr>
              </a:p>
              <a:p>
                <a:pPr marL="342900" indent="-342900">
                  <a:buFont typeface="Arial" panose="020B0604020202020204" pitchFamily="34" charset="0"/>
                  <a:buChar char="•"/>
                </a:pPr>
                <a:r>
                  <a:rPr kumimoji="1" lang="ja-JP" altLang="en-US" sz="2000" dirty="0">
                    <a:solidFill>
                      <a:schemeClr val="tx1"/>
                    </a:solidFill>
                  </a:rPr>
                  <a:t>ゲートがフローティング状態になった時は直前に入力されていたゲートソース間電圧が保持される</a:t>
                </a:r>
                <a:endParaRPr kumimoji="1" lang="en-US" altLang="ja-JP" sz="2000" dirty="0">
                  <a:solidFill>
                    <a:schemeClr val="tx1"/>
                  </a:solidFill>
                </a:endParaRPr>
              </a:p>
              <a:p>
                <a:pPr marL="626364" lvl="1" indent="-342900"/>
                <a:r>
                  <a:rPr lang="ja-JP" altLang="en-US" sz="2000" dirty="0">
                    <a:solidFill>
                      <a:schemeClr val="tx1"/>
                    </a:solidFill>
                  </a:rPr>
                  <a:t>フローティングゲートと呼ばれる状態で</a:t>
                </a:r>
                <a:r>
                  <a:rPr lang="en-US" altLang="ja-JP" sz="2000" dirty="0">
                    <a:solidFill>
                      <a:schemeClr val="tx1"/>
                    </a:solidFill>
                  </a:rPr>
                  <a:t>D</a:t>
                </a:r>
                <a:r>
                  <a:rPr lang="ja-JP" altLang="en-US" sz="2000" dirty="0">
                    <a:solidFill>
                      <a:schemeClr val="tx1"/>
                    </a:solidFill>
                  </a:rPr>
                  <a:t>ラッチ／</a:t>
                </a:r>
                <a:r>
                  <a:rPr lang="en-US" altLang="ja-JP" sz="2000" dirty="0">
                    <a:solidFill>
                      <a:schemeClr val="tx1"/>
                    </a:solidFill>
                  </a:rPr>
                  <a:t>D</a:t>
                </a:r>
                <a:r>
                  <a:rPr lang="ja-JP" altLang="en-US" sz="2000" dirty="0">
                    <a:solidFill>
                      <a:schemeClr val="tx1"/>
                    </a:solidFill>
                  </a:rPr>
                  <a:t>フリップフロップや</a:t>
                </a:r>
                <a:r>
                  <a:rPr lang="en-US" altLang="ja-JP" sz="2000" dirty="0">
                    <a:solidFill>
                      <a:schemeClr val="tx1"/>
                    </a:solidFill>
                  </a:rPr>
                  <a:t>SRAM</a:t>
                </a:r>
                <a:r>
                  <a:rPr lang="ja-JP" altLang="en-US" sz="2000" dirty="0">
                    <a:solidFill>
                      <a:schemeClr val="tx1"/>
                    </a:solidFill>
                  </a:rPr>
                  <a:t>で利用</a:t>
                </a:r>
                <a:endParaRPr kumimoji="1" lang="en-US" altLang="ja-JP" sz="2000" dirty="0">
                  <a:solidFill>
                    <a:schemeClr val="tx1"/>
                  </a:solidFill>
                </a:endParaRPr>
              </a:p>
            </p:txBody>
          </p:sp>
        </mc:Choice>
        <mc:Fallback xmlns="">
          <p:sp>
            <p:nvSpPr>
              <p:cNvPr id="20" name="コンテンツ プレースホルダー 4">
                <a:extLst>
                  <a:ext uri="{FF2B5EF4-FFF2-40B4-BE49-F238E27FC236}">
                    <a16:creationId xmlns:a16="http://schemas.microsoft.com/office/drawing/2014/main" id="{33B437AD-3790-6632-6B36-2A8FC8F977E2}"/>
                  </a:ext>
                </a:extLst>
              </p:cNvPr>
              <p:cNvSpPr>
                <a:spLocks noGrp="1" noRot="1" noChangeAspect="1" noMove="1" noResize="1" noEditPoints="1" noAdjustHandles="1" noChangeArrowheads="1" noChangeShapeType="1" noTextEdit="1"/>
              </p:cNvSpPr>
              <p:nvPr>
                <p:ph sz="quarter" idx="13"/>
              </p:nvPr>
            </p:nvSpPr>
            <p:spPr>
              <a:xfrm>
                <a:off x="444500" y="1386840"/>
                <a:ext cx="10909299" cy="4601748"/>
              </a:xfrm>
              <a:blipFill>
                <a:blip r:embed="rId3"/>
                <a:stretch>
                  <a:fillRect l="-503"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33964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41EA28-D07C-6A71-8CEF-0164E8A05F55}"/>
              </a:ext>
            </a:extLst>
          </p:cNvPr>
          <p:cNvSpPr>
            <a:spLocks noGrp="1"/>
          </p:cNvSpPr>
          <p:nvPr>
            <p:ph type="title"/>
          </p:nvPr>
        </p:nvSpPr>
        <p:spPr/>
        <p:txBody>
          <a:bodyPr>
            <a:normAutofit/>
          </a:bodyPr>
          <a:lstStyle/>
          <a:p>
            <a:r>
              <a:rPr lang="en-US" altLang="ja-JP" dirty="0"/>
              <a:t>Gated D flip-flop / D latch</a:t>
            </a:r>
            <a:endParaRPr kumimoji="1" lang="ja-JP" altLang="en-US" dirty="0"/>
          </a:p>
        </p:txBody>
      </p:sp>
      <p:sp>
        <p:nvSpPr>
          <p:cNvPr id="4" name="日付プレースホルダー 3">
            <a:extLst>
              <a:ext uri="{FF2B5EF4-FFF2-40B4-BE49-F238E27FC236}">
                <a16:creationId xmlns:a16="http://schemas.microsoft.com/office/drawing/2014/main" id="{56D546D6-20BB-2D95-67EA-BA3AEFDF3D5A}"/>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A401F10B-4505-2F40-6C7F-A6166FD3BDB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159</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F46707E0-E7EB-D623-6160-F5658BA2ED98}"/>
              </a:ext>
            </a:extLst>
          </p:cNvPr>
          <p:cNvSpPr>
            <a:spLocks noGrp="1"/>
          </p:cNvSpPr>
          <p:nvPr>
            <p:ph sz="quarter" idx="13"/>
          </p:nvPr>
        </p:nvSpPr>
        <p:spPr/>
        <p:txBody>
          <a:bodyPr>
            <a:normAutofit/>
          </a:bodyPr>
          <a:lstStyle/>
          <a:p>
            <a:r>
              <a:rPr kumimoji="1" lang="en-US" altLang="ja-JP" sz="2000" dirty="0"/>
              <a:t>E</a:t>
            </a:r>
            <a:r>
              <a:rPr kumimoji="1" lang="ja-JP" altLang="en-US" sz="2000" dirty="0"/>
              <a:t>が</a:t>
            </a:r>
            <a:r>
              <a:rPr lang="en-US" altLang="ja-JP" sz="2000" dirty="0"/>
              <a:t>H</a:t>
            </a:r>
            <a:r>
              <a:rPr lang="ja-JP" altLang="en-US" sz="2000" dirty="0"/>
              <a:t>→</a:t>
            </a:r>
            <a:r>
              <a:rPr lang="en-US" altLang="ja-JP" sz="2000" dirty="0"/>
              <a:t>L</a:t>
            </a:r>
            <a:r>
              <a:rPr lang="ja-JP" altLang="en-US" sz="2000" dirty="0"/>
              <a:t>となった時の</a:t>
            </a:r>
            <a:r>
              <a:rPr lang="en-US" altLang="ja-JP" sz="2000" dirty="0"/>
              <a:t>D</a:t>
            </a:r>
            <a:r>
              <a:rPr lang="ja-JP" altLang="en-US" sz="2000" dirty="0"/>
              <a:t>の値を保持する</a:t>
            </a:r>
            <a:endParaRPr lang="en-US" altLang="ja-JP" sz="2000" dirty="0"/>
          </a:p>
          <a:p>
            <a:pPr lvl="1"/>
            <a:r>
              <a:rPr kumimoji="1" lang="en-US" altLang="ja-JP" sz="2000" dirty="0"/>
              <a:t>E</a:t>
            </a:r>
            <a:r>
              <a:rPr lang="en-US" altLang="ja-JP" sz="2000" dirty="0"/>
              <a:t>=</a:t>
            </a:r>
            <a:r>
              <a:rPr kumimoji="1" lang="en-US" altLang="ja-JP" sz="2000" dirty="0"/>
              <a:t>H</a:t>
            </a:r>
            <a:r>
              <a:rPr kumimoji="1" lang="ja-JP" altLang="en-US" sz="2000" dirty="0"/>
              <a:t>の時は</a:t>
            </a:r>
            <a:r>
              <a:rPr kumimoji="1" lang="en-US" altLang="ja-JP" sz="2000" dirty="0"/>
              <a:t>D</a:t>
            </a:r>
            <a:r>
              <a:rPr kumimoji="1" lang="ja-JP" altLang="en-US" sz="2000" dirty="0"/>
              <a:t>の値</a:t>
            </a:r>
            <a:r>
              <a:rPr lang="ja-JP" altLang="en-US" sz="2000" dirty="0"/>
              <a:t>がそのまま</a:t>
            </a:r>
            <a:r>
              <a:rPr lang="en-US" altLang="ja-JP" sz="2000" dirty="0"/>
              <a:t>Q</a:t>
            </a:r>
            <a:r>
              <a:rPr lang="ja-JP" altLang="en-US" sz="2000" dirty="0"/>
              <a:t>へ反映される（通過、</a:t>
            </a:r>
            <a:r>
              <a:rPr lang="en-US" altLang="ja-JP" sz="2000" dirty="0"/>
              <a:t>PASS</a:t>
            </a:r>
            <a:r>
              <a:rPr lang="ja-JP" altLang="en-US" sz="2000" dirty="0"/>
              <a:t>）</a:t>
            </a:r>
            <a:endParaRPr lang="en-US" altLang="ja-JP" sz="2000" dirty="0"/>
          </a:p>
          <a:p>
            <a:pPr lvl="1"/>
            <a:r>
              <a:rPr kumimoji="1" lang="en-US" altLang="ja-JP" sz="2000" dirty="0"/>
              <a:t>E</a:t>
            </a:r>
            <a:r>
              <a:rPr kumimoji="1" lang="ja-JP" altLang="en-US" sz="2000" dirty="0"/>
              <a:t>は</a:t>
            </a:r>
            <a:r>
              <a:rPr kumimoji="1" lang="en-US" altLang="ja-JP" sz="2000" dirty="0"/>
              <a:t>CLK</a:t>
            </a:r>
            <a:r>
              <a:rPr kumimoji="1" lang="ja-JP" altLang="en-US" sz="2000" dirty="0"/>
              <a:t>と表記されることもある</a:t>
            </a:r>
          </a:p>
        </p:txBody>
      </p:sp>
      <p:pic>
        <p:nvPicPr>
          <p:cNvPr id="8" name="図 7">
            <a:extLst>
              <a:ext uri="{FF2B5EF4-FFF2-40B4-BE49-F238E27FC236}">
                <a16:creationId xmlns:a16="http://schemas.microsoft.com/office/drawing/2014/main" id="{E2629FB6-3615-E64D-521C-7E05CD5B27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4975" y="3439229"/>
            <a:ext cx="5849371" cy="2948945"/>
          </a:xfrm>
          <a:prstGeom prst="rect">
            <a:avLst/>
          </a:prstGeom>
        </p:spPr>
      </p:pic>
      <p:graphicFrame>
        <p:nvGraphicFramePr>
          <p:cNvPr id="9" name="表 9">
            <a:extLst>
              <a:ext uri="{FF2B5EF4-FFF2-40B4-BE49-F238E27FC236}">
                <a16:creationId xmlns:a16="http://schemas.microsoft.com/office/drawing/2014/main" id="{82FF25AB-F1B6-32BA-2F93-E153E4EAB91A}"/>
              </a:ext>
            </a:extLst>
          </p:cNvPr>
          <p:cNvGraphicFramePr>
            <a:graphicFrameLocks noGrp="1"/>
          </p:cNvGraphicFramePr>
          <p:nvPr/>
        </p:nvGraphicFramePr>
        <p:xfrm>
          <a:off x="138975" y="3428999"/>
          <a:ext cx="6096000" cy="20726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748003161"/>
                    </a:ext>
                  </a:extLst>
                </a:gridCol>
                <a:gridCol w="2032000">
                  <a:extLst>
                    <a:ext uri="{9D8B030D-6E8A-4147-A177-3AD203B41FA5}">
                      <a16:colId xmlns:a16="http://schemas.microsoft.com/office/drawing/2014/main" val="313729391"/>
                    </a:ext>
                  </a:extLst>
                </a:gridCol>
                <a:gridCol w="2032000">
                  <a:extLst>
                    <a:ext uri="{9D8B030D-6E8A-4147-A177-3AD203B41FA5}">
                      <a16:colId xmlns:a16="http://schemas.microsoft.com/office/drawing/2014/main" val="2689077301"/>
                    </a:ext>
                  </a:extLst>
                </a:gridCol>
              </a:tblGrid>
              <a:tr h="184958">
                <a:tc>
                  <a:txBody>
                    <a:bodyPr/>
                    <a:lstStyle/>
                    <a:p>
                      <a:pPr algn="ctr"/>
                      <a:r>
                        <a:rPr kumimoji="1" lang="en-US" altLang="ja-JP" sz="2800" dirty="0"/>
                        <a:t>E (CLK)</a:t>
                      </a:r>
                      <a:endParaRPr kumimoji="1" lang="ja-JP" altLang="en-US" sz="2800" dirty="0"/>
                    </a:p>
                  </a:txBody>
                  <a:tcPr/>
                </a:tc>
                <a:tc>
                  <a:txBody>
                    <a:bodyPr/>
                    <a:lstStyle/>
                    <a:p>
                      <a:pPr algn="ctr"/>
                      <a:r>
                        <a:rPr kumimoji="1" lang="en-US" altLang="ja-JP" sz="2800" dirty="0"/>
                        <a:t>D</a:t>
                      </a:r>
                      <a:endParaRPr kumimoji="1" lang="ja-JP" altLang="en-US" sz="2800" dirty="0"/>
                    </a:p>
                  </a:txBody>
                  <a:tcPr/>
                </a:tc>
                <a:tc>
                  <a:txBody>
                    <a:bodyPr/>
                    <a:lstStyle/>
                    <a:p>
                      <a:pPr algn="ctr"/>
                      <a:r>
                        <a:rPr kumimoji="1" lang="en-US" altLang="ja-JP" sz="2800" dirty="0"/>
                        <a:t>Q</a:t>
                      </a:r>
                      <a:endParaRPr kumimoji="1" lang="ja-JP" altLang="en-US" sz="2800" dirty="0"/>
                    </a:p>
                  </a:txBody>
                  <a:tcPr/>
                </a:tc>
                <a:extLst>
                  <a:ext uri="{0D108BD9-81ED-4DB2-BD59-A6C34878D82A}">
                    <a16:rowId xmlns:a16="http://schemas.microsoft.com/office/drawing/2014/main" val="4254266901"/>
                  </a:ext>
                </a:extLst>
              </a:tr>
              <a:tr h="370840">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X</a:t>
                      </a:r>
                      <a:endParaRPr kumimoji="1" lang="ja-JP" altLang="en-US" sz="2800" dirty="0"/>
                    </a:p>
                  </a:txBody>
                  <a:tcPr/>
                </a:tc>
                <a:tc>
                  <a:txBody>
                    <a:bodyPr/>
                    <a:lstStyle/>
                    <a:p>
                      <a:pPr algn="ctr"/>
                      <a:r>
                        <a:rPr kumimoji="1" lang="ja-JP" altLang="en-US" sz="2800" b="1" u="sng" dirty="0">
                          <a:solidFill>
                            <a:schemeClr val="tx1"/>
                          </a:solidFill>
                        </a:rPr>
                        <a:t>保持</a:t>
                      </a:r>
                    </a:p>
                  </a:txBody>
                  <a:tcPr/>
                </a:tc>
                <a:extLst>
                  <a:ext uri="{0D108BD9-81ED-4DB2-BD59-A6C34878D82A}">
                    <a16:rowId xmlns:a16="http://schemas.microsoft.com/office/drawing/2014/main" val="426954620"/>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dirty="0"/>
                        <a:t>L</a:t>
                      </a:r>
                      <a:endParaRPr kumimoji="1" lang="ja-JP" altLang="en-US" sz="2800" dirty="0"/>
                    </a:p>
                  </a:txBody>
                  <a:tcPr/>
                </a:tc>
                <a:extLst>
                  <a:ext uri="{0D108BD9-81ED-4DB2-BD59-A6C34878D82A}">
                    <a16:rowId xmlns:a16="http://schemas.microsoft.com/office/drawing/2014/main" val="745628716"/>
                  </a:ext>
                </a:extLst>
              </a:tr>
              <a:tr h="370840">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3356801967"/>
                  </a:ext>
                </a:extLst>
              </a:tr>
            </a:tbl>
          </a:graphicData>
        </a:graphic>
      </p:graphicFrame>
    </p:spTree>
    <p:extLst>
      <p:ext uri="{BB962C8B-B14F-4D97-AF65-F5344CB8AC3E}">
        <p14:creationId xmlns:p14="http://schemas.microsoft.com/office/powerpoint/2010/main" val="1955890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27EA5-9B57-B3CD-7F7B-0E080BF61D2D}"/>
              </a:ext>
            </a:extLst>
          </p:cNvPr>
          <p:cNvSpPr>
            <a:spLocks noGrp="1"/>
          </p:cNvSpPr>
          <p:nvPr>
            <p:ph type="title"/>
          </p:nvPr>
        </p:nvSpPr>
        <p:spPr/>
        <p:txBody>
          <a:bodyPr/>
          <a:lstStyle/>
          <a:p>
            <a:r>
              <a:rPr lang="ja-JP" altLang="en-US" dirty="0"/>
              <a:t>回路図</a:t>
            </a:r>
            <a:r>
              <a:rPr lang="en-US" altLang="ja-JP" dirty="0"/>
              <a:t>(</a:t>
            </a:r>
            <a:r>
              <a:rPr lang="ja-JP" altLang="en-US" dirty="0"/>
              <a:t>テストベンチ</a:t>
            </a:r>
            <a:r>
              <a:rPr lang="en-US" altLang="ja-JP" dirty="0"/>
              <a:t>)</a:t>
            </a:r>
            <a:r>
              <a:rPr lang="ja-JP" altLang="en-US" dirty="0"/>
              <a:t>を描いて・・・</a:t>
            </a:r>
            <a:endParaRPr kumimoji="1" lang="ja-JP" altLang="en-US" dirty="0"/>
          </a:p>
        </p:txBody>
      </p:sp>
      <p:pic>
        <p:nvPicPr>
          <p:cNvPr id="8" name="コンテンツ プレースホルダー 7">
            <a:extLst>
              <a:ext uri="{FF2B5EF4-FFF2-40B4-BE49-F238E27FC236}">
                <a16:creationId xmlns:a16="http://schemas.microsoft.com/office/drawing/2014/main" id="{A739BBE3-D7AE-C01A-1DCB-CCF3C0496532}"/>
              </a:ext>
            </a:extLst>
          </p:cNvPr>
          <p:cNvPicPr>
            <a:picLocks noGrp="1" noChangeAspect="1"/>
          </p:cNvPicPr>
          <p:nvPr>
            <p:ph idx="1"/>
          </p:nvPr>
        </p:nvPicPr>
        <p:blipFill>
          <a:blip r:embed="rId2"/>
          <a:stretch>
            <a:fillRect/>
          </a:stretch>
        </p:blipFill>
        <p:spPr>
          <a:xfrm>
            <a:off x="1097162" y="1255713"/>
            <a:ext cx="9997676" cy="5302250"/>
          </a:xfrm>
        </p:spPr>
      </p:pic>
      <p:sp>
        <p:nvSpPr>
          <p:cNvPr id="4" name="日付プレースホルダー 3">
            <a:extLst>
              <a:ext uri="{FF2B5EF4-FFF2-40B4-BE49-F238E27FC236}">
                <a16:creationId xmlns:a16="http://schemas.microsoft.com/office/drawing/2014/main" id="{ECB53391-4B6E-D365-DB7C-EF2C4DBA5E0B}"/>
              </a:ext>
            </a:extLst>
          </p:cNvPr>
          <p:cNvSpPr>
            <a:spLocks noGrp="1"/>
          </p:cNvSpPr>
          <p:nvPr>
            <p:ph type="dt" sz="half" idx="10"/>
          </p:nvPr>
        </p:nvSpPr>
        <p:spPr>
          <a:xfrm>
            <a:off x="9454552" y="6569077"/>
            <a:ext cx="1682149" cy="290766"/>
          </a:xfrm>
        </p:spPr>
        <p:txBody>
          <a:bodyPr/>
          <a:lstStyle/>
          <a:p>
            <a:fld id="{C8D55FC4-4FBB-4061-B0B6-96F0050D7C51}" type="datetime1">
              <a:rPr kumimoji="1" lang="ja-JP" altLang="en-US" smtClean="0"/>
              <a:t>2025/1/3</a:t>
            </a:fld>
            <a:endParaRPr kumimoji="1" lang="ja-JP" altLang="en-US"/>
          </a:p>
        </p:txBody>
      </p:sp>
      <p:sp>
        <p:nvSpPr>
          <p:cNvPr id="5" name="フッター プレースホルダー 4">
            <a:extLst>
              <a:ext uri="{FF2B5EF4-FFF2-40B4-BE49-F238E27FC236}">
                <a16:creationId xmlns:a16="http://schemas.microsoft.com/office/drawing/2014/main" id="{F0D7D20E-F4B0-96F1-69D6-648A0459784F}"/>
              </a:ext>
            </a:extLst>
          </p:cNvPr>
          <p:cNvSpPr>
            <a:spLocks noGrp="1"/>
          </p:cNvSpPr>
          <p:nvPr>
            <p:ph type="ftr" sz="quarter" idx="4294967295"/>
          </p:nvPr>
        </p:nvSpPr>
        <p:spPr/>
        <p:txBody>
          <a:bodyPr/>
          <a:lstStyle/>
          <a:p>
            <a:r>
              <a:rPr kumimoji="1" lang="ja-JP" altLang="en-US" dirty="0"/>
              <a:t>　</a:t>
            </a:r>
          </a:p>
        </p:txBody>
      </p:sp>
      <p:sp>
        <p:nvSpPr>
          <p:cNvPr id="6" name="スライド番号プレースホルダー 5">
            <a:extLst>
              <a:ext uri="{FF2B5EF4-FFF2-40B4-BE49-F238E27FC236}">
                <a16:creationId xmlns:a16="http://schemas.microsoft.com/office/drawing/2014/main" id="{7BC2E7C8-E547-5082-2CCC-B75168157417}"/>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16</a:t>
            </a:fld>
            <a:endParaRPr kumimoji="1" lang="ja-JP" altLang="en-US"/>
          </a:p>
        </p:txBody>
      </p:sp>
    </p:spTree>
    <p:extLst>
      <p:ext uri="{BB962C8B-B14F-4D97-AF65-F5344CB8AC3E}">
        <p14:creationId xmlns:p14="http://schemas.microsoft.com/office/powerpoint/2010/main" val="39227813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AD6D-2A7A-1382-0D7B-AC4CAA68C7E8}"/>
              </a:ext>
            </a:extLst>
          </p:cNvPr>
          <p:cNvSpPr>
            <a:spLocks noGrp="1"/>
          </p:cNvSpPr>
          <p:nvPr>
            <p:ph type="title"/>
          </p:nvPr>
        </p:nvSpPr>
        <p:spPr/>
        <p:txBody>
          <a:bodyPr/>
          <a:lstStyle/>
          <a:p>
            <a:r>
              <a:rPr lang="en-US" altLang="ja-JP" dirty="0"/>
              <a:t>Gated D flip-flop / D latch</a:t>
            </a:r>
            <a:endParaRPr kumimoji="1" lang="ja-JP" altLang="en-US" dirty="0"/>
          </a:p>
        </p:txBody>
      </p:sp>
      <p:sp>
        <p:nvSpPr>
          <p:cNvPr id="4" name="日付プレースホルダー 3">
            <a:extLst>
              <a:ext uri="{FF2B5EF4-FFF2-40B4-BE49-F238E27FC236}">
                <a16:creationId xmlns:a16="http://schemas.microsoft.com/office/drawing/2014/main" id="{279742CA-89C7-4EE8-E99D-CC4851BE13D0}"/>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F8D20B10-86DC-8FE5-9734-29877467DD8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160</a:t>
            </a:fld>
            <a:endParaRPr kumimoji="1" lang="ja-JP" altLang="en-US" dirty="0">
              <a:latin typeface="Meiryo UI" panose="020B0604030504040204" pitchFamily="50" charset="-128"/>
              <a:ea typeface="Meiryo UI" panose="020B0604030504040204" pitchFamily="50" charset="-128"/>
            </a:endParaRPr>
          </a:p>
        </p:txBody>
      </p:sp>
      <p:sp>
        <p:nvSpPr>
          <p:cNvPr id="14" name="コンテンツ プレースホルダー 13">
            <a:extLst>
              <a:ext uri="{FF2B5EF4-FFF2-40B4-BE49-F238E27FC236}">
                <a16:creationId xmlns:a16="http://schemas.microsoft.com/office/drawing/2014/main" id="{CD19B6DA-FC42-513D-208F-0267546AA429}"/>
              </a:ext>
            </a:extLst>
          </p:cNvPr>
          <p:cNvSpPr>
            <a:spLocks noGrp="1"/>
          </p:cNvSpPr>
          <p:nvPr>
            <p:ph sz="quarter" idx="13"/>
          </p:nvPr>
        </p:nvSpPr>
        <p:spPr/>
        <p:txBody>
          <a:bodyPr/>
          <a:lstStyle/>
          <a:p>
            <a:r>
              <a:rPr lang="ja-JP" altLang="en-US" sz="2400" dirty="0"/>
              <a:t>トランスミッションゲートを使用した</a:t>
            </a:r>
            <a:br>
              <a:rPr lang="en-US" altLang="ja-JP" sz="2400" dirty="0"/>
            </a:br>
            <a:r>
              <a:rPr lang="en-US" altLang="ja-JP" sz="2400" dirty="0"/>
              <a:t>Gated D flip-flop / D latch</a:t>
            </a:r>
          </a:p>
          <a:p>
            <a:pPr lvl="1"/>
            <a:endParaRPr lang="en-US" altLang="ja-JP" sz="2000" dirty="0"/>
          </a:p>
          <a:p>
            <a:r>
              <a:rPr lang="en-US" altLang="ja-JP" sz="2400" dirty="0"/>
              <a:t>E</a:t>
            </a:r>
            <a:r>
              <a:rPr lang="ja-JP" altLang="en-US" sz="2400" dirty="0"/>
              <a:t>を反転させるためのインバータが必要</a:t>
            </a:r>
            <a:endParaRPr lang="en-US" altLang="ja-JP" sz="2400" dirty="0"/>
          </a:p>
          <a:p>
            <a:pPr lvl="1"/>
            <a:endParaRPr lang="en-US" altLang="ja-JP" sz="2000" dirty="0"/>
          </a:p>
          <a:p>
            <a:r>
              <a:rPr lang="ja-JP" altLang="en-US" sz="2400" dirty="0"/>
              <a:t>ロジック</a:t>
            </a:r>
            <a:r>
              <a:rPr lang="en-US" altLang="ja-JP" sz="2400" dirty="0"/>
              <a:t>IC</a:t>
            </a:r>
            <a:r>
              <a:rPr lang="ja-JP" altLang="en-US" sz="2400" dirty="0"/>
              <a:t>ではトランスミッションゲート</a:t>
            </a:r>
            <a:r>
              <a:rPr lang="en-US" altLang="ja-JP" sz="2400" dirty="0"/>
              <a:t>(TG)</a:t>
            </a:r>
            <a:r>
              <a:rPr lang="ja-JP" altLang="en-US" sz="2400" dirty="0"/>
              <a:t>を</a:t>
            </a:r>
            <a:br>
              <a:rPr lang="en-US" altLang="ja-JP" sz="2400" dirty="0"/>
            </a:br>
            <a:r>
              <a:rPr lang="ja-JP" altLang="en-US" sz="2400" dirty="0"/>
              <a:t>用いて構成されていることもある↓</a:t>
            </a:r>
            <a:endParaRPr lang="en-US" altLang="ja-JP" sz="2400" dirty="0"/>
          </a:p>
        </p:txBody>
      </p:sp>
      <p:pic>
        <p:nvPicPr>
          <p:cNvPr id="12" name="図 11">
            <a:extLst>
              <a:ext uri="{FF2B5EF4-FFF2-40B4-BE49-F238E27FC236}">
                <a16:creationId xmlns:a16="http://schemas.microsoft.com/office/drawing/2014/main" id="{96A250D5-ED71-FC7E-6728-3A19D0AE02EA}"/>
              </a:ext>
            </a:extLst>
          </p:cNvPr>
          <p:cNvPicPr>
            <a:picLocks noChangeAspect="1"/>
          </p:cNvPicPr>
          <p:nvPr/>
        </p:nvPicPr>
        <p:blipFill>
          <a:blip r:embed="rId2"/>
          <a:stretch>
            <a:fillRect/>
          </a:stretch>
        </p:blipFill>
        <p:spPr>
          <a:xfrm>
            <a:off x="6757476" y="1242462"/>
            <a:ext cx="5255880" cy="5302217"/>
          </a:xfrm>
          <a:prstGeom prst="rect">
            <a:avLst/>
          </a:prstGeom>
        </p:spPr>
      </p:pic>
      <p:pic>
        <p:nvPicPr>
          <p:cNvPr id="16" name="図 15">
            <a:extLst>
              <a:ext uri="{FF2B5EF4-FFF2-40B4-BE49-F238E27FC236}">
                <a16:creationId xmlns:a16="http://schemas.microsoft.com/office/drawing/2014/main" id="{7DE8AD36-C71C-8627-4513-BDC0FE46657B}"/>
              </a:ext>
            </a:extLst>
          </p:cNvPr>
          <p:cNvPicPr>
            <a:picLocks noChangeAspect="1"/>
          </p:cNvPicPr>
          <p:nvPr/>
        </p:nvPicPr>
        <p:blipFill>
          <a:blip r:embed="rId3"/>
          <a:stretch>
            <a:fillRect/>
          </a:stretch>
        </p:blipFill>
        <p:spPr>
          <a:xfrm>
            <a:off x="298020" y="4010890"/>
            <a:ext cx="2905743" cy="1900381"/>
          </a:xfrm>
          <a:prstGeom prst="rect">
            <a:avLst/>
          </a:prstGeom>
        </p:spPr>
      </p:pic>
      <p:sp>
        <p:nvSpPr>
          <p:cNvPr id="20" name="テキスト ボックス 19">
            <a:extLst>
              <a:ext uri="{FF2B5EF4-FFF2-40B4-BE49-F238E27FC236}">
                <a16:creationId xmlns:a16="http://schemas.microsoft.com/office/drawing/2014/main" id="{13A00D4A-5C24-92A0-228C-FC76C34E5D5F}"/>
              </a:ext>
            </a:extLst>
          </p:cNvPr>
          <p:cNvSpPr txBox="1"/>
          <p:nvPr/>
        </p:nvSpPr>
        <p:spPr>
          <a:xfrm>
            <a:off x="960027" y="5932742"/>
            <a:ext cx="1581727" cy="369332"/>
          </a:xfrm>
          <a:prstGeom prst="rect">
            <a:avLst/>
          </a:prstGeom>
          <a:noFill/>
        </p:spPr>
        <p:txBody>
          <a:bodyPr wrap="square" rtlCol="0">
            <a:spAutoFit/>
          </a:bodyPr>
          <a:lstStyle/>
          <a:p>
            <a:pPr algn="ctr"/>
            <a:r>
              <a:rPr kumimoji="1" lang="en-US" altLang="ja-JP" dirty="0"/>
              <a:t>CD4042B</a:t>
            </a:r>
            <a:endParaRPr kumimoji="1" lang="ja-JP" altLang="en-US" dirty="0"/>
          </a:p>
        </p:txBody>
      </p:sp>
      <p:pic>
        <p:nvPicPr>
          <p:cNvPr id="23" name="図 22">
            <a:extLst>
              <a:ext uri="{FF2B5EF4-FFF2-40B4-BE49-F238E27FC236}">
                <a16:creationId xmlns:a16="http://schemas.microsoft.com/office/drawing/2014/main" id="{D8FCE9C0-90DF-A4D2-7F23-624C3AD494E2}"/>
              </a:ext>
            </a:extLst>
          </p:cNvPr>
          <p:cNvPicPr>
            <a:picLocks noChangeAspect="1"/>
          </p:cNvPicPr>
          <p:nvPr/>
        </p:nvPicPr>
        <p:blipFill>
          <a:blip r:embed="rId4"/>
          <a:stretch>
            <a:fillRect/>
          </a:stretch>
        </p:blipFill>
        <p:spPr>
          <a:xfrm>
            <a:off x="3260132" y="4195556"/>
            <a:ext cx="3107878" cy="1525103"/>
          </a:xfrm>
          <a:prstGeom prst="rect">
            <a:avLst/>
          </a:prstGeom>
        </p:spPr>
      </p:pic>
      <p:sp>
        <p:nvSpPr>
          <p:cNvPr id="24" name="テキスト ボックス 23">
            <a:extLst>
              <a:ext uri="{FF2B5EF4-FFF2-40B4-BE49-F238E27FC236}">
                <a16:creationId xmlns:a16="http://schemas.microsoft.com/office/drawing/2014/main" id="{81B803C6-AB33-F2B2-6E7B-DAC33C5F3CD0}"/>
              </a:ext>
            </a:extLst>
          </p:cNvPr>
          <p:cNvSpPr txBox="1"/>
          <p:nvPr/>
        </p:nvSpPr>
        <p:spPr>
          <a:xfrm>
            <a:off x="4132995" y="5932742"/>
            <a:ext cx="1581727" cy="369332"/>
          </a:xfrm>
          <a:prstGeom prst="rect">
            <a:avLst/>
          </a:prstGeom>
          <a:noFill/>
        </p:spPr>
        <p:txBody>
          <a:bodyPr wrap="square" rtlCol="0">
            <a:spAutoFit/>
          </a:bodyPr>
          <a:lstStyle/>
          <a:p>
            <a:pPr algn="ctr"/>
            <a:r>
              <a:rPr kumimoji="1" lang="en-US" altLang="ja-JP" dirty="0"/>
              <a:t>CD74HC75</a:t>
            </a:r>
            <a:endParaRPr kumimoji="1" lang="ja-JP" altLang="en-US" dirty="0"/>
          </a:p>
        </p:txBody>
      </p:sp>
    </p:spTree>
    <p:extLst>
      <p:ext uri="{BB962C8B-B14F-4D97-AF65-F5344CB8AC3E}">
        <p14:creationId xmlns:p14="http://schemas.microsoft.com/office/powerpoint/2010/main" val="22782599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60A17D-94AC-479B-F727-CED729DA31BC}"/>
              </a:ext>
            </a:extLst>
          </p:cNvPr>
          <p:cNvSpPr>
            <a:spLocks noGrp="1"/>
          </p:cNvSpPr>
          <p:nvPr>
            <p:ph type="title"/>
          </p:nvPr>
        </p:nvSpPr>
        <p:spPr/>
        <p:txBody>
          <a:bodyPr/>
          <a:lstStyle/>
          <a:p>
            <a:r>
              <a:rPr lang="en-US" altLang="ja-JP" dirty="0"/>
              <a:t>Gated D flip-flop / D latch</a:t>
            </a:r>
            <a:endParaRPr kumimoji="1" lang="ja-JP" altLang="en-US" dirty="0"/>
          </a:p>
        </p:txBody>
      </p:sp>
      <p:sp>
        <p:nvSpPr>
          <p:cNvPr id="4" name="日付プレースホルダー 3">
            <a:extLst>
              <a:ext uri="{FF2B5EF4-FFF2-40B4-BE49-F238E27FC236}">
                <a16:creationId xmlns:a16="http://schemas.microsoft.com/office/drawing/2014/main" id="{1E07FAEF-7F54-98C6-B092-F186AF019F4D}"/>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A6BF5980-A2C9-EC64-31AC-A47E5141150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161</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33ACB7E4-4477-18F2-8B6F-BD20C370AA64}"/>
              </a:ext>
            </a:extLst>
          </p:cNvPr>
          <p:cNvSpPr>
            <a:spLocks noGrp="1"/>
          </p:cNvSpPr>
          <p:nvPr>
            <p:ph sz="quarter" idx="13"/>
          </p:nvPr>
        </p:nvSpPr>
        <p:spPr/>
        <p:txBody>
          <a:bodyPr>
            <a:normAutofit/>
          </a:bodyPr>
          <a:lstStyle/>
          <a:p>
            <a:r>
              <a:rPr lang="en-US" altLang="ja-JP" sz="2000" dirty="0"/>
              <a:t>TC</a:t>
            </a:r>
            <a:r>
              <a:rPr kumimoji="1" lang="en-US" altLang="ja-JP" sz="2000" dirty="0"/>
              <a:t>4042B(</a:t>
            </a:r>
            <a:r>
              <a:rPr kumimoji="1" lang="ja-JP" altLang="en-US" sz="2000" dirty="0"/>
              <a:t>左</a:t>
            </a:r>
            <a:r>
              <a:rPr kumimoji="1" lang="en-US" altLang="ja-JP" sz="2000" dirty="0"/>
              <a:t>)</a:t>
            </a:r>
            <a:r>
              <a:rPr lang="ja-JP" altLang="en-US" sz="2000" dirty="0"/>
              <a:t> </a:t>
            </a:r>
            <a:r>
              <a:rPr kumimoji="1" lang="ja-JP" altLang="en-US" sz="2000" dirty="0"/>
              <a:t>と </a:t>
            </a:r>
            <a:r>
              <a:rPr kumimoji="1" lang="en-US" altLang="ja-JP" sz="2000" dirty="0"/>
              <a:t>TC74HC75(</a:t>
            </a:r>
            <a:r>
              <a:rPr lang="ja-JP" altLang="en-US" sz="2000" dirty="0"/>
              <a:t>右</a:t>
            </a:r>
            <a:r>
              <a:rPr lang="en-US" altLang="ja-JP" sz="2000" dirty="0"/>
              <a:t>) </a:t>
            </a:r>
            <a:r>
              <a:rPr lang="ja-JP" altLang="en-US" sz="2000" dirty="0"/>
              <a:t>で</a:t>
            </a:r>
            <a:r>
              <a:rPr kumimoji="1" lang="ja-JP" altLang="en-US" sz="2000" dirty="0"/>
              <a:t>の</a:t>
            </a:r>
            <a:r>
              <a:rPr kumimoji="1" lang="en-US" altLang="ja-JP" sz="2000" dirty="0"/>
              <a:t>D</a:t>
            </a:r>
            <a:r>
              <a:rPr kumimoji="1" lang="ja-JP" altLang="en-US" sz="2000" dirty="0"/>
              <a:t>ラッチ構成例</a:t>
            </a:r>
            <a:endParaRPr kumimoji="1" lang="en-US" altLang="ja-JP" sz="2000" dirty="0"/>
          </a:p>
        </p:txBody>
      </p:sp>
      <p:pic>
        <p:nvPicPr>
          <p:cNvPr id="7" name="図 6">
            <a:extLst>
              <a:ext uri="{FF2B5EF4-FFF2-40B4-BE49-F238E27FC236}">
                <a16:creationId xmlns:a16="http://schemas.microsoft.com/office/drawing/2014/main" id="{23412523-ED9A-5A32-38C3-FA0B828C17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2515389"/>
            <a:ext cx="5985297" cy="2295586"/>
          </a:xfrm>
          <a:prstGeom prst="rect">
            <a:avLst/>
          </a:prstGeom>
        </p:spPr>
      </p:pic>
      <p:pic>
        <p:nvPicPr>
          <p:cNvPr id="9" name="図 8">
            <a:extLst>
              <a:ext uri="{FF2B5EF4-FFF2-40B4-BE49-F238E27FC236}">
                <a16:creationId xmlns:a16="http://schemas.microsoft.com/office/drawing/2014/main" id="{0CA007D6-CF68-3804-AF8B-70E51658E4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892" y="2358031"/>
            <a:ext cx="6022108" cy="2610302"/>
          </a:xfrm>
          <a:prstGeom prst="rect">
            <a:avLst/>
          </a:prstGeom>
        </p:spPr>
      </p:pic>
      <p:sp>
        <p:nvSpPr>
          <p:cNvPr id="8" name="楕円 7">
            <a:extLst>
              <a:ext uri="{FF2B5EF4-FFF2-40B4-BE49-F238E27FC236}">
                <a16:creationId xmlns:a16="http://schemas.microsoft.com/office/drawing/2014/main" id="{6C713020-ACB5-2F6E-8A5E-BFA95D291575}"/>
              </a:ext>
            </a:extLst>
          </p:cNvPr>
          <p:cNvSpPr/>
          <p:nvPr/>
        </p:nvSpPr>
        <p:spPr>
          <a:xfrm>
            <a:off x="2227696" y="3630664"/>
            <a:ext cx="762000" cy="7620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FF95E51-C8ED-D61B-9588-8DA14AA633AD}"/>
              </a:ext>
            </a:extLst>
          </p:cNvPr>
          <p:cNvSpPr txBox="1"/>
          <p:nvPr/>
        </p:nvSpPr>
        <p:spPr>
          <a:xfrm>
            <a:off x="617971" y="4962562"/>
            <a:ext cx="2725304" cy="369332"/>
          </a:xfrm>
          <a:prstGeom prst="rect">
            <a:avLst/>
          </a:prstGeom>
          <a:noFill/>
        </p:spPr>
        <p:txBody>
          <a:bodyPr wrap="square" rtlCol="0">
            <a:spAutoFit/>
          </a:bodyPr>
          <a:lstStyle/>
          <a:p>
            <a:r>
              <a:rPr kumimoji="1" lang="ja-JP" altLang="en-US" b="1" dirty="0">
                <a:solidFill>
                  <a:srgbClr val="FF0000"/>
                </a:solidFill>
              </a:rPr>
              <a:t>クロックドインバータ</a:t>
            </a:r>
          </a:p>
        </p:txBody>
      </p:sp>
    </p:spTree>
    <p:extLst>
      <p:ext uri="{BB962C8B-B14F-4D97-AF65-F5344CB8AC3E}">
        <p14:creationId xmlns:p14="http://schemas.microsoft.com/office/powerpoint/2010/main" val="25596879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EE692B-D93B-3A97-4749-F7EF3792A474}"/>
              </a:ext>
            </a:extLst>
          </p:cNvPr>
          <p:cNvSpPr>
            <a:spLocks noGrp="1"/>
          </p:cNvSpPr>
          <p:nvPr>
            <p:ph type="title"/>
          </p:nvPr>
        </p:nvSpPr>
        <p:spPr/>
        <p:txBody>
          <a:bodyPr/>
          <a:lstStyle/>
          <a:p>
            <a:r>
              <a:rPr kumimoji="1" lang="ja-JP" altLang="en-US" dirty="0"/>
              <a:t>クロックドインバータを用いた</a:t>
            </a:r>
            <a:r>
              <a:rPr kumimoji="1" lang="en-US" altLang="ja-JP" dirty="0"/>
              <a:t>D</a:t>
            </a:r>
            <a:r>
              <a:rPr kumimoji="1" lang="ja-JP" altLang="en-US" dirty="0"/>
              <a:t>ラッチの例</a:t>
            </a:r>
          </a:p>
        </p:txBody>
      </p:sp>
      <p:sp>
        <p:nvSpPr>
          <p:cNvPr id="3" name="日付プレースホルダー 2">
            <a:extLst>
              <a:ext uri="{FF2B5EF4-FFF2-40B4-BE49-F238E27FC236}">
                <a16:creationId xmlns:a16="http://schemas.microsoft.com/office/drawing/2014/main" id="{AF74C5E8-155B-D694-B7BF-9EC3A95F1855}"/>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32455F8C-16CA-6881-376F-F3D829073B63}"/>
              </a:ext>
            </a:extLst>
          </p:cNvPr>
          <p:cNvSpPr>
            <a:spLocks noGrp="1"/>
          </p:cNvSpPr>
          <p:nvPr>
            <p:ph type="sldNum" sz="quarter" idx="12"/>
          </p:nvPr>
        </p:nvSpPr>
        <p:spPr/>
        <p:txBody>
          <a:bodyPr/>
          <a:lstStyle/>
          <a:p>
            <a:pPr rtl="0"/>
            <a:fld id="{9860EDB8-5305-433F-BE41-D7A86D811DB3}" type="slidenum">
              <a:rPr lang="en-US" altLang="ja-JP" noProof="0" smtClean="0"/>
              <a:pPr rtl="0"/>
              <a:t>162</a:t>
            </a:fld>
            <a:endParaRPr lang="ja-JP" altLang="en-US" noProof="0"/>
          </a:p>
        </p:txBody>
      </p:sp>
      <p:pic>
        <p:nvPicPr>
          <p:cNvPr id="7" name="コンテンツ プレースホルダー 6">
            <a:extLst>
              <a:ext uri="{FF2B5EF4-FFF2-40B4-BE49-F238E27FC236}">
                <a16:creationId xmlns:a16="http://schemas.microsoft.com/office/drawing/2014/main" id="{B07E9D66-741D-B58A-C525-525BBB3F74A1}"/>
              </a:ext>
            </a:extLst>
          </p:cNvPr>
          <p:cNvPicPr>
            <a:picLocks noGrp="1" noChangeAspect="1"/>
          </p:cNvPicPr>
          <p:nvPr>
            <p:ph sz="quarter" idx="13"/>
          </p:nvPr>
        </p:nvPicPr>
        <p:blipFill>
          <a:blip r:embed="rId2"/>
          <a:stretch>
            <a:fillRect/>
          </a:stretch>
        </p:blipFill>
        <p:spPr>
          <a:xfrm>
            <a:off x="444500" y="1269078"/>
            <a:ext cx="4610100" cy="5296314"/>
          </a:xfrm>
        </p:spPr>
      </p:pic>
      <p:pic>
        <p:nvPicPr>
          <p:cNvPr id="9" name="図 8">
            <a:extLst>
              <a:ext uri="{FF2B5EF4-FFF2-40B4-BE49-F238E27FC236}">
                <a16:creationId xmlns:a16="http://schemas.microsoft.com/office/drawing/2014/main" id="{23E93982-519D-E10C-7E03-2C427C8C9943}"/>
              </a:ext>
            </a:extLst>
          </p:cNvPr>
          <p:cNvPicPr>
            <a:picLocks noChangeAspect="1"/>
          </p:cNvPicPr>
          <p:nvPr/>
        </p:nvPicPr>
        <p:blipFill>
          <a:blip r:embed="rId3"/>
          <a:stretch>
            <a:fillRect/>
          </a:stretch>
        </p:blipFill>
        <p:spPr>
          <a:xfrm>
            <a:off x="7566052" y="1269078"/>
            <a:ext cx="3197198" cy="5305045"/>
          </a:xfrm>
          <a:prstGeom prst="rect">
            <a:avLst/>
          </a:prstGeom>
        </p:spPr>
      </p:pic>
    </p:spTree>
    <p:extLst>
      <p:ext uri="{BB962C8B-B14F-4D97-AF65-F5344CB8AC3E}">
        <p14:creationId xmlns:p14="http://schemas.microsoft.com/office/powerpoint/2010/main" val="12969701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EE692B-D93B-3A97-4749-F7EF3792A474}"/>
              </a:ext>
            </a:extLst>
          </p:cNvPr>
          <p:cNvSpPr>
            <a:spLocks noGrp="1"/>
          </p:cNvSpPr>
          <p:nvPr>
            <p:ph type="title"/>
          </p:nvPr>
        </p:nvSpPr>
        <p:spPr/>
        <p:txBody>
          <a:bodyPr/>
          <a:lstStyle/>
          <a:p>
            <a:r>
              <a:rPr kumimoji="1" lang="ja-JP" altLang="en-US" dirty="0"/>
              <a:t>クロックドインバータを用いた</a:t>
            </a:r>
            <a:r>
              <a:rPr kumimoji="1" lang="en-US" altLang="ja-JP" dirty="0"/>
              <a:t>D</a:t>
            </a:r>
            <a:r>
              <a:rPr kumimoji="1" lang="ja-JP" altLang="en-US" dirty="0"/>
              <a:t>ラッチの例</a:t>
            </a:r>
          </a:p>
        </p:txBody>
      </p:sp>
      <p:sp>
        <p:nvSpPr>
          <p:cNvPr id="3" name="日付プレースホルダー 2">
            <a:extLst>
              <a:ext uri="{FF2B5EF4-FFF2-40B4-BE49-F238E27FC236}">
                <a16:creationId xmlns:a16="http://schemas.microsoft.com/office/drawing/2014/main" id="{AF74C5E8-155B-D694-B7BF-9EC3A95F1855}"/>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32455F8C-16CA-6881-376F-F3D829073B63}"/>
              </a:ext>
            </a:extLst>
          </p:cNvPr>
          <p:cNvSpPr>
            <a:spLocks noGrp="1"/>
          </p:cNvSpPr>
          <p:nvPr>
            <p:ph type="sldNum" sz="quarter" idx="12"/>
          </p:nvPr>
        </p:nvSpPr>
        <p:spPr/>
        <p:txBody>
          <a:bodyPr/>
          <a:lstStyle/>
          <a:p>
            <a:pPr rtl="0"/>
            <a:fld id="{9860EDB8-5305-433F-BE41-D7A86D811DB3}" type="slidenum">
              <a:rPr lang="en-US" altLang="ja-JP" noProof="0" smtClean="0"/>
              <a:pPr rtl="0"/>
              <a:t>163</a:t>
            </a:fld>
            <a:endParaRPr lang="ja-JP" altLang="en-US" noProof="0"/>
          </a:p>
        </p:txBody>
      </p:sp>
      <p:pic>
        <p:nvPicPr>
          <p:cNvPr id="7" name="コンテンツ プレースホルダー 6">
            <a:extLst>
              <a:ext uri="{FF2B5EF4-FFF2-40B4-BE49-F238E27FC236}">
                <a16:creationId xmlns:a16="http://schemas.microsoft.com/office/drawing/2014/main" id="{B07E9D66-741D-B58A-C525-525BBB3F74A1}"/>
              </a:ext>
            </a:extLst>
          </p:cNvPr>
          <p:cNvPicPr>
            <a:picLocks noGrp="1" noChangeAspect="1"/>
          </p:cNvPicPr>
          <p:nvPr>
            <p:ph sz="quarter" idx="13"/>
          </p:nvPr>
        </p:nvPicPr>
        <p:blipFill>
          <a:blip r:embed="rId2"/>
          <a:stretch>
            <a:fillRect/>
          </a:stretch>
        </p:blipFill>
        <p:spPr>
          <a:xfrm>
            <a:off x="444500" y="1269078"/>
            <a:ext cx="4610100" cy="5296314"/>
          </a:xfrm>
        </p:spPr>
      </p:pic>
      <p:pic>
        <p:nvPicPr>
          <p:cNvPr id="11" name="図 10">
            <a:extLst>
              <a:ext uri="{FF2B5EF4-FFF2-40B4-BE49-F238E27FC236}">
                <a16:creationId xmlns:a16="http://schemas.microsoft.com/office/drawing/2014/main" id="{E19B5CE4-306B-0CC1-CAB6-2D6AEA0B7197}"/>
              </a:ext>
            </a:extLst>
          </p:cNvPr>
          <p:cNvPicPr>
            <a:picLocks noChangeAspect="1"/>
          </p:cNvPicPr>
          <p:nvPr/>
        </p:nvPicPr>
        <p:blipFill>
          <a:blip r:embed="rId3"/>
          <a:stretch>
            <a:fillRect/>
          </a:stretch>
        </p:blipFill>
        <p:spPr>
          <a:xfrm>
            <a:off x="6268949" y="1252004"/>
            <a:ext cx="5180101" cy="5311545"/>
          </a:xfrm>
          <a:prstGeom prst="rect">
            <a:avLst/>
          </a:prstGeom>
        </p:spPr>
      </p:pic>
    </p:spTree>
    <p:extLst>
      <p:ext uri="{BB962C8B-B14F-4D97-AF65-F5344CB8AC3E}">
        <p14:creationId xmlns:p14="http://schemas.microsoft.com/office/powerpoint/2010/main" val="25329551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904C1A-82DD-E7B3-361F-696A46A46A6B}"/>
              </a:ext>
            </a:extLst>
          </p:cNvPr>
          <p:cNvSpPr>
            <a:spLocks noGrp="1"/>
          </p:cNvSpPr>
          <p:nvPr>
            <p:ph type="title"/>
          </p:nvPr>
        </p:nvSpPr>
        <p:spPr/>
        <p:txBody>
          <a:bodyPr/>
          <a:lstStyle/>
          <a:p>
            <a:r>
              <a:rPr kumimoji="1" lang="ja-JP" altLang="en-US" dirty="0"/>
              <a:t>動作確認の波形例</a:t>
            </a:r>
          </a:p>
        </p:txBody>
      </p:sp>
      <p:sp>
        <p:nvSpPr>
          <p:cNvPr id="3" name="日付プレースホルダー 2">
            <a:extLst>
              <a:ext uri="{FF2B5EF4-FFF2-40B4-BE49-F238E27FC236}">
                <a16:creationId xmlns:a16="http://schemas.microsoft.com/office/drawing/2014/main" id="{9631FB29-D86D-9D71-1FC3-9D6D7404B370}"/>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D0F534C5-EC57-C043-7806-AE09B7636B70}"/>
              </a:ext>
            </a:extLst>
          </p:cNvPr>
          <p:cNvSpPr>
            <a:spLocks noGrp="1"/>
          </p:cNvSpPr>
          <p:nvPr>
            <p:ph type="sldNum" sz="quarter" idx="12"/>
          </p:nvPr>
        </p:nvSpPr>
        <p:spPr/>
        <p:txBody>
          <a:bodyPr/>
          <a:lstStyle/>
          <a:p>
            <a:pPr rtl="0"/>
            <a:fld id="{9860EDB8-5305-433F-BE41-D7A86D811DB3}" type="slidenum">
              <a:rPr lang="en-US" altLang="ja-JP" noProof="0" smtClean="0"/>
              <a:pPr rtl="0"/>
              <a:t>164</a:t>
            </a:fld>
            <a:endParaRPr lang="ja-JP" altLang="en-US" noProof="0"/>
          </a:p>
        </p:txBody>
      </p:sp>
      <p:pic>
        <p:nvPicPr>
          <p:cNvPr id="7" name="図 6">
            <a:extLst>
              <a:ext uri="{FF2B5EF4-FFF2-40B4-BE49-F238E27FC236}">
                <a16:creationId xmlns:a16="http://schemas.microsoft.com/office/drawing/2014/main" id="{00016BEA-D352-8CDA-3520-CE822188148A}"/>
              </a:ext>
            </a:extLst>
          </p:cNvPr>
          <p:cNvPicPr>
            <a:picLocks noChangeAspect="1"/>
          </p:cNvPicPr>
          <p:nvPr/>
        </p:nvPicPr>
        <p:blipFill>
          <a:blip r:embed="rId2"/>
          <a:stretch>
            <a:fillRect/>
          </a:stretch>
        </p:blipFill>
        <p:spPr>
          <a:xfrm>
            <a:off x="3206906" y="1536635"/>
            <a:ext cx="8151091" cy="4480515"/>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7DA26BF-8EE3-FC02-E5FC-287B84F23346}"/>
                  </a:ext>
                </a:extLst>
              </p:cNvPr>
              <p:cNvSpPr txBox="1"/>
              <p:nvPr/>
            </p:nvSpPr>
            <p:spPr>
              <a:xfrm>
                <a:off x="2358155" y="2011678"/>
                <a:ext cx="54662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4800" b="0" i="0" smtClean="0">
                          <a:latin typeface="Cambria Math" panose="02040503050406030204" pitchFamily="18" charset="0"/>
                        </a:rPr>
                        <m:t>D</m:t>
                      </m:r>
                    </m:oMath>
                  </m:oMathPara>
                </a14:m>
                <a:endParaRPr kumimoji="1" lang="ja-JP" altLang="en-US" sz="4800" dirty="0"/>
              </a:p>
            </p:txBody>
          </p:sp>
        </mc:Choice>
        <mc:Fallback xmlns="">
          <p:sp>
            <p:nvSpPr>
              <p:cNvPr id="8" name="テキスト ボックス 7">
                <a:extLst>
                  <a:ext uri="{FF2B5EF4-FFF2-40B4-BE49-F238E27FC236}">
                    <a16:creationId xmlns:a16="http://schemas.microsoft.com/office/drawing/2014/main" id="{07DA26BF-8EE3-FC02-E5FC-287B84F23346}"/>
                  </a:ext>
                </a:extLst>
              </p:cNvPr>
              <p:cNvSpPr txBox="1">
                <a:spLocks noRot="1" noChangeAspect="1" noMove="1" noResize="1" noEditPoints="1" noAdjustHandles="1" noChangeArrowheads="1" noChangeShapeType="1" noTextEdit="1"/>
              </p:cNvSpPr>
              <p:nvPr/>
            </p:nvSpPr>
            <p:spPr>
              <a:xfrm>
                <a:off x="2358155" y="2011678"/>
                <a:ext cx="546623" cy="73866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AD2616E-DC51-4B99-6410-CA2DC4BCD1D7}"/>
                  </a:ext>
                </a:extLst>
              </p:cNvPr>
              <p:cNvSpPr txBox="1"/>
              <p:nvPr/>
            </p:nvSpPr>
            <p:spPr>
              <a:xfrm>
                <a:off x="2384603" y="3407560"/>
                <a:ext cx="49372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4800" b="0" i="0" smtClean="0">
                          <a:latin typeface="Cambria Math" panose="02040503050406030204" pitchFamily="18" charset="0"/>
                        </a:rPr>
                        <m:t>E</m:t>
                      </m:r>
                    </m:oMath>
                  </m:oMathPara>
                </a14:m>
                <a:endParaRPr kumimoji="1" lang="ja-JP" altLang="en-US" sz="4800" dirty="0"/>
              </a:p>
            </p:txBody>
          </p:sp>
        </mc:Choice>
        <mc:Fallback xmlns="">
          <p:sp>
            <p:nvSpPr>
              <p:cNvPr id="9" name="テキスト ボックス 8">
                <a:extLst>
                  <a:ext uri="{FF2B5EF4-FFF2-40B4-BE49-F238E27FC236}">
                    <a16:creationId xmlns:a16="http://schemas.microsoft.com/office/drawing/2014/main" id="{6AD2616E-DC51-4B99-6410-CA2DC4BCD1D7}"/>
                  </a:ext>
                </a:extLst>
              </p:cNvPr>
              <p:cNvSpPr txBox="1">
                <a:spLocks noRot="1" noChangeAspect="1" noMove="1" noResize="1" noEditPoints="1" noAdjustHandles="1" noChangeArrowheads="1" noChangeShapeType="1" noTextEdit="1"/>
              </p:cNvSpPr>
              <p:nvPr/>
            </p:nvSpPr>
            <p:spPr>
              <a:xfrm>
                <a:off x="2384603" y="3407560"/>
                <a:ext cx="493725" cy="73866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54CA720-4AC5-DF8D-FD66-D054C4757B91}"/>
                  </a:ext>
                </a:extLst>
              </p:cNvPr>
              <p:cNvSpPr txBox="1"/>
              <p:nvPr/>
            </p:nvSpPr>
            <p:spPr>
              <a:xfrm>
                <a:off x="2362963" y="4803442"/>
                <a:ext cx="54181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4800" b="0" i="0" smtClean="0">
                          <a:latin typeface="Cambria Math" panose="02040503050406030204" pitchFamily="18" charset="0"/>
                        </a:rPr>
                        <m:t>Q</m:t>
                      </m:r>
                    </m:oMath>
                  </m:oMathPara>
                </a14:m>
                <a:endParaRPr kumimoji="1" lang="ja-JP" altLang="en-US" sz="4800" dirty="0"/>
              </a:p>
            </p:txBody>
          </p:sp>
        </mc:Choice>
        <mc:Fallback xmlns="">
          <p:sp>
            <p:nvSpPr>
              <p:cNvPr id="10" name="テキスト ボックス 9">
                <a:extLst>
                  <a:ext uri="{FF2B5EF4-FFF2-40B4-BE49-F238E27FC236}">
                    <a16:creationId xmlns:a16="http://schemas.microsoft.com/office/drawing/2014/main" id="{A54CA720-4AC5-DF8D-FD66-D054C4757B91}"/>
                  </a:ext>
                </a:extLst>
              </p:cNvPr>
              <p:cNvSpPr txBox="1">
                <a:spLocks noRot="1" noChangeAspect="1" noMove="1" noResize="1" noEditPoints="1" noAdjustHandles="1" noChangeArrowheads="1" noChangeShapeType="1" noTextEdit="1"/>
              </p:cNvSpPr>
              <p:nvPr/>
            </p:nvSpPr>
            <p:spPr>
              <a:xfrm>
                <a:off x="2362963" y="4803442"/>
                <a:ext cx="541815" cy="738664"/>
              </a:xfrm>
              <a:prstGeom prst="rect">
                <a:avLst/>
              </a:prstGeom>
              <a:blipFill>
                <a:blip r:embed="rId5"/>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922C2AC-CEC4-A529-699E-386348AFA3EE}"/>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a:solidFill>
                  <a:schemeClr val="tx1"/>
                </a:solidFill>
              </a:rPr>
              <a:t>dlatch_bench2.sch</a:t>
            </a:r>
            <a:endParaRPr kumimoji="1" lang="ja-JP" altLang="en-US" dirty="0">
              <a:solidFill>
                <a:schemeClr val="tx1"/>
              </a:solidFill>
            </a:endParaRPr>
          </a:p>
        </p:txBody>
      </p:sp>
    </p:spTree>
    <p:extLst>
      <p:ext uri="{BB962C8B-B14F-4D97-AF65-F5344CB8AC3E}">
        <p14:creationId xmlns:p14="http://schemas.microsoft.com/office/powerpoint/2010/main" val="33242062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D7A809-8895-78E6-8BC6-FCA7AD69A8FA}"/>
              </a:ext>
            </a:extLst>
          </p:cNvPr>
          <p:cNvSpPr>
            <a:spLocks noGrp="1"/>
          </p:cNvSpPr>
          <p:nvPr>
            <p:ph type="title"/>
          </p:nvPr>
        </p:nvSpPr>
        <p:spPr/>
        <p:txBody>
          <a:bodyPr/>
          <a:lstStyle/>
          <a:p>
            <a:r>
              <a:rPr lang="en-US" altLang="ja-JP" dirty="0"/>
              <a:t>Positive-edge-triggered D flip-flop / D flip-flop</a:t>
            </a:r>
            <a:endParaRPr kumimoji="1" lang="ja-JP" altLang="en-US" dirty="0"/>
          </a:p>
        </p:txBody>
      </p:sp>
      <p:sp>
        <p:nvSpPr>
          <p:cNvPr id="4" name="日付プレースホルダー 3">
            <a:extLst>
              <a:ext uri="{FF2B5EF4-FFF2-40B4-BE49-F238E27FC236}">
                <a16:creationId xmlns:a16="http://schemas.microsoft.com/office/drawing/2014/main" id="{A16952E4-FCE2-3ACD-74C5-2BD26442A852}"/>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37C0C190-6963-3E00-66C3-F6388134530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165</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4595940-AA91-0280-F337-821D222CA7DB}"/>
              </a:ext>
            </a:extLst>
          </p:cNvPr>
          <p:cNvSpPr>
            <a:spLocks noGrp="1"/>
          </p:cNvSpPr>
          <p:nvPr>
            <p:ph sz="quarter" idx="13"/>
          </p:nvPr>
        </p:nvSpPr>
        <p:spPr/>
        <p:txBody>
          <a:bodyPr>
            <a:normAutofit/>
          </a:bodyPr>
          <a:lstStyle/>
          <a:p>
            <a:r>
              <a:rPr kumimoji="1" lang="en-US" altLang="ja-JP" sz="2000" dirty="0"/>
              <a:t>D</a:t>
            </a:r>
            <a:r>
              <a:rPr kumimoji="1" lang="ja-JP" altLang="en-US" sz="2000" dirty="0"/>
              <a:t>ラッチでは</a:t>
            </a:r>
            <a:r>
              <a:rPr kumimoji="1" lang="en-US" altLang="ja-JP" sz="2000" dirty="0"/>
              <a:t>CLK(E)</a:t>
            </a:r>
            <a:r>
              <a:rPr kumimoji="1" lang="ja-JP" altLang="en-US" sz="2000" dirty="0"/>
              <a:t>が</a:t>
            </a:r>
            <a:r>
              <a:rPr kumimoji="1" lang="en-US" altLang="ja-JP" sz="2000" dirty="0"/>
              <a:t>H</a:t>
            </a:r>
            <a:r>
              <a:rPr kumimoji="1" lang="ja-JP" altLang="en-US" sz="2000" dirty="0"/>
              <a:t>の時はパスだった</a:t>
            </a:r>
            <a:endParaRPr kumimoji="1" lang="en-US" altLang="ja-JP" sz="2000" dirty="0"/>
          </a:p>
          <a:p>
            <a:r>
              <a:rPr lang="en-US" altLang="ja-JP" sz="2000" dirty="0"/>
              <a:t>D</a:t>
            </a:r>
            <a:r>
              <a:rPr lang="ja-JP" altLang="en-US" sz="2000" dirty="0"/>
              <a:t>フリップフロップでは</a:t>
            </a:r>
            <a:r>
              <a:rPr lang="en-US" altLang="ja-JP" sz="2000" dirty="0"/>
              <a:t>CLK</a:t>
            </a:r>
            <a:r>
              <a:rPr lang="ja-JP" altLang="en-US" sz="2000" dirty="0"/>
              <a:t>が</a:t>
            </a:r>
            <a:r>
              <a:rPr lang="en-US" altLang="ja-JP" sz="2000" dirty="0"/>
              <a:t>L</a:t>
            </a:r>
            <a:r>
              <a:rPr lang="ja-JP" altLang="en-US" sz="2000" dirty="0"/>
              <a:t>→</a:t>
            </a:r>
            <a:r>
              <a:rPr lang="en-US" altLang="ja-JP" sz="2000" dirty="0"/>
              <a:t>H</a:t>
            </a:r>
            <a:r>
              <a:rPr lang="ja-JP" altLang="en-US" sz="2000" dirty="0"/>
              <a:t>となった時だけ出力</a:t>
            </a:r>
            <a:r>
              <a:rPr lang="en-US" altLang="ja-JP" sz="2000" dirty="0"/>
              <a:t>Q</a:t>
            </a:r>
            <a:r>
              <a:rPr lang="ja-JP" altLang="en-US" sz="2000" dirty="0"/>
              <a:t>が変化</a:t>
            </a:r>
          </a:p>
        </p:txBody>
      </p:sp>
      <p:pic>
        <p:nvPicPr>
          <p:cNvPr id="8" name="図 7">
            <a:extLst>
              <a:ext uri="{FF2B5EF4-FFF2-40B4-BE49-F238E27FC236}">
                <a16:creationId xmlns:a16="http://schemas.microsoft.com/office/drawing/2014/main" id="{4357EB29-AA57-D1BC-85BD-1317405722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11998" y="2194994"/>
            <a:ext cx="4738255" cy="4362661"/>
          </a:xfrm>
          <a:prstGeom prst="rect">
            <a:avLst/>
          </a:prstGeom>
        </p:spPr>
      </p:pic>
      <p:graphicFrame>
        <p:nvGraphicFramePr>
          <p:cNvPr id="9" name="表 9">
            <a:extLst>
              <a:ext uri="{FF2B5EF4-FFF2-40B4-BE49-F238E27FC236}">
                <a16:creationId xmlns:a16="http://schemas.microsoft.com/office/drawing/2014/main" id="{43EFD7A6-EFDE-5761-357B-E510A8A4C9F1}"/>
              </a:ext>
            </a:extLst>
          </p:cNvPr>
          <p:cNvGraphicFramePr>
            <a:graphicFrameLocks noGrp="1"/>
          </p:cNvGraphicFramePr>
          <p:nvPr/>
        </p:nvGraphicFramePr>
        <p:xfrm>
          <a:off x="138975" y="3428999"/>
          <a:ext cx="6096000" cy="20726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748003161"/>
                    </a:ext>
                  </a:extLst>
                </a:gridCol>
                <a:gridCol w="2032000">
                  <a:extLst>
                    <a:ext uri="{9D8B030D-6E8A-4147-A177-3AD203B41FA5}">
                      <a16:colId xmlns:a16="http://schemas.microsoft.com/office/drawing/2014/main" val="313729391"/>
                    </a:ext>
                  </a:extLst>
                </a:gridCol>
                <a:gridCol w="2032000">
                  <a:extLst>
                    <a:ext uri="{9D8B030D-6E8A-4147-A177-3AD203B41FA5}">
                      <a16:colId xmlns:a16="http://schemas.microsoft.com/office/drawing/2014/main" val="2689077301"/>
                    </a:ext>
                  </a:extLst>
                </a:gridCol>
              </a:tblGrid>
              <a:tr h="184958">
                <a:tc>
                  <a:txBody>
                    <a:bodyPr/>
                    <a:lstStyle/>
                    <a:p>
                      <a:pPr algn="ctr"/>
                      <a:r>
                        <a:rPr kumimoji="1" lang="en-US" altLang="ja-JP" sz="2800" dirty="0"/>
                        <a:t>CLK</a:t>
                      </a:r>
                      <a:endParaRPr kumimoji="1" lang="ja-JP" altLang="en-US" sz="2800" dirty="0"/>
                    </a:p>
                  </a:txBody>
                  <a:tcPr/>
                </a:tc>
                <a:tc>
                  <a:txBody>
                    <a:bodyPr/>
                    <a:lstStyle/>
                    <a:p>
                      <a:pPr algn="ctr"/>
                      <a:r>
                        <a:rPr kumimoji="1" lang="en-US" altLang="ja-JP" sz="2800" dirty="0"/>
                        <a:t>D</a:t>
                      </a:r>
                      <a:endParaRPr kumimoji="1" lang="ja-JP" altLang="en-US" sz="2800" dirty="0"/>
                    </a:p>
                  </a:txBody>
                  <a:tcPr/>
                </a:tc>
                <a:tc>
                  <a:txBody>
                    <a:bodyPr/>
                    <a:lstStyle/>
                    <a:p>
                      <a:pPr algn="ctr"/>
                      <a:r>
                        <a:rPr kumimoji="1" lang="en-US" altLang="ja-JP" sz="2800" dirty="0"/>
                        <a:t>Q</a:t>
                      </a:r>
                      <a:endParaRPr kumimoji="1" lang="ja-JP" altLang="en-US" sz="2800" dirty="0"/>
                    </a:p>
                  </a:txBody>
                  <a:tcPr/>
                </a:tc>
                <a:extLst>
                  <a:ext uri="{0D108BD9-81ED-4DB2-BD59-A6C34878D82A}">
                    <a16:rowId xmlns:a16="http://schemas.microsoft.com/office/drawing/2014/main" val="4254266901"/>
                  </a:ext>
                </a:extLst>
              </a:tr>
              <a:tr h="370840">
                <a:tc>
                  <a:txBody>
                    <a:bodyPr/>
                    <a:lstStyle/>
                    <a:p>
                      <a:pPr algn="ctr"/>
                      <a:r>
                        <a:rPr kumimoji="1" lang="en-US" altLang="ja-JP" sz="2800" dirty="0"/>
                        <a:t>L</a:t>
                      </a:r>
                      <a:r>
                        <a:rPr kumimoji="1" lang="ja-JP" altLang="en-US" sz="2800" dirty="0"/>
                        <a:t>→</a:t>
                      </a:r>
                      <a:r>
                        <a:rPr kumimoji="1" lang="en-US" altLang="ja-JP" sz="2800" dirty="0"/>
                        <a:t>H</a:t>
                      </a:r>
                      <a:endParaRPr kumimoji="1" lang="ja-JP" altLang="en-US" sz="2800" dirty="0"/>
                    </a:p>
                  </a:txBody>
                  <a:tcPr/>
                </a:tc>
                <a:tc>
                  <a:txBody>
                    <a:bodyPr/>
                    <a:lstStyle/>
                    <a:p>
                      <a:pPr algn="ctr"/>
                      <a:r>
                        <a:rPr kumimoji="1" lang="en-US" altLang="ja-JP" sz="2800" dirty="0"/>
                        <a:t>L</a:t>
                      </a:r>
                      <a:endParaRPr kumimoji="1" lang="ja-JP" altLang="en-US" sz="2800" dirty="0"/>
                    </a:p>
                  </a:txBody>
                  <a:tcPr/>
                </a:tc>
                <a:tc>
                  <a:txBody>
                    <a:bodyPr/>
                    <a:lstStyle/>
                    <a:p>
                      <a:pPr algn="ctr"/>
                      <a:r>
                        <a:rPr kumimoji="1" lang="en-US" altLang="ja-JP" sz="2800" b="0" u="none" dirty="0">
                          <a:solidFill>
                            <a:schemeClr val="tx1"/>
                          </a:solidFill>
                        </a:rPr>
                        <a:t>L</a:t>
                      </a:r>
                      <a:endParaRPr kumimoji="1" lang="ja-JP" altLang="en-US" sz="2800" b="0" u="none" dirty="0">
                        <a:solidFill>
                          <a:schemeClr val="tx1"/>
                        </a:solidFill>
                      </a:endParaRPr>
                    </a:p>
                  </a:txBody>
                  <a:tcPr/>
                </a:tc>
                <a:extLst>
                  <a:ext uri="{0D108BD9-81ED-4DB2-BD59-A6C34878D82A}">
                    <a16:rowId xmlns:a16="http://schemas.microsoft.com/office/drawing/2014/main" val="426954620"/>
                  </a:ext>
                </a:extLst>
              </a:tr>
              <a:tr h="370840">
                <a:tc>
                  <a:txBody>
                    <a:bodyPr/>
                    <a:lstStyle/>
                    <a:p>
                      <a:pPr algn="ctr"/>
                      <a:r>
                        <a:rPr kumimoji="1" lang="en-US" altLang="ja-JP" sz="2800" dirty="0"/>
                        <a:t>L</a:t>
                      </a:r>
                      <a:r>
                        <a:rPr kumimoji="1" lang="ja-JP" altLang="en-US" sz="2800" dirty="0"/>
                        <a:t>→</a:t>
                      </a: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tc>
                  <a:txBody>
                    <a:bodyPr/>
                    <a:lstStyle/>
                    <a:p>
                      <a:pPr algn="ctr"/>
                      <a:r>
                        <a:rPr kumimoji="1" lang="en-US" altLang="ja-JP" sz="2800" dirty="0"/>
                        <a:t>H</a:t>
                      </a:r>
                      <a:endParaRPr kumimoji="1" lang="ja-JP" altLang="en-US" sz="2800" dirty="0"/>
                    </a:p>
                  </a:txBody>
                  <a:tcPr/>
                </a:tc>
                <a:extLst>
                  <a:ext uri="{0D108BD9-81ED-4DB2-BD59-A6C34878D82A}">
                    <a16:rowId xmlns:a16="http://schemas.microsoft.com/office/drawing/2014/main" val="745628716"/>
                  </a:ext>
                </a:extLst>
              </a:tr>
              <a:tr h="370840">
                <a:tc>
                  <a:txBody>
                    <a:bodyPr/>
                    <a:lstStyle/>
                    <a:p>
                      <a:pPr algn="ctr"/>
                      <a:r>
                        <a:rPr kumimoji="1" lang="ja-JP" altLang="en-US" sz="2800" dirty="0"/>
                        <a:t>上記以外</a:t>
                      </a:r>
                    </a:p>
                  </a:txBody>
                  <a:tcPr/>
                </a:tc>
                <a:tc>
                  <a:txBody>
                    <a:bodyPr/>
                    <a:lstStyle/>
                    <a:p>
                      <a:pPr algn="ctr"/>
                      <a:r>
                        <a:rPr kumimoji="1" lang="en-US" altLang="ja-JP" sz="2800" dirty="0"/>
                        <a:t>X</a:t>
                      </a:r>
                      <a:endParaRPr kumimoji="1" lang="ja-JP" altLang="en-US" sz="2800" dirty="0"/>
                    </a:p>
                  </a:txBody>
                  <a:tcPr/>
                </a:tc>
                <a:tc>
                  <a:txBody>
                    <a:bodyPr/>
                    <a:lstStyle/>
                    <a:p>
                      <a:pPr algn="ctr"/>
                      <a:r>
                        <a:rPr kumimoji="1" lang="ja-JP" altLang="en-US" sz="2800" dirty="0"/>
                        <a:t>保持</a:t>
                      </a:r>
                    </a:p>
                  </a:txBody>
                  <a:tcPr/>
                </a:tc>
                <a:extLst>
                  <a:ext uri="{0D108BD9-81ED-4DB2-BD59-A6C34878D82A}">
                    <a16:rowId xmlns:a16="http://schemas.microsoft.com/office/drawing/2014/main" val="3356801967"/>
                  </a:ext>
                </a:extLst>
              </a:tr>
            </a:tbl>
          </a:graphicData>
        </a:graphic>
      </p:graphicFrame>
    </p:spTree>
    <p:extLst>
      <p:ext uri="{BB962C8B-B14F-4D97-AF65-F5344CB8AC3E}">
        <p14:creationId xmlns:p14="http://schemas.microsoft.com/office/powerpoint/2010/main" val="25945788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C1305D-C816-FB67-382C-18D977487448}"/>
              </a:ext>
            </a:extLst>
          </p:cNvPr>
          <p:cNvSpPr>
            <a:spLocks noGrp="1"/>
          </p:cNvSpPr>
          <p:nvPr>
            <p:ph type="title"/>
          </p:nvPr>
        </p:nvSpPr>
        <p:spPr/>
        <p:txBody>
          <a:bodyPr/>
          <a:lstStyle/>
          <a:p>
            <a:r>
              <a:rPr lang="en-US" altLang="ja-JP" dirty="0"/>
              <a:t>Positive-edge-triggered D flip-flop / D flip-flop</a:t>
            </a:r>
            <a:endParaRPr kumimoji="1" lang="ja-JP" altLang="en-US" dirty="0"/>
          </a:p>
        </p:txBody>
      </p:sp>
      <p:sp>
        <p:nvSpPr>
          <p:cNvPr id="4" name="日付プレースホルダー 3">
            <a:extLst>
              <a:ext uri="{FF2B5EF4-FFF2-40B4-BE49-F238E27FC236}">
                <a16:creationId xmlns:a16="http://schemas.microsoft.com/office/drawing/2014/main" id="{5A6D2FC3-9C96-81B1-54C3-53ED2DA4A8A3}"/>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D41FC568-E9FE-AB3D-494F-F93FC51DFF8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166</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5830D4B-F53D-EE6C-B0C5-EC93CFEE6C80}"/>
              </a:ext>
            </a:extLst>
          </p:cNvPr>
          <p:cNvSpPr>
            <a:spLocks noGrp="1"/>
          </p:cNvSpPr>
          <p:nvPr>
            <p:ph sz="quarter" idx="13"/>
          </p:nvPr>
        </p:nvSpPr>
        <p:spPr/>
        <p:txBody>
          <a:bodyPr>
            <a:normAutofit/>
          </a:bodyPr>
          <a:lstStyle/>
          <a:p>
            <a:r>
              <a:rPr kumimoji="1" lang="en-US" altLang="ja-JP" sz="2000" dirty="0"/>
              <a:t>D</a:t>
            </a:r>
            <a:r>
              <a:rPr kumimoji="1" lang="ja-JP" altLang="en-US" sz="2000" dirty="0"/>
              <a:t>ラッチ２個でも構成可能</a:t>
            </a:r>
            <a:br>
              <a:rPr kumimoji="1" lang="en-US" altLang="ja-JP" sz="2000" dirty="0"/>
            </a:br>
            <a:r>
              <a:rPr kumimoji="1" lang="en-US" altLang="ja-JP" sz="2000" dirty="0"/>
              <a:t>Master-s</a:t>
            </a:r>
            <a:r>
              <a:rPr lang="en-US" altLang="ja-JP" sz="2000" dirty="0"/>
              <a:t>lave edge-triggered D flip-flop </a:t>
            </a:r>
            <a:r>
              <a:rPr lang="ja-JP" altLang="en-US" sz="2000" dirty="0"/>
              <a:t>と呼ばれる</a:t>
            </a:r>
            <a:endParaRPr lang="en-US" altLang="ja-JP" sz="2000" dirty="0"/>
          </a:p>
          <a:p>
            <a:r>
              <a:rPr lang="ja-JP" altLang="en-US" sz="2000" dirty="0"/>
              <a:t>下図は</a:t>
            </a:r>
            <a:r>
              <a:rPr lang="en-US" altLang="ja-JP" sz="2000" dirty="0"/>
              <a:t>Negative-edge-triggered</a:t>
            </a:r>
            <a:r>
              <a:rPr lang="ja-JP" altLang="en-US" sz="2000" dirty="0"/>
              <a:t>なので、</a:t>
            </a:r>
            <a:r>
              <a:rPr lang="en-US" altLang="ja-JP" sz="2000" dirty="0"/>
              <a:t>Positive-edge-triggered</a:t>
            </a:r>
            <a:r>
              <a:rPr lang="ja-JP" altLang="en-US" sz="2000" dirty="0"/>
              <a:t>とするには</a:t>
            </a:r>
            <a:br>
              <a:rPr lang="en-US" altLang="ja-JP" sz="2000" dirty="0"/>
            </a:br>
            <a:r>
              <a:rPr lang="ja-JP" altLang="en-US" sz="2000" dirty="0"/>
              <a:t>入力</a:t>
            </a:r>
            <a:r>
              <a:rPr lang="en-US" altLang="ja-JP" sz="2000" dirty="0"/>
              <a:t>Clock</a:t>
            </a:r>
            <a:r>
              <a:rPr lang="ja-JP" altLang="en-US" sz="2000" dirty="0"/>
              <a:t>を反転させる必要アリ</a:t>
            </a:r>
            <a:endParaRPr lang="en-US" altLang="ja-JP" sz="2000" dirty="0"/>
          </a:p>
          <a:p>
            <a:r>
              <a:rPr kumimoji="1" lang="ja-JP" altLang="en-US" sz="2000" dirty="0"/>
              <a:t>ロジック</a:t>
            </a:r>
            <a:r>
              <a:rPr kumimoji="1" lang="en-US" altLang="ja-JP" sz="2000" dirty="0"/>
              <a:t>IC</a:t>
            </a:r>
            <a:r>
              <a:rPr kumimoji="1" lang="ja-JP" altLang="en-US" sz="2000" dirty="0"/>
              <a:t>では</a:t>
            </a:r>
            <a:r>
              <a:rPr kumimoji="1" lang="en-US" altLang="ja-JP" sz="2000" dirty="0"/>
              <a:t>D</a:t>
            </a:r>
            <a:r>
              <a:rPr kumimoji="1" lang="ja-JP" altLang="en-US" sz="2000" dirty="0"/>
              <a:t>ラッチ２個を用いて</a:t>
            </a:r>
            <a:r>
              <a:rPr kumimoji="1" lang="en-US" altLang="ja-JP" sz="2000" dirty="0"/>
              <a:t>D</a:t>
            </a:r>
            <a:r>
              <a:rPr kumimoji="1" lang="ja-JP" altLang="en-US" sz="2000" dirty="0"/>
              <a:t>フリップフロップを構成していることが多い</a:t>
            </a:r>
          </a:p>
        </p:txBody>
      </p:sp>
      <p:pic>
        <p:nvPicPr>
          <p:cNvPr id="10" name="図 9" descr="図形&#10;&#10;中程度の精度で自動的に生成された説明">
            <a:extLst>
              <a:ext uri="{FF2B5EF4-FFF2-40B4-BE49-F238E27FC236}">
                <a16:creationId xmlns:a16="http://schemas.microsoft.com/office/drawing/2014/main" id="{A51B90DB-56ED-F429-D406-2AE0AC2F2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945" y="3485233"/>
            <a:ext cx="8054109" cy="3225838"/>
          </a:xfrm>
          <a:prstGeom prst="rect">
            <a:avLst/>
          </a:prstGeom>
        </p:spPr>
      </p:pic>
    </p:spTree>
    <p:extLst>
      <p:ext uri="{BB962C8B-B14F-4D97-AF65-F5344CB8AC3E}">
        <p14:creationId xmlns:p14="http://schemas.microsoft.com/office/powerpoint/2010/main" val="20214772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60A17D-94AC-479B-F727-CED729DA31BC}"/>
              </a:ext>
            </a:extLst>
          </p:cNvPr>
          <p:cNvSpPr>
            <a:spLocks noGrp="1"/>
          </p:cNvSpPr>
          <p:nvPr>
            <p:ph type="title"/>
          </p:nvPr>
        </p:nvSpPr>
        <p:spPr/>
        <p:txBody>
          <a:bodyPr>
            <a:normAutofit/>
          </a:bodyPr>
          <a:lstStyle/>
          <a:p>
            <a:r>
              <a:rPr lang="en-US" altLang="ja-JP" dirty="0"/>
              <a:t>Positive-edge-triggered D flip-flop / D flip-flop</a:t>
            </a:r>
            <a:endParaRPr kumimoji="1" lang="ja-JP" altLang="en-US" dirty="0"/>
          </a:p>
        </p:txBody>
      </p:sp>
      <p:sp>
        <p:nvSpPr>
          <p:cNvPr id="4" name="日付プレースホルダー 3">
            <a:extLst>
              <a:ext uri="{FF2B5EF4-FFF2-40B4-BE49-F238E27FC236}">
                <a16:creationId xmlns:a16="http://schemas.microsoft.com/office/drawing/2014/main" id="{1E07FAEF-7F54-98C6-B092-F186AF019F4D}"/>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A6BF5980-A2C9-EC64-31AC-A47E5141150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167</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33ACB7E4-4477-18F2-8B6F-BD20C370AA64}"/>
              </a:ext>
            </a:extLst>
          </p:cNvPr>
          <p:cNvSpPr>
            <a:spLocks noGrp="1"/>
          </p:cNvSpPr>
          <p:nvPr>
            <p:ph sz="quarter" idx="13"/>
          </p:nvPr>
        </p:nvSpPr>
        <p:spPr/>
        <p:txBody>
          <a:bodyPr/>
          <a:lstStyle/>
          <a:p>
            <a:r>
              <a:rPr kumimoji="1" lang="en-US" altLang="ja-JP" dirty="0"/>
              <a:t>CD4013B(</a:t>
            </a:r>
            <a:r>
              <a:rPr kumimoji="1" lang="ja-JP" altLang="en-US" dirty="0"/>
              <a:t>左</a:t>
            </a:r>
            <a:r>
              <a:rPr kumimoji="1" lang="en-US" altLang="ja-JP" dirty="0"/>
              <a:t>)</a:t>
            </a:r>
            <a:r>
              <a:rPr lang="ja-JP" altLang="en-US" dirty="0"/>
              <a:t> </a:t>
            </a:r>
            <a:r>
              <a:rPr kumimoji="1" lang="ja-JP" altLang="en-US" dirty="0"/>
              <a:t>と </a:t>
            </a:r>
            <a:r>
              <a:rPr kumimoji="1" lang="en-US" altLang="ja-JP" dirty="0"/>
              <a:t>CD74HC74(</a:t>
            </a:r>
            <a:r>
              <a:rPr lang="ja-JP" altLang="en-US" dirty="0"/>
              <a:t>右</a:t>
            </a:r>
            <a:r>
              <a:rPr lang="en-US" altLang="ja-JP" dirty="0"/>
              <a:t>) </a:t>
            </a:r>
            <a:r>
              <a:rPr lang="ja-JP" altLang="en-US" dirty="0"/>
              <a:t>で</a:t>
            </a:r>
            <a:r>
              <a:rPr kumimoji="1" lang="ja-JP" altLang="en-US" dirty="0"/>
              <a:t>の</a:t>
            </a:r>
            <a:r>
              <a:rPr kumimoji="1" lang="en-US" altLang="ja-JP" dirty="0"/>
              <a:t>D</a:t>
            </a:r>
            <a:r>
              <a:rPr kumimoji="1" lang="ja-JP" altLang="en-US" dirty="0"/>
              <a:t>フリップフロップ構成例</a:t>
            </a:r>
            <a:endParaRPr kumimoji="1" lang="en-US" altLang="ja-JP" dirty="0"/>
          </a:p>
        </p:txBody>
      </p:sp>
      <p:pic>
        <p:nvPicPr>
          <p:cNvPr id="7" name="図 6">
            <a:extLst>
              <a:ext uri="{FF2B5EF4-FFF2-40B4-BE49-F238E27FC236}">
                <a16:creationId xmlns:a16="http://schemas.microsoft.com/office/drawing/2014/main" id="{23412523-ED9A-5A32-38C3-FA0B828C1726}"/>
              </a:ext>
            </a:extLst>
          </p:cNvPr>
          <p:cNvPicPr>
            <a:picLocks noChangeAspect="1"/>
          </p:cNvPicPr>
          <p:nvPr/>
        </p:nvPicPr>
        <p:blipFill>
          <a:blip r:embed="rId2"/>
          <a:stretch>
            <a:fillRect/>
          </a:stretch>
        </p:blipFill>
        <p:spPr>
          <a:xfrm>
            <a:off x="6096975" y="2494752"/>
            <a:ext cx="6021133" cy="3223849"/>
          </a:xfrm>
          <a:prstGeom prst="rect">
            <a:avLst/>
          </a:prstGeom>
        </p:spPr>
      </p:pic>
      <p:pic>
        <p:nvPicPr>
          <p:cNvPr id="9" name="図 8">
            <a:extLst>
              <a:ext uri="{FF2B5EF4-FFF2-40B4-BE49-F238E27FC236}">
                <a16:creationId xmlns:a16="http://schemas.microsoft.com/office/drawing/2014/main" id="{0CA007D6-CF68-3804-AF8B-70E51658E487}"/>
              </a:ext>
            </a:extLst>
          </p:cNvPr>
          <p:cNvPicPr>
            <a:picLocks noChangeAspect="1"/>
          </p:cNvPicPr>
          <p:nvPr/>
        </p:nvPicPr>
        <p:blipFill>
          <a:blip r:embed="rId3"/>
          <a:stretch>
            <a:fillRect/>
          </a:stretch>
        </p:blipFill>
        <p:spPr>
          <a:xfrm>
            <a:off x="73892" y="2179474"/>
            <a:ext cx="6022108" cy="3854406"/>
          </a:xfrm>
          <a:prstGeom prst="rect">
            <a:avLst/>
          </a:prstGeom>
        </p:spPr>
      </p:pic>
    </p:spTree>
    <p:extLst>
      <p:ext uri="{BB962C8B-B14F-4D97-AF65-F5344CB8AC3E}">
        <p14:creationId xmlns:p14="http://schemas.microsoft.com/office/powerpoint/2010/main" val="1970093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60A17D-94AC-479B-F727-CED729DA31BC}"/>
              </a:ext>
            </a:extLst>
          </p:cNvPr>
          <p:cNvSpPr>
            <a:spLocks noGrp="1"/>
          </p:cNvSpPr>
          <p:nvPr>
            <p:ph type="title"/>
          </p:nvPr>
        </p:nvSpPr>
        <p:spPr/>
        <p:txBody>
          <a:bodyPr/>
          <a:lstStyle/>
          <a:p>
            <a:r>
              <a:rPr lang="en-US" altLang="ja-JP" dirty="0"/>
              <a:t>Positive-edge-triggered D flip-flop / D flip-flop</a:t>
            </a:r>
            <a:endParaRPr kumimoji="1" lang="ja-JP" altLang="en-US" dirty="0"/>
          </a:p>
        </p:txBody>
      </p:sp>
      <p:sp>
        <p:nvSpPr>
          <p:cNvPr id="4" name="日付プレースホルダー 3">
            <a:extLst>
              <a:ext uri="{FF2B5EF4-FFF2-40B4-BE49-F238E27FC236}">
                <a16:creationId xmlns:a16="http://schemas.microsoft.com/office/drawing/2014/main" id="{1E07FAEF-7F54-98C6-B092-F186AF019F4D}"/>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A6BF5980-A2C9-EC64-31AC-A47E5141150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168</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33ACB7E4-4477-18F2-8B6F-BD20C370AA64}"/>
              </a:ext>
            </a:extLst>
          </p:cNvPr>
          <p:cNvSpPr>
            <a:spLocks noGrp="1"/>
          </p:cNvSpPr>
          <p:nvPr>
            <p:ph sz="quarter" idx="13"/>
          </p:nvPr>
        </p:nvSpPr>
        <p:spPr/>
        <p:txBody>
          <a:bodyPr/>
          <a:lstStyle/>
          <a:p>
            <a:r>
              <a:rPr lang="en-US" altLang="ja-JP" dirty="0"/>
              <a:t>TC</a:t>
            </a:r>
            <a:r>
              <a:rPr kumimoji="1" lang="en-US" altLang="ja-JP" dirty="0"/>
              <a:t>4013BP(</a:t>
            </a:r>
            <a:r>
              <a:rPr kumimoji="1" lang="ja-JP" altLang="en-US" dirty="0"/>
              <a:t>左</a:t>
            </a:r>
            <a:r>
              <a:rPr kumimoji="1" lang="en-US" altLang="ja-JP" dirty="0"/>
              <a:t>)</a:t>
            </a:r>
            <a:r>
              <a:rPr lang="ja-JP" altLang="en-US" dirty="0"/>
              <a:t> </a:t>
            </a:r>
            <a:r>
              <a:rPr kumimoji="1" lang="ja-JP" altLang="en-US" dirty="0"/>
              <a:t>と </a:t>
            </a:r>
            <a:r>
              <a:rPr kumimoji="1" lang="en-US" altLang="ja-JP" dirty="0"/>
              <a:t>TC74HC74(</a:t>
            </a:r>
            <a:r>
              <a:rPr lang="ja-JP" altLang="en-US" dirty="0"/>
              <a:t>右</a:t>
            </a:r>
            <a:r>
              <a:rPr lang="en-US" altLang="ja-JP" dirty="0"/>
              <a:t>) </a:t>
            </a:r>
            <a:r>
              <a:rPr lang="ja-JP" altLang="en-US" dirty="0"/>
              <a:t>で</a:t>
            </a:r>
            <a:r>
              <a:rPr kumimoji="1" lang="ja-JP" altLang="en-US" dirty="0"/>
              <a:t>の</a:t>
            </a:r>
            <a:r>
              <a:rPr kumimoji="1" lang="en-US" altLang="ja-JP" dirty="0"/>
              <a:t>D</a:t>
            </a:r>
            <a:r>
              <a:rPr kumimoji="1" lang="ja-JP" altLang="en-US" dirty="0"/>
              <a:t>フリップフロップ構成例</a:t>
            </a:r>
            <a:endParaRPr kumimoji="1" lang="en-US" altLang="ja-JP" dirty="0"/>
          </a:p>
        </p:txBody>
      </p:sp>
      <p:pic>
        <p:nvPicPr>
          <p:cNvPr id="7" name="図 6">
            <a:extLst>
              <a:ext uri="{FF2B5EF4-FFF2-40B4-BE49-F238E27FC236}">
                <a16:creationId xmlns:a16="http://schemas.microsoft.com/office/drawing/2014/main" id="{23412523-ED9A-5A32-38C3-FA0B828C17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2179474"/>
            <a:ext cx="5985297" cy="3854406"/>
          </a:xfrm>
          <a:prstGeom prst="rect">
            <a:avLst/>
          </a:prstGeom>
        </p:spPr>
      </p:pic>
      <p:pic>
        <p:nvPicPr>
          <p:cNvPr id="9" name="図 8">
            <a:extLst>
              <a:ext uri="{FF2B5EF4-FFF2-40B4-BE49-F238E27FC236}">
                <a16:creationId xmlns:a16="http://schemas.microsoft.com/office/drawing/2014/main" id="{0CA007D6-CF68-3804-AF8B-70E51658E4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892" y="2179474"/>
            <a:ext cx="6022108" cy="2967415"/>
          </a:xfrm>
          <a:prstGeom prst="rect">
            <a:avLst/>
          </a:prstGeom>
        </p:spPr>
      </p:pic>
    </p:spTree>
    <p:extLst>
      <p:ext uri="{BB962C8B-B14F-4D97-AF65-F5344CB8AC3E}">
        <p14:creationId xmlns:p14="http://schemas.microsoft.com/office/powerpoint/2010/main" val="39157557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273C98-474F-D9AA-7FFA-6F0224A9E614}"/>
              </a:ext>
            </a:extLst>
          </p:cNvPr>
          <p:cNvSpPr>
            <a:spLocks noGrp="1"/>
          </p:cNvSpPr>
          <p:nvPr>
            <p:ph type="title"/>
          </p:nvPr>
        </p:nvSpPr>
        <p:spPr/>
        <p:txBody>
          <a:bodyPr/>
          <a:lstStyle/>
          <a:p>
            <a:r>
              <a:rPr kumimoji="1" lang="en-US" altLang="ja-JP" dirty="0"/>
              <a:t>D</a:t>
            </a:r>
            <a:r>
              <a:rPr kumimoji="1" lang="ja-JP" altLang="en-US" dirty="0"/>
              <a:t>ラッチを２個使用した</a:t>
            </a:r>
            <a:r>
              <a:rPr kumimoji="1" lang="en-US" altLang="ja-JP" dirty="0"/>
              <a:t>D</a:t>
            </a:r>
            <a:r>
              <a:rPr kumimoji="1" lang="ja-JP" altLang="en-US" dirty="0"/>
              <a:t>フリップフロップ構成例</a:t>
            </a:r>
          </a:p>
        </p:txBody>
      </p:sp>
      <p:sp>
        <p:nvSpPr>
          <p:cNvPr id="3" name="日付プレースホルダー 2">
            <a:extLst>
              <a:ext uri="{FF2B5EF4-FFF2-40B4-BE49-F238E27FC236}">
                <a16:creationId xmlns:a16="http://schemas.microsoft.com/office/drawing/2014/main" id="{C00B1BE7-BA85-0B61-B3BD-7056E519FA3C}"/>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8C8976E4-7F76-9870-5DA0-233F65A8313E}"/>
              </a:ext>
            </a:extLst>
          </p:cNvPr>
          <p:cNvSpPr>
            <a:spLocks noGrp="1"/>
          </p:cNvSpPr>
          <p:nvPr>
            <p:ph type="sldNum" sz="quarter" idx="12"/>
          </p:nvPr>
        </p:nvSpPr>
        <p:spPr/>
        <p:txBody>
          <a:bodyPr/>
          <a:lstStyle/>
          <a:p>
            <a:pPr rtl="0"/>
            <a:fld id="{9860EDB8-5305-433F-BE41-D7A86D811DB3}" type="slidenum">
              <a:rPr lang="en-US" altLang="ja-JP" noProof="0" smtClean="0"/>
              <a:pPr rtl="0"/>
              <a:t>169</a:t>
            </a:fld>
            <a:endParaRPr lang="ja-JP" altLang="en-US" noProof="0"/>
          </a:p>
        </p:txBody>
      </p:sp>
      <p:pic>
        <p:nvPicPr>
          <p:cNvPr id="7" name="コンテンツ プレースホルダー 6">
            <a:extLst>
              <a:ext uri="{FF2B5EF4-FFF2-40B4-BE49-F238E27FC236}">
                <a16:creationId xmlns:a16="http://schemas.microsoft.com/office/drawing/2014/main" id="{CFCC8528-0849-F213-95B8-7E0B3DEB9C24}"/>
              </a:ext>
            </a:extLst>
          </p:cNvPr>
          <p:cNvPicPr>
            <a:picLocks noGrp="1" noChangeAspect="1"/>
          </p:cNvPicPr>
          <p:nvPr>
            <p:ph sz="quarter" idx="13"/>
          </p:nvPr>
        </p:nvPicPr>
        <p:blipFill>
          <a:blip r:embed="rId2"/>
          <a:stretch>
            <a:fillRect/>
          </a:stretch>
        </p:blipFill>
        <p:spPr>
          <a:xfrm>
            <a:off x="2162428" y="1463675"/>
            <a:ext cx="7775069" cy="4600575"/>
          </a:xfrm>
        </p:spPr>
      </p:pic>
    </p:spTree>
    <p:extLst>
      <p:ext uri="{BB962C8B-B14F-4D97-AF65-F5344CB8AC3E}">
        <p14:creationId xmlns:p14="http://schemas.microsoft.com/office/powerpoint/2010/main" val="2197081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15997D-B4CC-D5BD-C581-44F7B770B8A0}"/>
              </a:ext>
            </a:extLst>
          </p:cNvPr>
          <p:cNvSpPr>
            <a:spLocks noGrp="1"/>
          </p:cNvSpPr>
          <p:nvPr>
            <p:ph type="title"/>
          </p:nvPr>
        </p:nvSpPr>
        <p:spPr/>
        <p:txBody>
          <a:bodyPr/>
          <a:lstStyle/>
          <a:p>
            <a:r>
              <a:rPr kumimoji="1" lang="ja-JP" altLang="en-US" dirty="0"/>
              <a:t>論理検証をして・・・</a:t>
            </a:r>
          </a:p>
        </p:txBody>
      </p:sp>
      <p:pic>
        <p:nvPicPr>
          <p:cNvPr id="8" name="コンテンツ プレースホルダー 7">
            <a:extLst>
              <a:ext uri="{FF2B5EF4-FFF2-40B4-BE49-F238E27FC236}">
                <a16:creationId xmlns:a16="http://schemas.microsoft.com/office/drawing/2014/main" id="{D264E77E-7C67-4DDE-F729-23F51D45C216}"/>
              </a:ext>
            </a:extLst>
          </p:cNvPr>
          <p:cNvPicPr>
            <a:picLocks noGrp="1" noChangeAspect="1"/>
          </p:cNvPicPr>
          <p:nvPr>
            <p:ph idx="1"/>
          </p:nvPr>
        </p:nvPicPr>
        <p:blipFill>
          <a:blip r:embed="rId2"/>
          <a:stretch>
            <a:fillRect/>
          </a:stretch>
        </p:blipFill>
        <p:spPr>
          <a:xfrm>
            <a:off x="1472511" y="1255713"/>
            <a:ext cx="9246977" cy="5302250"/>
          </a:xfrm>
        </p:spPr>
      </p:pic>
      <p:sp>
        <p:nvSpPr>
          <p:cNvPr id="4" name="日付プレースホルダー 3">
            <a:extLst>
              <a:ext uri="{FF2B5EF4-FFF2-40B4-BE49-F238E27FC236}">
                <a16:creationId xmlns:a16="http://schemas.microsoft.com/office/drawing/2014/main" id="{D0296670-C081-AD53-F8D5-82F74AE5AE41}"/>
              </a:ext>
            </a:extLst>
          </p:cNvPr>
          <p:cNvSpPr>
            <a:spLocks noGrp="1"/>
          </p:cNvSpPr>
          <p:nvPr>
            <p:ph type="dt" sz="half" idx="10"/>
          </p:nvPr>
        </p:nvSpPr>
        <p:spPr>
          <a:xfrm>
            <a:off x="9454552" y="6569077"/>
            <a:ext cx="1682149" cy="290766"/>
          </a:xfrm>
        </p:spPr>
        <p:txBody>
          <a:bodyPr/>
          <a:lstStyle/>
          <a:p>
            <a:fld id="{C8D55FC4-4FBB-4061-B0B6-96F0050D7C51}" type="datetime1">
              <a:rPr kumimoji="1" lang="ja-JP" altLang="en-US" smtClean="0"/>
              <a:t>2025/1/3</a:t>
            </a:fld>
            <a:endParaRPr kumimoji="1" lang="ja-JP" altLang="en-US"/>
          </a:p>
        </p:txBody>
      </p:sp>
      <p:sp>
        <p:nvSpPr>
          <p:cNvPr id="5" name="フッター プレースホルダー 4">
            <a:extLst>
              <a:ext uri="{FF2B5EF4-FFF2-40B4-BE49-F238E27FC236}">
                <a16:creationId xmlns:a16="http://schemas.microsoft.com/office/drawing/2014/main" id="{404700E3-66A5-01D3-B02C-4F75378E310E}"/>
              </a:ext>
            </a:extLst>
          </p:cNvPr>
          <p:cNvSpPr>
            <a:spLocks noGrp="1"/>
          </p:cNvSpPr>
          <p:nvPr>
            <p:ph type="ftr" sz="quarter" idx="4294967295"/>
          </p:nvPr>
        </p:nvSpPr>
        <p:spPr/>
        <p:txBody>
          <a:bodyPr/>
          <a:lstStyle/>
          <a:p>
            <a:r>
              <a:rPr kumimoji="1" lang="ja-JP" altLang="en-US" dirty="0"/>
              <a:t>　</a:t>
            </a:r>
          </a:p>
        </p:txBody>
      </p:sp>
      <p:sp>
        <p:nvSpPr>
          <p:cNvPr id="6" name="スライド番号プレースホルダー 5">
            <a:extLst>
              <a:ext uri="{FF2B5EF4-FFF2-40B4-BE49-F238E27FC236}">
                <a16:creationId xmlns:a16="http://schemas.microsoft.com/office/drawing/2014/main" id="{2FD3295E-0E64-36F0-CBBE-73FE2812AF3F}"/>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17</a:t>
            </a:fld>
            <a:endParaRPr kumimoji="1" lang="ja-JP" altLang="en-US"/>
          </a:p>
        </p:txBody>
      </p:sp>
    </p:spTree>
    <p:extLst>
      <p:ext uri="{BB962C8B-B14F-4D97-AF65-F5344CB8AC3E}">
        <p14:creationId xmlns:p14="http://schemas.microsoft.com/office/powerpoint/2010/main" val="186656181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6A77C-99D1-525C-1BF1-12C5FBEF4581}"/>
              </a:ext>
            </a:extLst>
          </p:cNvPr>
          <p:cNvSpPr>
            <a:spLocks noGrp="1"/>
          </p:cNvSpPr>
          <p:nvPr>
            <p:ph type="title"/>
          </p:nvPr>
        </p:nvSpPr>
        <p:spPr/>
        <p:txBody>
          <a:bodyPr/>
          <a:lstStyle/>
          <a:p>
            <a:r>
              <a:rPr kumimoji="1" lang="en-US" altLang="ja-JP" dirty="0"/>
              <a:t>D</a:t>
            </a:r>
            <a:r>
              <a:rPr kumimoji="1" lang="ja-JP" altLang="en-US" dirty="0"/>
              <a:t>ラッチを２個使用した</a:t>
            </a:r>
            <a:r>
              <a:rPr kumimoji="1" lang="en-US" altLang="ja-JP" dirty="0"/>
              <a:t>D</a:t>
            </a:r>
            <a:r>
              <a:rPr kumimoji="1" lang="ja-JP" altLang="en-US" dirty="0"/>
              <a:t>フリップフロップ構成例</a:t>
            </a:r>
          </a:p>
        </p:txBody>
      </p:sp>
      <p:sp>
        <p:nvSpPr>
          <p:cNvPr id="3" name="日付プレースホルダー 2">
            <a:extLst>
              <a:ext uri="{FF2B5EF4-FFF2-40B4-BE49-F238E27FC236}">
                <a16:creationId xmlns:a16="http://schemas.microsoft.com/office/drawing/2014/main" id="{4FC51589-5750-9DAB-E2DA-1D1E3F7BADEE}"/>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34CD4354-B307-35B2-9EF7-2CD705105FE2}"/>
              </a:ext>
            </a:extLst>
          </p:cNvPr>
          <p:cNvSpPr>
            <a:spLocks noGrp="1"/>
          </p:cNvSpPr>
          <p:nvPr>
            <p:ph type="sldNum" sz="quarter" idx="12"/>
          </p:nvPr>
        </p:nvSpPr>
        <p:spPr/>
        <p:txBody>
          <a:bodyPr/>
          <a:lstStyle/>
          <a:p>
            <a:pPr rtl="0"/>
            <a:fld id="{9860EDB8-5305-433F-BE41-D7A86D811DB3}" type="slidenum">
              <a:rPr lang="en-US" altLang="ja-JP" noProof="0" smtClean="0"/>
              <a:pPr rtl="0"/>
              <a:t>170</a:t>
            </a:fld>
            <a:endParaRPr lang="ja-JP" altLang="en-US" noProof="0"/>
          </a:p>
        </p:txBody>
      </p:sp>
      <p:pic>
        <p:nvPicPr>
          <p:cNvPr id="7" name="図 6">
            <a:extLst>
              <a:ext uri="{FF2B5EF4-FFF2-40B4-BE49-F238E27FC236}">
                <a16:creationId xmlns:a16="http://schemas.microsoft.com/office/drawing/2014/main" id="{A3172225-9420-A8B0-1DD1-1CEEF37A154D}"/>
              </a:ext>
            </a:extLst>
          </p:cNvPr>
          <p:cNvPicPr>
            <a:picLocks noChangeAspect="1"/>
          </p:cNvPicPr>
          <p:nvPr/>
        </p:nvPicPr>
        <p:blipFill>
          <a:blip r:embed="rId2"/>
          <a:stretch>
            <a:fillRect/>
          </a:stretch>
        </p:blipFill>
        <p:spPr>
          <a:xfrm>
            <a:off x="1485256" y="1551925"/>
            <a:ext cx="9221487" cy="4763165"/>
          </a:xfrm>
          <a:prstGeom prst="rect">
            <a:avLst/>
          </a:prstGeom>
        </p:spPr>
      </p:pic>
    </p:spTree>
    <p:extLst>
      <p:ext uri="{BB962C8B-B14F-4D97-AF65-F5344CB8AC3E}">
        <p14:creationId xmlns:p14="http://schemas.microsoft.com/office/powerpoint/2010/main" val="9061354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DEE69-8095-CEF2-0547-EF44F7AE05EF}"/>
              </a:ext>
            </a:extLst>
          </p:cNvPr>
          <p:cNvSpPr>
            <a:spLocks noGrp="1"/>
          </p:cNvSpPr>
          <p:nvPr>
            <p:ph type="title"/>
          </p:nvPr>
        </p:nvSpPr>
        <p:spPr/>
        <p:txBody>
          <a:bodyPr/>
          <a:lstStyle/>
          <a:p>
            <a:r>
              <a:rPr lang="en-US" altLang="ja-JP" dirty="0"/>
              <a:t>f/2, f/4, f/8 Clock divider</a:t>
            </a:r>
            <a:r>
              <a:rPr lang="ja-JP" altLang="en-US" dirty="0"/>
              <a:t>　構成例</a:t>
            </a:r>
            <a:endParaRPr kumimoji="1" lang="ja-JP" altLang="en-US" dirty="0"/>
          </a:p>
        </p:txBody>
      </p:sp>
      <p:sp>
        <p:nvSpPr>
          <p:cNvPr id="4" name="日付プレースホルダー 3">
            <a:extLst>
              <a:ext uri="{FF2B5EF4-FFF2-40B4-BE49-F238E27FC236}">
                <a16:creationId xmlns:a16="http://schemas.microsoft.com/office/drawing/2014/main" id="{F5837ADD-BB06-1EDC-CDC2-C94B6DC547A2}"/>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C64F5685-0B2A-A8AB-CC48-B2C6BA52D6E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171</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1D3126D-FB28-67D2-FA5A-E9F42AADDC7B}"/>
              </a:ext>
            </a:extLst>
          </p:cNvPr>
          <p:cNvPicPr>
            <a:picLocks noGrp="1" noChangeAspect="1"/>
          </p:cNvPicPr>
          <p:nvPr>
            <p:ph sz="quarter" idx="13"/>
          </p:nvPr>
        </p:nvPicPr>
        <p:blipFill>
          <a:blip r:embed="rId2"/>
          <a:stretch>
            <a:fillRect/>
          </a:stretch>
        </p:blipFill>
        <p:spPr>
          <a:xfrm>
            <a:off x="1296623" y="1463675"/>
            <a:ext cx="9506679" cy="4600575"/>
          </a:xfrm>
        </p:spPr>
      </p:pic>
      <p:sp>
        <p:nvSpPr>
          <p:cNvPr id="3" name="テキスト ボックス 2">
            <a:extLst>
              <a:ext uri="{FF2B5EF4-FFF2-40B4-BE49-F238E27FC236}">
                <a16:creationId xmlns:a16="http://schemas.microsoft.com/office/drawing/2014/main" id="{7068D4D7-C147-34B1-A50E-10FE85DD0FEF}"/>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fdiv.sch</a:t>
            </a:r>
            <a:endParaRPr kumimoji="1" lang="ja-JP" altLang="en-US" dirty="0">
              <a:solidFill>
                <a:schemeClr val="tx1"/>
              </a:solidFill>
            </a:endParaRPr>
          </a:p>
        </p:txBody>
      </p:sp>
    </p:spTree>
    <p:extLst>
      <p:ext uri="{BB962C8B-B14F-4D97-AF65-F5344CB8AC3E}">
        <p14:creationId xmlns:p14="http://schemas.microsoft.com/office/powerpoint/2010/main" val="4340438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3177DA-6BD9-A7EE-5B6E-68F07A91EDAC}"/>
              </a:ext>
            </a:extLst>
          </p:cNvPr>
          <p:cNvSpPr>
            <a:spLocks noGrp="1"/>
          </p:cNvSpPr>
          <p:nvPr>
            <p:ph type="title"/>
          </p:nvPr>
        </p:nvSpPr>
        <p:spPr/>
        <p:txBody>
          <a:bodyPr>
            <a:normAutofit/>
          </a:bodyPr>
          <a:lstStyle/>
          <a:p>
            <a:r>
              <a:rPr lang="en-US" altLang="ja-JP" dirty="0"/>
              <a:t>f/2, f/4, f/8 Clock divider</a:t>
            </a:r>
            <a:r>
              <a:rPr lang="ja-JP" altLang="en-US" dirty="0"/>
              <a:t>　構成例</a:t>
            </a:r>
            <a:endParaRPr kumimoji="1" lang="ja-JP" altLang="en-US" dirty="0"/>
          </a:p>
        </p:txBody>
      </p:sp>
      <p:sp>
        <p:nvSpPr>
          <p:cNvPr id="4" name="日付プレースホルダー 3">
            <a:extLst>
              <a:ext uri="{FF2B5EF4-FFF2-40B4-BE49-F238E27FC236}">
                <a16:creationId xmlns:a16="http://schemas.microsoft.com/office/drawing/2014/main" id="{ED7DC477-41C2-BA29-CEE2-9BB10B7A1BF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5D609BA1-AA9F-2E99-7467-691DC509A7D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172</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EE14983-9194-925A-1CE2-EBC08E071D83}"/>
              </a:ext>
            </a:extLst>
          </p:cNvPr>
          <p:cNvPicPr>
            <a:picLocks noGrp="1" noChangeAspect="1"/>
          </p:cNvPicPr>
          <p:nvPr>
            <p:ph sz="quarter" idx="13"/>
          </p:nvPr>
        </p:nvPicPr>
        <p:blipFill>
          <a:blip r:embed="rId2"/>
          <a:stretch>
            <a:fillRect/>
          </a:stretch>
        </p:blipFill>
        <p:spPr>
          <a:xfrm>
            <a:off x="1281934" y="1463675"/>
            <a:ext cx="9536057" cy="4600575"/>
          </a:xfrm>
        </p:spPr>
      </p:pic>
    </p:spTree>
    <p:extLst>
      <p:ext uri="{BB962C8B-B14F-4D97-AF65-F5344CB8AC3E}">
        <p14:creationId xmlns:p14="http://schemas.microsoft.com/office/powerpoint/2010/main" val="10388870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DEE69-8095-CEF2-0547-EF44F7AE05EF}"/>
              </a:ext>
            </a:extLst>
          </p:cNvPr>
          <p:cNvSpPr>
            <a:spLocks noGrp="1"/>
          </p:cNvSpPr>
          <p:nvPr>
            <p:ph type="title"/>
          </p:nvPr>
        </p:nvSpPr>
        <p:spPr/>
        <p:txBody>
          <a:bodyPr/>
          <a:lstStyle/>
          <a:p>
            <a:r>
              <a:rPr lang="en-US" altLang="ja-JP" dirty="0"/>
              <a:t>3-bit Shift register</a:t>
            </a:r>
            <a:r>
              <a:rPr lang="ja-JP" altLang="en-US" dirty="0"/>
              <a:t>　構成例</a:t>
            </a:r>
            <a:endParaRPr kumimoji="1" lang="ja-JP" altLang="en-US" dirty="0"/>
          </a:p>
        </p:txBody>
      </p:sp>
      <p:sp>
        <p:nvSpPr>
          <p:cNvPr id="4" name="日付プレースホルダー 3">
            <a:extLst>
              <a:ext uri="{FF2B5EF4-FFF2-40B4-BE49-F238E27FC236}">
                <a16:creationId xmlns:a16="http://schemas.microsoft.com/office/drawing/2014/main" id="{F5837ADD-BB06-1EDC-CDC2-C94B6DC547A2}"/>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C64F5685-0B2A-A8AB-CC48-B2C6BA52D6E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173</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1D3126D-FB28-67D2-FA5A-E9F42AADDC7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1461431" y="1463675"/>
            <a:ext cx="9177063" cy="4600575"/>
          </a:xfrm>
        </p:spPr>
      </p:pic>
      <p:sp>
        <p:nvSpPr>
          <p:cNvPr id="3" name="テキスト ボックス 2">
            <a:extLst>
              <a:ext uri="{FF2B5EF4-FFF2-40B4-BE49-F238E27FC236}">
                <a16:creationId xmlns:a16="http://schemas.microsoft.com/office/drawing/2014/main" id="{0AEB7914-DD5D-6289-C20F-B6726F406648}"/>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shift.sch</a:t>
            </a:r>
            <a:endParaRPr kumimoji="1" lang="ja-JP" altLang="en-US" dirty="0">
              <a:solidFill>
                <a:schemeClr val="tx1"/>
              </a:solidFill>
            </a:endParaRPr>
          </a:p>
        </p:txBody>
      </p:sp>
    </p:spTree>
    <p:extLst>
      <p:ext uri="{BB962C8B-B14F-4D97-AF65-F5344CB8AC3E}">
        <p14:creationId xmlns:p14="http://schemas.microsoft.com/office/powerpoint/2010/main" val="28503236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3177DA-6BD9-A7EE-5B6E-68F07A91EDAC}"/>
              </a:ext>
            </a:extLst>
          </p:cNvPr>
          <p:cNvSpPr>
            <a:spLocks noGrp="1"/>
          </p:cNvSpPr>
          <p:nvPr>
            <p:ph type="title"/>
          </p:nvPr>
        </p:nvSpPr>
        <p:spPr/>
        <p:txBody>
          <a:bodyPr>
            <a:normAutofit/>
          </a:bodyPr>
          <a:lstStyle/>
          <a:p>
            <a:r>
              <a:rPr lang="en-US" altLang="ja-JP" dirty="0"/>
              <a:t>3-bit Shift register</a:t>
            </a:r>
            <a:r>
              <a:rPr lang="ja-JP" altLang="en-US" dirty="0"/>
              <a:t>　構成例</a:t>
            </a:r>
            <a:endParaRPr kumimoji="1" lang="ja-JP" altLang="en-US" dirty="0"/>
          </a:p>
        </p:txBody>
      </p:sp>
      <p:sp>
        <p:nvSpPr>
          <p:cNvPr id="4" name="日付プレースホルダー 3">
            <a:extLst>
              <a:ext uri="{FF2B5EF4-FFF2-40B4-BE49-F238E27FC236}">
                <a16:creationId xmlns:a16="http://schemas.microsoft.com/office/drawing/2014/main" id="{ED7DC477-41C2-BA29-CEE2-9BB10B7A1BF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5D609BA1-AA9F-2E99-7467-691DC509A7D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174</a:t>
            </a:fld>
            <a:endParaRPr kumimoji="1" lang="ja-JP" altLang="en-US" sz="1400"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EE14983-9194-925A-1CE2-EBC08E071D8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1282048" y="1463675"/>
            <a:ext cx="9535828" cy="4600575"/>
          </a:xfrm>
        </p:spPr>
      </p:pic>
    </p:spTree>
    <p:extLst>
      <p:ext uri="{BB962C8B-B14F-4D97-AF65-F5344CB8AC3E}">
        <p14:creationId xmlns:p14="http://schemas.microsoft.com/office/powerpoint/2010/main" val="29185560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DEE69-8095-CEF2-0547-EF44F7AE05EF}"/>
              </a:ext>
            </a:extLst>
          </p:cNvPr>
          <p:cNvSpPr>
            <a:spLocks noGrp="1"/>
          </p:cNvSpPr>
          <p:nvPr>
            <p:ph type="title"/>
          </p:nvPr>
        </p:nvSpPr>
        <p:spPr/>
        <p:txBody>
          <a:bodyPr/>
          <a:lstStyle/>
          <a:p>
            <a:r>
              <a:rPr lang="en-US" altLang="ja-JP" dirty="0"/>
              <a:t>3-bit Johnson ring counter </a:t>
            </a:r>
            <a:r>
              <a:rPr lang="ja-JP" altLang="en-US" dirty="0"/>
              <a:t>構成例</a:t>
            </a:r>
            <a:endParaRPr kumimoji="1" lang="ja-JP" altLang="en-US" dirty="0"/>
          </a:p>
        </p:txBody>
      </p:sp>
      <p:sp>
        <p:nvSpPr>
          <p:cNvPr id="4" name="日付プレースホルダー 3">
            <a:extLst>
              <a:ext uri="{FF2B5EF4-FFF2-40B4-BE49-F238E27FC236}">
                <a16:creationId xmlns:a16="http://schemas.microsoft.com/office/drawing/2014/main" id="{F5837ADD-BB06-1EDC-CDC2-C94B6DC547A2}"/>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C64F5685-0B2A-A8AB-CC48-B2C6BA52D6E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175</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1D3126D-FB28-67D2-FA5A-E9F42AADDC7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1446974" y="1463675"/>
            <a:ext cx="9205977" cy="4600575"/>
          </a:xfrm>
        </p:spPr>
      </p:pic>
      <p:sp>
        <p:nvSpPr>
          <p:cNvPr id="3" name="テキスト ボックス 2">
            <a:extLst>
              <a:ext uri="{FF2B5EF4-FFF2-40B4-BE49-F238E27FC236}">
                <a16:creationId xmlns:a16="http://schemas.microsoft.com/office/drawing/2014/main" id="{636390D9-FECB-80FB-5C3F-554EDE53C044}"/>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johnson.sch</a:t>
            </a:r>
            <a:endParaRPr kumimoji="1" lang="ja-JP" altLang="en-US" dirty="0">
              <a:solidFill>
                <a:schemeClr val="tx1"/>
              </a:solidFill>
            </a:endParaRPr>
          </a:p>
        </p:txBody>
      </p:sp>
    </p:spTree>
    <p:extLst>
      <p:ext uri="{BB962C8B-B14F-4D97-AF65-F5344CB8AC3E}">
        <p14:creationId xmlns:p14="http://schemas.microsoft.com/office/powerpoint/2010/main" val="41077598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3177DA-6BD9-A7EE-5B6E-68F07A91EDAC}"/>
              </a:ext>
            </a:extLst>
          </p:cNvPr>
          <p:cNvSpPr>
            <a:spLocks noGrp="1"/>
          </p:cNvSpPr>
          <p:nvPr>
            <p:ph type="title"/>
          </p:nvPr>
        </p:nvSpPr>
        <p:spPr/>
        <p:txBody>
          <a:bodyPr>
            <a:normAutofit/>
          </a:bodyPr>
          <a:lstStyle/>
          <a:p>
            <a:r>
              <a:rPr lang="en-US" altLang="ja-JP" dirty="0"/>
              <a:t>3-bit Johnson ring counter </a:t>
            </a:r>
            <a:r>
              <a:rPr lang="ja-JP" altLang="en-US" dirty="0"/>
              <a:t>構成例</a:t>
            </a:r>
            <a:endParaRPr kumimoji="1" lang="ja-JP" altLang="en-US" dirty="0"/>
          </a:p>
        </p:txBody>
      </p:sp>
      <p:sp>
        <p:nvSpPr>
          <p:cNvPr id="4" name="日付プレースホルダー 3">
            <a:extLst>
              <a:ext uri="{FF2B5EF4-FFF2-40B4-BE49-F238E27FC236}">
                <a16:creationId xmlns:a16="http://schemas.microsoft.com/office/drawing/2014/main" id="{ED7DC477-41C2-BA29-CEE2-9BB10B7A1BF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5D609BA1-AA9F-2E99-7467-691DC509A7D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176</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EE14983-9194-925A-1CE2-EBC08E071D8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1251217" y="1463675"/>
            <a:ext cx="9597491" cy="4600575"/>
          </a:xfrm>
        </p:spPr>
      </p:pic>
    </p:spTree>
    <p:extLst>
      <p:ext uri="{BB962C8B-B14F-4D97-AF65-F5344CB8AC3E}">
        <p14:creationId xmlns:p14="http://schemas.microsoft.com/office/powerpoint/2010/main" val="1960376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5DB7496E-0EB4-15A7-1C29-ED3F8BD4BED7}"/>
              </a:ext>
            </a:extLst>
          </p:cNvPr>
          <p:cNvSpPr>
            <a:spLocks noGrp="1"/>
          </p:cNvSpPr>
          <p:nvPr>
            <p:ph type="title"/>
          </p:nvPr>
        </p:nvSpPr>
        <p:spPr/>
        <p:txBody>
          <a:bodyPr/>
          <a:lstStyle/>
          <a:p>
            <a:r>
              <a:rPr lang="ja-JP" altLang="en-US" dirty="0"/>
              <a:t>レイアウトを描いて・・・</a:t>
            </a:r>
          </a:p>
        </p:txBody>
      </p:sp>
      <p:sp>
        <p:nvSpPr>
          <p:cNvPr id="4" name="日付プレースホルダー 3">
            <a:extLst>
              <a:ext uri="{FF2B5EF4-FFF2-40B4-BE49-F238E27FC236}">
                <a16:creationId xmlns:a16="http://schemas.microsoft.com/office/drawing/2014/main" id="{FA3016D9-5C38-9964-820D-FF4D13A6B973}"/>
              </a:ext>
            </a:extLst>
          </p:cNvPr>
          <p:cNvSpPr>
            <a:spLocks noGrp="1"/>
          </p:cNvSpPr>
          <p:nvPr>
            <p:ph type="dt" sz="half" idx="10"/>
          </p:nvPr>
        </p:nvSpPr>
        <p:spPr>
          <a:xfrm>
            <a:off x="9454552" y="6569077"/>
            <a:ext cx="1682149" cy="290766"/>
          </a:xfrm>
        </p:spPr>
        <p:txBody>
          <a:bodyPr/>
          <a:lstStyle/>
          <a:p>
            <a:fld id="{98554BCD-4603-4EDE-A06E-405E941F3AF4}" type="datetime1">
              <a:rPr kumimoji="1" lang="ja-JP" altLang="en-US" smtClean="0"/>
              <a:t>2025/1/3</a:t>
            </a:fld>
            <a:endParaRPr kumimoji="1" lang="ja-JP" altLang="en-US"/>
          </a:p>
        </p:txBody>
      </p:sp>
      <p:sp>
        <p:nvSpPr>
          <p:cNvPr id="5" name="フッター プレースホルダー 4">
            <a:extLst>
              <a:ext uri="{FF2B5EF4-FFF2-40B4-BE49-F238E27FC236}">
                <a16:creationId xmlns:a16="http://schemas.microsoft.com/office/drawing/2014/main" id="{F4B5F4CC-F578-F165-48A6-300BD4DEF413}"/>
              </a:ext>
            </a:extLst>
          </p:cNvPr>
          <p:cNvSpPr>
            <a:spLocks noGrp="1"/>
          </p:cNvSpPr>
          <p:nvPr>
            <p:ph type="ftr" sz="quarter" idx="4294967295"/>
          </p:nvPr>
        </p:nvSpPr>
        <p:spPr/>
        <p:txBody>
          <a:bodyPr/>
          <a:lstStyle/>
          <a:p>
            <a:r>
              <a:rPr kumimoji="1" lang="ja-JP" altLang="en-US" dirty="0"/>
              <a:t>　</a:t>
            </a:r>
            <a:endParaRPr kumimoji="1" lang="en-US" altLang="ja-JP" dirty="0"/>
          </a:p>
          <a:p>
            <a:endParaRPr kumimoji="1" lang="ja-JP" altLang="en-US" dirty="0"/>
          </a:p>
        </p:txBody>
      </p:sp>
      <p:sp>
        <p:nvSpPr>
          <p:cNvPr id="6" name="スライド番号プレースホルダー 5">
            <a:extLst>
              <a:ext uri="{FF2B5EF4-FFF2-40B4-BE49-F238E27FC236}">
                <a16:creationId xmlns:a16="http://schemas.microsoft.com/office/drawing/2014/main" id="{CA95FEA2-866D-F6CC-9972-232F6A95DC58}"/>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18</a:t>
            </a:fld>
            <a:endParaRPr kumimoji="1" lang="ja-JP" altLang="en-US"/>
          </a:p>
        </p:txBody>
      </p:sp>
      <p:pic>
        <p:nvPicPr>
          <p:cNvPr id="12" name="図 11">
            <a:extLst>
              <a:ext uri="{FF2B5EF4-FFF2-40B4-BE49-F238E27FC236}">
                <a16:creationId xmlns:a16="http://schemas.microsoft.com/office/drawing/2014/main" id="{B3941703-7419-6DA6-AF30-F159D1E893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4604" y="1227959"/>
            <a:ext cx="9342792" cy="5255319"/>
          </a:xfrm>
          <a:prstGeom prst="rect">
            <a:avLst/>
          </a:prstGeom>
        </p:spPr>
      </p:pic>
    </p:spTree>
    <p:extLst>
      <p:ext uri="{BB962C8B-B14F-4D97-AF65-F5344CB8AC3E}">
        <p14:creationId xmlns:p14="http://schemas.microsoft.com/office/powerpoint/2010/main" val="1990015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CCA59-293E-3A40-4986-4A314B90FE9A}"/>
              </a:ext>
            </a:extLst>
          </p:cNvPr>
          <p:cNvSpPr>
            <a:spLocks noGrp="1"/>
          </p:cNvSpPr>
          <p:nvPr>
            <p:ph type="title"/>
          </p:nvPr>
        </p:nvSpPr>
        <p:spPr/>
        <p:txBody>
          <a:bodyPr/>
          <a:lstStyle/>
          <a:p>
            <a:r>
              <a:rPr kumimoji="1" lang="ja-JP" altLang="en-US" dirty="0"/>
              <a:t>寄生成分を抽出して・・・</a:t>
            </a:r>
          </a:p>
        </p:txBody>
      </p:sp>
      <p:sp>
        <p:nvSpPr>
          <p:cNvPr id="4" name="日付プレースホルダー 3">
            <a:extLst>
              <a:ext uri="{FF2B5EF4-FFF2-40B4-BE49-F238E27FC236}">
                <a16:creationId xmlns:a16="http://schemas.microsoft.com/office/drawing/2014/main" id="{8ED84BED-AA3E-F1FB-D56A-A90324455DBA}"/>
              </a:ext>
            </a:extLst>
          </p:cNvPr>
          <p:cNvSpPr>
            <a:spLocks noGrp="1"/>
          </p:cNvSpPr>
          <p:nvPr>
            <p:ph type="dt" sz="half" idx="10"/>
          </p:nvPr>
        </p:nvSpPr>
        <p:spPr>
          <a:xfrm>
            <a:off x="9454552" y="6569077"/>
            <a:ext cx="1682149" cy="290766"/>
          </a:xfrm>
        </p:spPr>
        <p:txBody>
          <a:bodyPr/>
          <a:lstStyle/>
          <a:p>
            <a:fld id="{C8D55FC4-4FBB-4061-B0B6-96F0050D7C51}" type="datetime1">
              <a:rPr kumimoji="1" lang="ja-JP" altLang="en-US" smtClean="0"/>
              <a:t>2025/1/3</a:t>
            </a:fld>
            <a:endParaRPr kumimoji="1" lang="ja-JP" altLang="en-US"/>
          </a:p>
        </p:txBody>
      </p:sp>
      <p:sp>
        <p:nvSpPr>
          <p:cNvPr id="5" name="フッター プレースホルダー 4">
            <a:extLst>
              <a:ext uri="{FF2B5EF4-FFF2-40B4-BE49-F238E27FC236}">
                <a16:creationId xmlns:a16="http://schemas.microsoft.com/office/drawing/2014/main" id="{DD3DFD2C-161E-174E-49F0-60E7AE117F3E}"/>
              </a:ext>
            </a:extLst>
          </p:cNvPr>
          <p:cNvSpPr>
            <a:spLocks noGrp="1"/>
          </p:cNvSpPr>
          <p:nvPr>
            <p:ph type="ftr" sz="quarter" idx="4294967295"/>
          </p:nvPr>
        </p:nvSpPr>
        <p:spPr/>
        <p:txBody>
          <a:bodyPr/>
          <a:lstStyle/>
          <a:p>
            <a:r>
              <a:rPr kumimoji="1" lang="ja-JP" altLang="en-US" dirty="0"/>
              <a:t>　</a:t>
            </a:r>
          </a:p>
        </p:txBody>
      </p:sp>
      <p:sp>
        <p:nvSpPr>
          <p:cNvPr id="6" name="スライド番号プレースホルダー 5">
            <a:extLst>
              <a:ext uri="{FF2B5EF4-FFF2-40B4-BE49-F238E27FC236}">
                <a16:creationId xmlns:a16="http://schemas.microsoft.com/office/drawing/2014/main" id="{7734696A-0DA4-4502-6119-6CFDE210924C}"/>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19</a:t>
            </a:fld>
            <a:endParaRPr kumimoji="1" lang="ja-JP" altLang="en-US"/>
          </a:p>
        </p:txBody>
      </p:sp>
      <p:pic>
        <p:nvPicPr>
          <p:cNvPr id="14" name="図 13">
            <a:extLst>
              <a:ext uri="{FF2B5EF4-FFF2-40B4-BE49-F238E27FC236}">
                <a16:creationId xmlns:a16="http://schemas.microsoft.com/office/drawing/2014/main" id="{08A04ABE-4F52-C8B8-C8EC-B39F99104A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3429" y="1363868"/>
            <a:ext cx="7505141" cy="5078821"/>
          </a:xfrm>
          <a:prstGeom prst="rect">
            <a:avLst/>
          </a:prstGeom>
        </p:spPr>
      </p:pic>
    </p:spTree>
    <p:extLst>
      <p:ext uri="{BB962C8B-B14F-4D97-AF65-F5344CB8AC3E}">
        <p14:creationId xmlns:p14="http://schemas.microsoft.com/office/powerpoint/2010/main" val="2741200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37BD7-9E2A-EF3C-FAE7-CCCE75EE4D0E}"/>
              </a:ext>
            </a:extLst>
          </p:cNvPr>
          <p:cNvSpPr>
            <a:spLocks noGrp="1"/>
          </p:cNvSpPr>
          <p:nvPr>
            <p:ph type="title"/>
          </p:nvPr>
        </p:nvSpPr>
        <p:spPr/>
        <p:txBody>
          <a:bodyPr/>
          <a:lstStyle/>
          <a:p>
            <a:r>
              <a:rPr lang="ja-JP" altLang="en-US" dirty="0"/>
              <a:t>更新履歴</a:t>
            </a:r>
            <a:endParaRPr kumimoji="1" lang="ja-JP" altLang="en-US" dirty="0"/>
          </a:p>
        </p:txBody>
      </p:sp>
      <p:sp>
        <p:nvSpPr>
          <p:cNvPr id="3" name="日付プレースホルダー 2">
            <a:extLst>
              <a:ext uri="{FF2B5EF4-FFF2-40B4-BE49-F238E27FC236}">
                <a16:creationId xmlns:a16="http://schemas.microsoft.com/office/drawing/2014/main" id="{7DDA03A0-0E48-8F1B-95C6-802F68737BC9}"/>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4C864C56-AE8A-336E-E644-F17A65C905AC}"/>
              </a:ext>
            </a:extLst>
          </p:cNvPr>
          <p:cNvSpPr>
            <a:spLocks noGrp="1"/>
          </p:cNvSpPr>
          <p:nvPr>
            <p:ph type="sldNum" sz="quarter" idx="12"/>
          </p:nvPr>
        </p:nvSpPr>
        <p:spPr/>
        <p:txBody>
          <a:bodyPr/>
          <a:lstStyle/>
          <a:p>
            <a:pPr rtl="0"/>
            <a:fld id="{9860EDB8-5305-433F-BE41-D7A86D811DB3}" type="slidenum">
              <a:rPr lang="en-US" altLang="ja-JP" noProof="0" smtClean="0"/>
              <a:pPr rtl="0"/>
              <a:t>2</a:t>
            </a:fld>
            <a:endParaRPr lang="ja-JP" altLang="en-US" noProof="0"/>
          </a:p>
        </p:txBody>
      </p:sp>
      <p:sp>
        <p:nvSpPr>
          <p:cNvPr id="5" name="コンテンツ プレースホルダー 4">
            <a:extLst>
              <a:ext uri="{FF2B5EF4-FFF2-40B4-BE49-F238E27FC236}">
                <a16:creationId xmlns:a16="http://schemas.microsoft.com/office/drawing/2014/main" id="{CBBE18E7-CD4E-0593-5ECB-07F3DD5F1C82}"/>
              </a:ext>
            </a:extLst>
          </p:cNvPr>
          <p:cNvSpPr>
            <a:spLocks noGrp="1"/>
          </p:cNvSpPr>
          <p:nvPr>
            <p:ph sz="quarter" idx="13"/>
          </p:nvPr>
        </p:nvSpPr>
        <p:spPr/>
        <p:txBody>
          <a:bodyPr/>
          <a:lstStyle/>
          <a:p>
            <a:r>
              <a:rPr kumimoji="1" lang="en-US" altLang="ja-JP" dirty="0"/>
              <a:t>2024/09/21	</a:t>
            </a:r>
            <a:r>
              <a:rPr kumimoji="1" lang="ja-JP" altLang="en-US" dirty="0"/>
              <a:t>初版</a:t>
            </a:r>
            <a:br>
              <a:rPr lang="en-US" altLang="ja-JP" dirty="0"/>
            </a:br>
            <a:r>
              <a:rPr lang="en-US" altLang="ja-JP" dirty="0"/>
              <a:t>2024/09/23	</a:t>
            </a:r>
            <a:r>
              <a:rPr lang="ja-JP" altLang="en-US" dirty="0"/>
              <a:t>ラボデータのファイル名を記載するなど　修正あり</a:t>
            </a:r>
            <a:endParaRPr lang="en-US" altLang="ja-JP" dirty="0"/>
          </a:p>
          <a:p>
            <a:r>
              <a:rPr lang="en-US" altLang="ja-JP" dirty="0"/>
              <a:t>2024/12/31	</a:t>
            </a:r>
            <a:r>
              <a:rPr lang="ja-JP" altLang="en-US" dirty="0"/>
              <a:t>改訂</a:t>
            </a:r>
            <a:endParaRPr lang="en-US" altLang="ja-JP" dirty="0"/>
          </a:p>
          <a:p>
            <a:r>
              <a:rPr lang="en-US" altLang="ja-JP" dirty="0"/>
              <a:t>2025/01/03	</a:t>
            </a:r>
            <a:r>
              <a:rPr lang="en-US" altLang="ja-JP" dirty="0" err="1"/>
              <a:t>Vds</a:t>
            </a:r>
            <a:r>
              <a:rPr lang="en-US" altLang="ja-JP" dirty="0"/>
              <a:t>-Ids</a:t>
            </a:r>
            <a:r>
              <a:rPr lang="ja-JP" altLang="en-US" dirty="0"/>
              <a:t>カーブをオペアンプ編に移動</a:t>
            </a:r>
            <a:endParaRPr lang="en-US" altLang="ja-JP" dirty="0"/>
          </a:p>
        </p:txBody>
      </p:sp>
    </p:spTree>
    <p:extLst>
      <p:ext uri="{BB962C8B-B14F-4D97-AF65-F5344CB8AC3E}">
        <p14:creationId xmlns:p14="http://schemas.microsoft.com/office/powerpoint/2010/main" val="955963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D2E20-8B12-8033-E498-B100ABAB5B52}"/>
              </a:ext>
            </a:extLst>
          </p:cNvPr>
          <p:cNvSpPr>
            <a:spLocks noGrp="1"/>
          </p:cNvSpPr>
          <p:nvPr>
            <p:ph type="title"/>
          </p:nvPr>
        </p:nvSpPr>
        <p:spPr/>
        <p:txBody>
          <a:bodyPr/>
          <a:lstStyle/>
          <a:p>
            <a:r>
              <a:rPr lang="ja-JP" altLang="en-US" dirty="0"/>
              <a:t>テストベンチを作成して</a:t>
            </a:r>
            <a:r>
              <a:rPr lang="en-US" altLang="ja-JP" dirty="0"/>
              <a:t>…</a:t>
            </a:r>
            <a:endParaRPr kumimoji="1" lang="ja-JP" altLang="en-US" dirty="0"/>
          </a:p>
        </p:txBody>
      </p:sp>
      <p:pic>
        <p:nvPicPr>
          <p:cNvPr id="10" name="コンテンツ プレースホルダー 9">
            <a:extLst>
              <a:ext uri="{FF2B5EF4-FFF2-40B4-BE49-F238E27FC236}">
                <a16:creationId xmlns:a16="http://schemas.microsoft.com/office/drawing/2014/main" id="{BBA38026-3698-0A48-2DE1-792E0C7A6BD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23873" y="1267376"/>
            <a:ext cx="8944253" cy="5302250"/>
          </a:xfrm>
        </p:spPr>
      </p:pic>
      <p:sp>
        <p:nvSpPr>
          <p:cNvPr id="4" name="日付プレースホルダー 3">
            <a:extLst>
              <a:ext uri="{FF2B5EF4-FFF2-40B4-BE49-F238E27FC236}">
                <a16:creationId xmlns:a16="http://schemas.microsoft.com/office/drawing/2014/main" id="{84530ADF-0D8F-1B28-641F-972A53C59A51}"/>
              </a:ext>
            </a:extLst>
          </p:cNvPr>
          <p:cNvSpPr>
            <a:spLocks noGrp="1"/>
          </p:cNvSpPr>
          <p:nvPr>
            <p:ph type="dt" sz="half" idx="10"/>
          </p:nvPr>
        </p:nvSpPr>
        <p:spPr>
          <a:xfrm>
            <a:off x="9454552" y="6569077"/>
            <a:ext cx="1682149" cy="290766"/>
          </a:xfrm>
        </p:spPr>
        <p:txBody>
          <a:bodyPr/>
          <a:lstStyle/>
          <a:p>
            <a:fld id="{C8D55FC4-4FBB-4061-B0B6-96F0050D7C51}" type="datetime1">
              <a:rPr kumimoji="1" lang="ja-JP" altLang="en-US" smtClean="0"/>
              <a:t>2025/1/3</a:t>
            </a:fld>
            <a:endParaRPr kumimoji="1" lang="ja-JP" altLang="en-US"/>
          </a:p>
        </p:txBody>
      </p:sp>
      <p:sp>
        <p:nvSpPr>
          <p:cNvPr id="5" name="フッター プレースホルダー 4">
            <a:extLst>
              <a:ext uri="{FF2B5EF4-FFF2-40B4-BE49-F238E27FC236}">
                <a16:creationId xmlns:a16="http://schemas.microsoft.com/office/drawing/2014/main" id="{887FFBF0-4696-0974-2B89-4AE778AD0864}"/>
              </a:ext>
            </a:extLst>
          </p:cNvPr>
          <p:cNvSpPr>
            <a:spLocks noGrp="1"/>
          </p:cNvSpPr>
          <p:nvPr>
            <p:ph type="ftr" sz="quarter" idx="4294967295"/>
          </p:nvPr>
        </p:nvSpPr>
        <p:spPr/>
        <p:txBody>
          <a:bodyPr/>
          <a:lstStyle/>
          <a:p>
            <a:r>
              <a:rPr kumimoji="1" lang="ja-JP" altLang="en-US" dirty="0"/>
              <a:t>　</a:t>
            </a:r>
            <a:endParaRPr kumimoji="1" lang="en-US" altLang="ja-JP" dirty="0"/>
          </a:p>
          <a:p>
            <a:endParaRPr kumimoji="1" lang="ja-JP" altLang="en-US" dirty="0"/>
          </a:p>
        </p:txBody>
      </p:sp>
      <p:sp>
        <p:nvSpPr>
          <p:cNvPr id="6" name="スライド番号プレースホルダー 5">
            <a:extLst>
              <a:ext uri="{FF2B5EF4-FFF2-40B4-BE49-F238E27FC236}">
                <a16:creationId xmlns:a16="http://schemas.microsoft.com/office/drawing/2014/main" id="{05996489-2EF8-C9F6-1967-E3AF451DE4A0}"/>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20</a:t>
            </a:fld>
            <a:endParaRPr kumimoji="1" lang="ja-JP" altLang="en-US"/>
          </a:p>
        </p:txBody>
      </p:sp>
    </p:spTree>
    <p:extLst>
      <p:ext uri="{BB962C8B-B14F-4D97-AF65-F5344CB8AC3E}">
        <p14:creationId xmlns:p14="http://schemas.microsoft.com/office/powerpoint/2010/main" val="223605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9B7647-3D47-E75C-BDAC-14B78EA4CF00}"/>
              </a:ext>
            </a:extLst>
          </p:cNvPr>
          <p:cNvSpPr>
            <a:spLocks noGrp="1"/>
          </p:cNvSpPr>
          <p:nvPr>
            <p:ph type="title"/>
          </p:nvPr>
        </p:nvSpPr>
        <p:spPr/>
        <p:txBody>
          <a:bodyPr/>
          <a:lstStyle/>
          <a:p>
            <a:r>
              <a:rPr lang="ja-JP" altLang="en-US" dirty="0"/>
              <a:t>ポストレイアウトシミュレーションをする</a:t>
            </a:r>
            <a:endParaRPr kumimoji="1" lang="ja-JP" altLang="en-US" dirty="0"/>
          </a:p>
        </p:txBody>
      </p:sp>
      <p:sp>
        <p:nvSpPr>
          <p:cNvPr id="4" name="日付プレースホルダー 3">
            <a:extLst>
              <a:ext uri="{FF2B5EF4-FFF2-40B4-BE49-F238E27FC236}">
                <a16:creationId xmlns:a16="http://schemas.microsoft.com/office/drawing/2014/main" id="{B92B5458-7656-D29A-B947-DA3AA3945987}"/>
              </a:ext>
            </a:extLst>
          </p:cNvPr>
          <p:cNvSpPr>
            <a:spLocks noGrp="1"/>
          </p:cNvSpPr>
          <p:nvPr>
            <p:ph type="dt" sz="half" idx="10"/>
          </p:nvPr>
        </p:nvSpPr>
        <p:spPr>
          <a:xfrm>
            <a:off x="9454552" y="6569077"/>
            <a:ext cx="1682149" cy="290766"/>
          </a:xfrm>
        </p:spPr>
        <p:txBody>
          <a:bodyPr/>
          <a:lstStyle/>
          <a:p>
            <a:fld id="{C8D55FC4-4FBB-4061-B0B6-96F0050D7C51}" type="datetime1">
              <a:rPr kumimoji="1" lang="ja-JP" altLang="en-US" smtClean="0"/>
              <a:t>2025/1/3</a:t>
            </a:fld>
            <a:endParaRPr kumimoji="1" lang="ja-JP" altLang="en-US"/>
          </a:p>
        </p:txBody>
      </p:sp>
      <p:sp>
        <p:nvSpPr>
          <p:cNvPr id="5" name="フッター プレースホルダー 4">
            <a:extLst>
              <a:ext uri="{FF2B5EF4-FFF2-40B4-BE49-F238E27FC236}">
                <a16:creationId xmlns:a16="http://schemas.microsoft.com/office/drawing/2014/main" id="{569E76E0-8715-CA63-B937-D55A9A8F9D29}"/>
              </a:ext>
            </a:extLst>
          </p:cNvPr>
          <p:cNvSpPr>
            <a:spLocks noGrp="1"/>
          </p:cNvSpPr>
          <p:nvPr>
            <p:ph type="ftr" sz="quarter" idx="4294967295"/>
          </p:nvPr>
        </p:nvSpPr>
        <p:spPr/>
        <p:txBody>
          <a:bodyPr/>
          <a:lstStyle/>
          <a:p>
            <a:r>
              <a:rPr kumimoji="1" lang="ja-JP" altLang="en-US" dirty="0"/>
              <a:t>　</a:t>
            </a:r>
            <a:endParaRPr kumimoji="1" lang="en-US" altLang="ja-JP" dirty="0"/>
          </a:p>
          <a:p>
            <a:endParaRPr kumimoji="1" lang="ja-JP" altLang="en-US" dirty="0"/>
          </a:p>
        </p:txBody>
      </p:sp>
      <p:sp>
        <p:nvSpPr>
          <p:cNvPr id="6" name="スライド番号プレースホルダー 5">
            <a:extLst>
              <a:ext uri="{FF2B5EF4-FFF2-40B4-BE49-F238E27FC236}">
                <a16:creationId xmlns:a16="http://schemas.microsoft.com/office/drawing/2014/main" id="{DE36AD06-00CC-5D83-C799-B9C94457EEB2}"/>
              </a:ext>
            </a:extLst>
          </p:cNvPr>
          <p:cNvSpPr>
            <a:spLocks noGrp="1"/>
          </p:cNvSpPr>
          <p:nvPr>
            <p:ph type="sldNum" sz="quarter" idx="11"/>
          </p:nvPr>
        </p:nvSpPr>
        <p:spPr>
          <a:xfrm>
            <a:off x="11136702" y="6565392"/>
            <a:ext cx="1055298" cy="292608"/>
          </a:xfrm>
        </p:spPr>
        <p:txBody>
          <a:bodyPr/>
          <a:lstStyle/>
          <a:p>
            <a:fld id="{66E89953-8AEA-4BDF-A508-664B12926AB4}" type="slidenum">
              <a:rPr kumimoji="1" lang="ja-JP" altLang="en-US" smtClean="0"/>
              <a:t>21</a:t>
            </a:fld>
            <a:endParaRPr kumimoji="1" lang="ja-JP" altLang="en-US"/>
          </a:p>
        </p:txBody>
      </p:sp>
      <p:pic>
        <p:nvPicPr>
          <p:cNvPr id="12" name="コンテンツ プレースホルダー 11" descr="グリーン, 窓, 座る, 光 が含まれている画像&#10;&#10;自動的に生成された説明">
            <a:extLst>
              <a:ext uri="{FF2B5EF4-FFF2-40B4-BE49-F238E27FC236}">
                <a16:creationId xmlns:a16="http://schemas.microsoft.com/office/drawing/2014/main" id="{301EA84D-0035-2B37-8E13-A954025D41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71729"/>
            <a:ext cx="10515600" cy="5070218"/>
          </a:xfrm>
        </p:spPr>
      </p:pic>
      <p:cxnSp>
        <p:nvCxnSpPr>
          <p:cNvPr id="14" name="直線矢印コネクタ 13">
            <a:extLst>
              <a:ext uri="{FF2B5EF4-FFF2-40B4-BE49-F238E27FC236}">
                <a16:creationId xmlns:a16="http://schemas.microsoft.com/office/drawing/2014/main" id="{E27E909A-8870-E8EB-6F2D-8B8BBD2F9D02}"/>
              </a:ext>
            </a:extLst>
          </p:cNvPr>
          <p:cNvCxnSpPr>
            <a:cxnSpLocks/>
          </p:cNvCxnSpPr>
          <p:nvPr/>
        </p:nvCxnSpPr>
        <p:spPr>
          <a:xfrm>
            <a:off x="3871502" y="3996813"/>
            <a:ext cx="570132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A572DB46-E919-9116-C959-62BF8D2CA116}"/>
              </a:ext>
            </a:extLst>
          </p:cNvPr>
          <p:cNvCxnSpPr>
            <a:cxnSpLocks/>
          </p:cNvCxnSpPr>
          <p:nvPr/>
        </p:nvCxnSpPr>
        <p:spPr>
          <a:xfrm>
            <a:off x="9594894" y="3996813"/>
            <a:ext cx="560477"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5989DF3F-0162-87A7-6B25-535431C98839}"/>
              </a:ext>
            </a:extLst>
          </p:cNvPr>
          <p:cNvSpPr txBox="1"/>
          <p:nvPr/>
        </p:nvSpPr>
        <p:spPr>
          <a:xfrm>
            <a:off x="3871502" y="3229973"/>
            <a:ext cx="5723392" cy="769441"/>
          </a:xfrm>
          <a:prstGeom prst="rect">
            <a:avLst/>
          </a:prstGeom>
          <a:noFill/>
        </p:spPr>
        <p:txBody>
          <a:bodyPr wrap="square" rtlCol="0">
            <a:spAutoFit/>
          </a:bodyPr>
          <a:lstStyle/>
          <a:p>
            <a:pPr algn="ctr"/>
            <a:r>
              <a:rPr kumimoji="1" lang="en-US" altLang="ja-JP" sz="4400" b="1" dirty="0">
                <a:solidFill>
                  <a:schemeClr val="accent1"/>
                </a:solidFill>
              </a:rPr>
              <a:t>149.9ps</a:t>
            </a:r>
            <a:endParaRPr kumimoji="1" lang="ja-JP" altLang="en-US" dirty="0"/>
          </a:p>
        </p:txBody>
      </p:sp>
      <p:sp>
        <p:nvSpPr>
          <p:cNvPr id="22" name="テキスト ボックス 21">
            <a:extLst>
              <a:ext uri="{FF2B5EF4-FFF2-40B4-BE49-F238E27FC236}">
                <a16:creationId xmlns:a16="http://schemas.microsoft.com/office/drawing/2014/main" id="{F56156D8-A16A-BC4C-F9DF-E48B4302778D}"/>
              </a:ext>
            </a:extLst>
          </p:cNvPr>
          <p:cNvSpPr txBox="1"/>
          <p:nvPr/>
        </p:nvSpPr>
        <p:spPr>
          <a:xfrm>
            <a:off x="8751289" y="3229973"/>
            <a:ext cx="2247687" cy="769441"/>
          </a:xfrm>
          <a:prstGeom prst="rect">
            <a:avLst/>
          </a:prstGeom>
          <a:noFill/>
        </p:spPr>
        <p:txBody>
          <a:bodyPr wrap="square" rtlCol="0">
            <a:spAutoFit/>
          </a:bodyPr>
          <a:lstStyle/>
          <a:p>
            <a:pPr algn="ctr"/>
            <a:r>
              <a:rPr kumimoji="1" lang="en-US" altLang="ja-JP" sz="4400" b="1" dirty="0">
                <a:solidFill>
                  <a:schemeClr val="accent1"/>
                </a:solidFill>
              </a:rPr>
              <a:t>15.0ps</a:t>
            </a:r>
            <a:endParaRPr kumimoji="1" lang="ja-JP" altLang="en-US" dirty="0"/>
          </a:p>
        </p:txBody>
      </p:sp>
      <p:cxnSp>
        <p:nvCxnSpPr>
          <p:cNvPr id="23" name="直線矢印コネクタ 22">
            <a:extLst>
              <a:ext uri="{FF2B5EF4-FFF2-40B4-BE49-F238E27FC236}">
                <a16:creationId xmlns:a16="http://schemas.microsoft.com/office/drawing/2014/main" id="{AD2824C7-A4B8-4471-50AE-8D121231C546}"/>
              </a:ext>
            </a:extLst>
          </p:cNvPr>
          <p:cNvCxnSpPr>
            <a:cxnSpLocks/>
          </p:cNvCxnSpPr>
          <p:nvPr/>
        </p:nvCxnSpPr>
        <p:spPr>
          <a:xfrm>
            <a:off x="3871502" y="4116556"/>
            <a:ext cx="628386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2B99BC4-79E0-301A-C89E-CC5CF2307A3A}"/>
              </a:ext>
            </a:extLst>
          </p:cNvPr>
          <p:cNvSpPr txBox="1"/>
          <p:nvPr/>
        </p:nvSpPr>
        <p:spPr>
          <a:xfrm>
            <a:off x="3871502" y="4245241"/>
            <a:ext cx="6283869" cy="769441"/>
          </a:xfrm>
          <a:prstGeom prst="rect">
            <a:avLst/>
          </a:prstGeom>
          <a:noFill/>
        </p:spPr>
        <p:txBody>
          <a:bodyPr wrap="square" rtlCol="0">
            <a:spAutoFit/>
          </a:bodyPr>
          <a:lstStyle/>
          <a:p>
            <a:pPr algn="ctr"/>
            <a:r>
              <a:rPr kumimoji="1" lang="en-US" altLang="ja-JP" sz="4400" b="1" dirty="0">
                <a:solidFill>
                  <a:schemeClr val="accent1"/>
                </a:solidFill>
              </a:rPr>
              <a:t>164.9ps</a:t>
            </a:r>
            <a:endParaRPr kumimoji="1" lang="ja-JP" altLang="en-US" dirty="0"/>
          </a:p>
        </p:txBody>
      </p:sp>
      <p:sp>
        <p:nvSpPr>
          <p:cNvPr id="26" name="テキスト ボックス 25">
            <a:extLst>
              <a:ext uri="{FF2B5EF4-FFF2-40B4-BE49-F238E27FC236}">
                <a16:creationId xmlns:a16="http://schemas.microsoft.com/office/drawing/2014/main" id="{1A651CBB-3331-D8BD-DFA1-13B4F2AC1A17}"/>
              </a:ext>
            </a:extLst>
          </p:cNvPr>
          <p:cNvSpPr txBox="1"/>
          <p:nvPr/>
        </p:nvSpPr>
        <p:spPr>
          <a:xfrm>
            <a:off x="3871503" y="5014682"/>
            <a:ext cx="6283868" cy="523220"/>
          </a:xfrm>
          <a:prstGeom prst="rect">
            <a:avLst/>
          </a:prstGeom>
          <a:noFill/>
        </p:spPr>
        <p:txBody>
          <a:bodyPr wrap="square" rtlCol="0">
            <a:spAutoFit/>
          </a:bodyPr>
          <a:lstStyle/>
          <a:p>
            <a:pPr algn="ctr"/>
            <a:r>
              <a:rPr kumimoji="1" lang="ja-JP" altLang="en-US" sz="2800" dirty="0">
                <a:solidFill>
                  <a:schemeClr val="accent1"/>
                </a:solidFill>
              </a:rPr>
              <a:t>寄生容量によって応答性が悪化</a:t>
            </a:r>
            <a:endParaRPr kumimoji="1" lang="en-US" altLang="ja-JP" sz="2800" dirty="0">
              <a:solidFill>
                <a:schemeClr val="accent1"/>
              </a:solidFill>
            </a:endParaRPr>
          </a:p>
        </p:txBody>
      </p:sp>
      <p:sp>
        <p:nvSpPr>
          <p:cNvPr id="27" name="テキスト ボックス 26">
            <a:extLst>
              <a:ext uri="{FF2B5EF4-FFF2-40B4-BE49-F238E27FC236}">
                <a16:creationId xmlns:a16="http://schemas.microsoft.com/office/drawing/2014/main" id="{8F411A72-C82C-9703-162C-C4F96C43D4EB}"/>
              </a:ext>
            </a:extLst>
          </p:cNvPr>
          <p:cNvSpPr txBox="1"/>
          <p:nvPr/>
        </p:nvSpPr>
        <p:spPr>
          <a:xfrm>
            <a:off x="9873343" y="2287140"/>
            <a:ext cx="1175657" cy="523220"/>
          </a:xfrm>
          <a:prstGeom prst="rect">
            <a:avLst/>
          </a:prstGeom>
          <a:noFill/>
        </p:spPr>
        <p:txBody>
          <a:bodyPr wrap="square" rtlCol="0">
            <a:spAutoFit/>
          </a:bodyPr>
          <a:lstStyle/>
          <a:p>
            <a:pPr algn="ctr"/>
            <a:r>
              <a:rPr kumimoji="1" lang="en-US" altLang="ja-JP" sz="2800" b="1" dirty="0">
                <a:solidFill>
                  <a:srgbClr val="00B050"/>
                </a:solidFill>
              </a:rPr>
              <a:t>After</a:t>
            </a:r>
            <a:endParaRPr kumimoji="1" lang="ja-JP" altLang="en-US" sz="2800" b="1" dirty="0">
              <a:solidFill>
                <a:srgbClr val="00B050"/>
              </a:solidFill>
            </a:endParaRPr>
          </a:p>
        </p:txBody>
      </p:sp>
      <p:sp>
        <p:nvSpPr>
          <p:cNvPr id="28" name="テキスト ボックス 27">
            <a:extLst>
              <a:ext uri="{FF2B5EF4-FFF2-40B4-BE49-F238E27FC236}">
                <a16:creationId xmlns:a16="http://schemas.microsoft.com/office/drawing/2014/main" id="{2979B10A-BB3E-A4DD-14EB-4888F3353032}"/>
              </a:ext>
            </a:extLst>
          </p:cNvPr>
          <p:cNvSpPr txBox="1"/>
          <p:nvPr/>
        </p:nvSpPr>
        <p:spPr>
          <a:xfrm>
            <a:off x="8163460" y="2286219"/>
            <a:ext cx="1175657" cy="523220"/>
          </a:xfrm>
          <a:prstGeom prst="rect">
            <a:avLst/>
          </a:prstGeom>
          <a:noFill/>
        </p:spPr>
        <p:txBody>
          <a:bodyPr wrap="square" rtlCol="0">
            <a:spAutoFit/>
          </a:bodyPr>
          <a:lstStyle/>
          <a:p>
            <a:pPr algn="ctr"/>
            <a:r>
              <a:rPr kumimoji="1" lang="en-US" altLang="ja-JP" sz="2800" b="1" dirty="0">
                <a:solidFill>
                  <a:srgbClr val="CC3300"/>
                </a:solidFill>
              </a:rPr>
              <a:t>Before</a:t>
            </a:r>
            <a:endParaRPr kumimoji="1" lang="ja-JP" altLang="en-US" sz="2800" b="1" dirty="0">
              <a:solidFill>
                <a:srgbClr val="CC3300"/>
              </a:solidFill>
            </a:endParaRPr>
          </a:p>
        </p:txBody>
      </p:sp>
    </p:spTree>
    <p:extLst>
      <p:ext uri="{BB962C8B-B14F-4D97-AF65-F5344CB8AC3E}">
        <p14:creationId xmlns:p14="http://schemas.microsoft.com/office/powerpoint/2010/main" val="3394408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313BE-2F6E-A123-EABC-D726C183919D}"/>
              </a:ext>
            </a:extLst>
          </p:cNvPr>
          <p:cNvSpPr>
            <a:spLocks noGrp="1"/>
          </p:cNvSpPr>
          <p:nvPr>
            <p:ph type="title"/>
          </p:nvPr>
        </p:nvSpPr>
        <p:spPr/>
        <p:txBody>
          <a:bodyPr/>
          <a:lstStyle/>
          <a:p>
            <a:r>
              <a:rPr lang="ja-JP" altLang="en-US" dirty="0"/>
              <a:t>設計する前に</a:t>
            </a:r>
            <a:r>
              <a:rPr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CE6F2859-A6C3-6CF4-EE28-BDE36373123A}"/>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681892DF-9538-D5C4-F8F1-7AECA804FA85}"/>
              </a:ext>
            </a:extLst>
          </p:cNvPr>
          <p:cNvSpPr>
            <a:spLocks noGrp="1"/>
          </p:cNvSpPr>
          <p:nvPr>
            <p:ph type="sldNum" sz="quarter" idx="12"/>
          </p:nvPr>
        </p:nvSpPr>
        <p:spPr/>
        <p:txBody>
          <a:bodyPr/>
          <a:lstStyle/>
          <a:p>
            <a:pPr rtl="0"/>
            <a:fld id="{9860EDB8-5305-433F-BE41-D7A86D811DB3}" type="slidenum">
              <a:rPr lang="en-US" altLang="ja-JP" noProof="0" smtClean="0"/>
              <a:pPr rtl="0"/>
              <a:t>22</a:t>
            </a:fld>
            <a:endParaRPr lang="ja-JP" altLang="en-US" noProof="0" dirty="0"/>
          </a:p>
        </p:txBody>
      </p:sp>
      <p:sp>
        <p:nvSpPr>
          <p:cNvPr id="5" name="コンテンツ プレースホルダー 4">
            <a:extLst>
              <a:ext uri="{FF2B5EF4-FFF2-40B4-BE49-F238E27FC236}">
                <a16:creationId xmlns:a16="http://schemas.microsoft.com/office/drawing/2014/main" id="{3797C1CD-E546-85D0-C800-40CA183C39CB}"/>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en-US" altLang="ja-JP" sz="2400" dirty="0"/>
              <a:t>CMOS</a:t>
            </a:r>
            <a:r>
              <a:rPr kumimoji="1" lang="ja-JP" altLang="en-US" sz="2400" dirty="0"/>
              <a:t>の特性を知りたい！</a:t>
            </a:r>
            <a:endParaRPr kumimoji="1" lang="en-US" altLang="ja-JP" sz="2400" dirty="0"/>
          </a:p>
          <a:p>
            <a:pPr marL="569214" lvl="1" indent="-285750"/>
            <a:r>
              <a:rPr kumimoji="1" lang="en-US" altLang="ja-JP" sz="2400" dirty="0" err="1"/>
              <a:t>Vgs</a:t>
            </a:r>
            <a:r>
              <a:rPr kumimoji="1" lang="en-US" altLang="ja-JP" sz="2400" dirty="0"/>
              <a:t> – Ids </a:t>
            </a:r>
            <a:r>
              <a:rPr kumimoji="1" lang="ja-JP" altLang="en-US" sz="2400" dirty="0"/>
              <a:t>カーブ</a:t>
            </a:r>
            <a:endParaRPr kumimoji="1" lang="en-US" altLang="ja-JP" sz="2400" dirty="0"/>
          </a:p>
          <a:p>
            <a:pPr marL="569214" lvl="1" indent="-285750"/>
            <a:r>
              <a:rPr lang="ja-JP" altLang="en-US" sz="2400" dirty="0"/>
              <a:t>動作点</a:t>
            </a:r>
            <a:r>
              <a:rPr kumimoji="1" lang="ja-JP" altLang="en-US" sz="2400" dirty="0"/>
              <a:t>解析 </a:t>
            </a:r>
            <a:r>
              <a:rPr kumimoji="1" lang="en-US" altLang="ja-JP" sz="2400" dirty="0"/>
              <a:t>(Operational Point)</a:t>
            </a:r>
          </a:p>
          <a:p>
            <a:pPr marL="569214" lvl="1" indent="-285750"/>
            <a:r>
              <a:rPr kumimoji="1" lang="en-US" altLang="ja-JP" sz="2400" dirty="0" err="1"/>
              <a:t>Vds</a:t>
            </a:r>
            <a:r>
              <a:rPr kumimoji="1" lang="en-US" altLang="ja-JP" sz="2400" dirty="0"/>
              <a:t> – Ids </a:t>
            </a:r>
            <a:r>
              <a:rPr kumimoji="1" lang="ja-JP" altLang="en-US" sz="2400" dirty="0"/>
              <a:t>カーブ</a:t>
            </a:r>
            <a:endParaRPr kumimoji="1" lang="en-US" altLang="ja-JP" sz="2400" strike="sngStrike" dirty="0"/>
          </a:p>
        </p:txBody>
      </p:sp>
    </p:spTree>
    <p:extLst>
      <p:ext uri="{BB962C8B-B14F-4D97-AF65-F5344CB8AC3E}">
        <p14:creationId xmlns:p14="http://schemas.microsoft.com/office/powerpoint/2010/main" val="3097550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8298F70-2BB0-9E7E-0487-FB739A15905D}"/>
              </a:ext>
            </a:extLst>
          </p:cNvPr>
          <p:cNvPicPr>
            <a:picLocks noChangeAspect="1"/>
          </p:cNvPicPr>
          <p:nvPr/>
        </p:nvPicPr>
        <p:blipFill>
          <a:blip r:embed="rId3"/>
          <a:stretch>
            <a:fillRect/>
          </a:stretch>
        </p:blipFill>
        <p:spPr>
          <a:xfrm>
            <a:off x="7783748" y="2064731"/>
            <a:ext cx="3871295" cy="3330229"/>
          </a:xfrm>
          <a:prstGeom prst="rect">
            <a:avLst/>
          </a:prstGeom>
        </p:spPr>
      </p:pic>
      <p:sp>
        <p:nvSpPr>
          <p:cNvPr id="2" name="タイトル 1">
            <a:extLst>
              <a:ext uri="{FF2B5EF4-FFF2-40B4-BE49-F238E27FC236}">
                <a16:creationId xmlns:a16="http://schemas.microsoft.com/office/drawing/2014/main" id="{B7B9A4AD-B9A6-466C-A72E-4C225F561B96}"/>
              </a:ext>
            </a:extLst>
          </p:cNvPr>
          <p:cNvSpPr>
            <a:spLocks noGrp="1"/>
          </p:cNvSpPr>
          <p:nvPr>
            <p:ph type="title"/>
          </p:nvPr>
        </p:nvSpPr>
        <p:spPr/>
        <p:txBody>
          <a:bodyPr>
            <a:normAutofit/>
          </a:bodyPr>
          <a:lstStyle/>
          <a:p>
            <a:r>
              <a:rPr kumimoji="1" lang="en-US" altLang="ja-JP" sz="2800" dirty="0" err="1"/>
              <a:t>Vgs</a:t>
            </a:r>
            <a:r>
              <a:rPr kumimoji="1" lang="en-US" altLang="ja-JP" sz="2800" dirty="0"/>
              <a:t> – Ids </a:t>
            </a:r>
            <a:r>
              <a:rPr kumimoji="1" lang="ja-JP" altLang="en-US" sz="2800" dirty="0"/>
              <a:t>カーブ </a:t>
            </a:r>
            <a:r>
              <a:rPr kumimoji="1" lang="en-US" altLang="ja-JP" sz="2800" dirty="0"/>
              <a:t>/ </a:t>
            </a:r>
            <a:r>
              <a:rPr lang="ja-JP" altLang="en-US" dirty="0"/>
              <a:t>オン抵抗測定</a:t>
            </a:r>
            <a:endParaRPr kumimoji="1" lang="ja-JP" altLang="en-US" dirty="0"/>
          </a:p>
        </p:txBody>
      </p:sp>
      <p:sp>
        <p:nvSpPr>
          <p:cNvPr id="4" name="日付プレースホルダー 3">
            <a:extLst>
              <a:ext uri="{FF2B5EF4-FFF2-40B4-BE49-F238E27FC236}">
                <a16:creationId xmlns:a16="http://schemas.microsoft.com/office/drawing/2014/main" id="{B9D519C7-7754-8403-D381-9B9A86DD136C}"/>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5A00EDB7-4C3B-4384-D8EB-429C07BD321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23</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52F03CE3-2DD2-4D0C-7F94-1948A13A1B6A}"/>
              </a:ext>
            </a:extLst>
          </p:cNvPr>
          <p:cNvSpPr>
            <a:spLocks noGrp="1"/>
          </p:cNvSpPr>
          <p:nvPr>
            <p:ph sz="quarter" idx="13"/>
          </p:nvPr>
        </p:nvSpPr>
        <p:spPr/>
        <p:txBody>
          <a:bodyPr>
            <a:noAutofit/>
          </a:bodyPr>
          <a:lstStyle/>
          <a:p>
            <a:r>
              <a:rPr lang="en-US" altLang="ja-JP" sz="2000" b="1" dirty="0"/>
              <a:t>PMOS/NMOS</a:t>
            </a:r>
            <a:r>
              <a:rPr lang="ja-JP" altLang="en-US" sz="2000" b="1" dirty="0"/>
              <a:t>のオン抵抗を測定する</a:t>
            </a:r>
            <a:r>
              <a:rPr lang="en-US" altLang="ja-JP" sz="2000" b="1" dirty="0"/>
              <a:t>  (L=0.15μm, W=1.0μm, </a:t>
            </a:r>
            <a:r>
              <a:rPr lang="en-US" altLang="ja-JP" sz="2000" b="1" dirty="0" err="1"/>
              <a:t>Vds</a:t>
            </a:r>
            <a:r>
              <a:rPr lang="en-US" altLang="ja-JP" sz="2000" b="1" dirty="0"/>
              <a:t>=1.8V)</a:t>
            </a:r>
            <a:endParaRPr lang="en-US" altLang="ja-JP" sz="2000" dirty="0"/>
          </a:p>
          <a:p>
            <a:r>
              <a:rPr lang="en-US" altLang="ja-JP" sz="2000" dirty="0"/>
              <a:t>1. </a:t>
            </a:r>
            <a:r>
              <a:rPr lang="ja-JP" altLang="en-US" sz="2000" dirty="0"/>
              <a:t>ドレインーソース間に電圧源</a:t>
            </a:r>
            <a:r>
              <a:rPr lang="en-US" altLang="ja-JP" sz="2000" dirty="0" err="1"/>
              <a:t>vp</a:t>
            </a:r>
            <a:r>
              <a:rPr lang="en-US" altLang="ja-JP" sz="2000" dirty="0"/>
              <a:t> (V=1.8), </a:t>
            </a:r>
            <a:r>
              <a:rPr lang="en-US" altLang="ja-JP" sz="2000" dirty="0" err="1"/>
              <a:t>vn</a:t>
            </a:r>
            <a:r>
              <a:rPr lang="en-US" altLang="ja-JP" sz="2000" dirty="0"/>
              <a:t> (V=1.8)</a:t>
            </a:r>
            <a:r>
              <a:rPr lang="ja-JP" altLang="en-US" sz="2000" dirty="0"/>
              <a:t>を置く</a:t>
            </a:r>
            <a:br>
              <a:rPr lang="en-US" altLang="ja-JP" sz="2000" dirty="0"/>
            </a:br>
            <a:r>
              <a:rPr lang="en-US" altLang="ja-JP" sz="2000" dirty="0"/>
              <a:t>2. </a:t>
            </a:r>
            <a:r>
              <a:rPr lang="ja-JP" altLang="en-US" sz="2000" dirty="0"/>
              <a:t>ゲートに電圧源</a:t>
            </a:r>
            <a:r>
              <a:rPr lang="en-US" altLang="ja-JP" sz="2000" dirty="0"/>
              <a:t>vg (V=0)</a:t>
            </a:r>
            <a:r>
              <a:rPr lang="ja-JP" altLang="en-US" sz="2000" dirty="0"/>
              <a:t>を置く</a:t>
            </a:r>
            <a:br>
              <a:rPr lang="en-US" altLang="ja-JP" sz="2000" dirty="0"/>
            </a:br>
            <a:r>
              <a:rPr lang="en-US" altLang="ja-JP" sz="2000" dirty="0"/>
              <a:t>3. </a:t>
            </a:r>
            <a:r>
              <a:rPr lang="en-US" altLang="ja-JP" sz="2000" b="1" dirty="0">
                <a:solidFill>
                  <a:srgbClr val="FF0000"/>
                </a:solidFill>
              </a:rPr>
              <a:t>DC</a:t>
            </a:r>
            <a:r>
              <a:rPr lang="ja-JP" altLang="en-US" sz="2000" b="1" dirty="0">
                <a:solidFill>
                  <a:srgbClr val="FF0000"/>
                </a:solidFill>
              </a:rPr>
              <a:t>解析</a:t>
            </a:r>
            <a:r>
              <a:rPr lang="ja-JP" altLang="en-US" sz="2000" dirty="0"/>
              <a:t>で</a:t>
            </a:r>
            <a:r>
              <a:rPr lang="en-US" altLang="ja-JP" sz="2000" dirty="0"/>
              <a:t>vg</a:t>
            </a:r>
            <a:r>
              <a:rPr lang="ja-JP" altLang="en-US" sz="2000" dirty="0"/>
              <a:t>の電圧を</a:t>
            </a:r>
            <a:r>
              <a:rPr lang="en-US" altLang="ja-JP" sz="2000" dirty="0"/>
              <a:t>0V</a:t>
            </a:r>
            <a:r>
              <a:rPr lang="ja-JP" altLang="en-US" sz="2000" dirty="0"/>
              <a:t>→</a:t>
            </a:r>
            <a:r>
              <a:rPr lang="en-US" altLang="ja-JP" sz="2000" dirty="0"/>
              <a:t>1.8V</a:t>
            </a:r>
            <a:r>
              <a:rPr lang="ja-JP" altLang="en-US" sz="2000" dirty="0"/>
              <a:t>間で掃引</a:t>
            </a:r>
            <a:br>
              <a:rPr lang="en-US" altLang="ja-JP" sz="2000" dirty="0"/>
            </a:br>
            <a:r>
              <a:rPr lang="en-US" altLang="ja-JP" sz="2000" dirty="0"/>
              <a:t>4. </a:t>
            </a:r>
            <a:r>
              <a:rPr lang="ja-JP" altLang="en-US" sz="2000" dirty="0"/>
              <a:t>電圧源</a:t>
            </a:r>
            <a:r>
              <a:rPr lang="en-US" altLang="ja-JP" sz="2000" dirty="0" err="1"/>
              <a:t>vp</a:t>
            </a:r>
            <a:r>
              <a:rPr lang="en-US" altLang="ja-JP" sz="2000" dirty="0"/>
              <a:t>, </a:t>
            </a:r>
            <a:r>
              <a:rPr lang="en-US" altLang="ja-JP" sz="2000" dirty="0" err="1"/>
              <a:t>vn</a:t>
            </a:r>
            <a:r>
              <a:rPr lang="ja-JP" altLang="en-US" sz="2000" dirty="0"/>
              <a:t>の消費電流を見る</a:t>
            </a:r>
            <a:endParaRPr lang="en-US" altLang="ja-JP" sz="2000" dirty="0"/>
          </a:p>
          <a:p>
            <a:pPr marL="0" indent="0">
              <a:buNone/>
            </a:pPr>
            <a:endParaRPr lang="en-US" altLang="ja-JP" sz="2000" dirty="0"/>
          </a:p>
          <a:p>
            <a:pPr marL="0" indent="0">
              <a:buNone/>
            </a:pPr>
            <a:r>
              <a:rPr lang="en-US" altLang="ja-JP" sz="2000" dirty="0"/>
              <a:t>DC</a:t>
            </a:r>
            <a:r>
              <a:rPr lang="ja-JP" altLang="en-US" sz="2000" dirty="0"/>
              <a:t>解析書式</a:t>
            </a:r>
            <a:br>
              <a:rPr lang="en-US" altLang="ja-JP" sz="2000" dirty="0"/>
            </a:br>
            <a:r>
              <a:rPr lang="en-US" altLang="ja-JP" sz="2000" dirty="0"/>
              <a:t>dc [</a:t>
            </a:r>
            <a:r>
              <a:rPr lang="ja-JP" altLang="en-US" sz="2000" dirty="0"/>
              <a:t>電圧源</a:t>
            </a:r>
            <a:r>
              <a:rPr lang="en-US" altLang="ja-JP" sz="2000" dirty="0"/>
              <a:t>] [</a:t>
            </a:r>
            <a:r>
              <a:rPr lang="ja-JP" altLang="en-US" sz="2000" dirty="0"/>
              <a:t>開始電圧</a:t>
            </a:r>
            <a:r>
              <a:rPr lang="en-US" altLang="ja-JP" sz="2000" dirty="0"/>
              <a:t>] [</a:t>
            </a:r>
            <a:r>
              <a:rPr lang="ja-JP" altLang="en-US" sz="2000" dirty="0"/>
              <a:t>終了電圧</a:t>
            </a:r>
            <a:r>
              <a:rPr lang="en-US" altLang="ja-JP" sz="2000" dirty="0"/>
              <a:t>] [</a:t>
            </a:r>
            <a:r>
              <a:rPr lang="ja-JP" altLang="en-US" sz="2000" dirty="0"/>
              <a:t>ステップ幅</a:t>
            </a:r>
            <a:r>
              <a:rPr lang="en-US" altLang="ja-JP" sz="2000" dirty="0"/>
              <a:t>]</a:t>
            </a:r>
          </a:p>
          <a:p>
            <a:pPr marL="0" indent="0">
              <a:buNone/>
            </a:pPr>
            <a:r>
              <a:rPr lang="ja-JP" altLang="en-US" sz="2000" dirty="0"/>
              <a:t>消費電流</a:t>
            </a:r>
            <a:br>
              <a:rPr lang="en-US" altLang="ja-JP" sz="2000" dirty="0"/>
            </a:br>
            <a:r>
              <a:rPr lang="en-US" altLang="ja-JP" sz="2000" dirty="0" err="1"/>
              <a:t>ngspice</a:t>
            </a:r>
            <a:r>
              <a:rPr lang="en-US" altLang="ja-JP" sz="2000" dirty="0"/>
              <a:t>: </a:t>
            </a:r>
            <a:r>
              <a:rPr lang="en-US" altLang="ja-JP" sz="2000" dirty="0" err="1"/>
              <a:t>vp#branch</a:t>
            </a:r>
            <a:r>
              <a:rPr lang="en-US" altLang="ja-JP" sz="2000" dirty="0"/>
              <a:t>, </a:t>
            </a:r>
            <a:r>
              <a:rPr lang="en-US" altLang="ja-JP" sz="2000" dirty="0" err="1"/>
              <a:t>vn#branch</a:t>
            </a:r>
            <a:r>
              <a:rPr lang="en-US" altLang="ja-JP" sz="2000" dirty="0"/>
              <a:t> </a:t>
            </a:r>
            <a:r>
              <a:rPr lang="ja-JP" altLang="en-US" sz="2000" dirty="0"/>
              <a:t>または </a:t>
            </a:r>
            <a:r>
              <a:rPr lang="en-US" altLang="ja-JP" sz="2000" dirty="0" err="1"/>
              <a:t>gaw</a:t>
            </a:r>
            <a:r>
              <a:rPr lang="en-US" altLang="ja-JP" sz="2000" dirty="0"/>
              <a:t>: </a:t>
            </a:r>
            <a:r>
              <a:rPr lang="en-US" altLang="ja-JP" sz="2000" dirty="0" err="1"/>
              <a:t>i</a:t>
            </a:r>
            <a:r>
              <a:rPr lang="en-US" altLang="ja-JP" sz="2000" dirty="0"/>
              <a:t>(</a:t>
            </a:r>
            <a:r>
              <a:rPr lang="en-US" altLang="ja-JP" sz="2000" dirty="0" err="1"/>
              <a:t>vp</a:t>
            </a:r>
            <a:r>
              <a:rPr lang="en-US" altLang="ja-JP" sz="2000" dirty="0"/>
              <a:t>), </a:t>
            </a:r>
            <a:r>
              <a:rPr lang="en-US" altLang="ja-JP" sz="2000" dirty="0" err="1"/>
              <a:t>i</a:t>
            </a:r>
            <a:r>
              <a:rPr lang="en-US" altLang="ja-JP" sz="2000" dirty="0"/>
              <a:t>(</a:t>
            </a:r>
            <a:r>
              <a:rPr lang="en-US" altLang="ja-JP" sz="2000" dirty="0" err="1"/>
              <a:t>vn</a:t>
            </a:r>
            <a:r>
              <a:rPr lang="en-US" altLang="ja-JP" sz="2000" dirty="0"/>
              <a:t>)</a:t>
            </a:r>
          </a:p>
        </p:txBody>
      </p:sp>
    </p:spTree>
    <p:extLst>
      <p:ext uri="{BB962C8B-B14F-4D97-AF65-F5344CB8AC3E}">
        <p14:creationId xmlns:p14="http://schemas.microsoft.com/office/powerpoint/2010/main" val="172575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 が含まれている画像&#10;&#10;自動的に生成された説明">
            <a:extLst>
              <a:ext uri="{FF2B5EF4-FFF2-40B4-BE49-F238E27FC236}">
                <a16:creationId xmlns:a16="http://schemas.microsoft.com/office/drawing/2014/main" id="{6770588B-7425-C7B0-685B-A32F8EB29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69" y="1143784"/>
            <a:ext cx="11619003" cy="5419765"/>
          </a:xfrm>
          <a:prstGeom prst="rect">
            <a:avLst/>
          </a:prstGeom>
        </p:spPr>
      </p:pic>
      <p:sp>
        <p:nvSpPr>
          <p:cNvPr id="2" name="タイトル 1">
            <a:extLst>
              <a:ext uri="{FF2B5EF4-FFF2-40B4-BE49-F238E27FC236}">
                <a16:creationId xmlns:a16="http://schemas.microsoft.com/office/drawing/2014/main" id="{B9D3F882-2C92-D998-5930-722D156514A4}"/>
              </a:ext>
            </a:extLst>
          </p:cNvPr>
          <p:cNvSpPr>
            <a:spLocks noGrp="1"/>
          </p:cNvSpPr>
          <p:nvPr>
            <p:ph type="title"/>
          </p:nvPr>
        </p:nvSpPr>
        <p:spPr/>
        <p:txBody>
          <a:bodyPr/>
          <a:lstStyle/>
          <a:p>
            <a:r>
              <a:rPr lang="en-US" altLang="ja-JP" dirty="0" err="1"/>
              <a:t>Xschem</a:t>
            </a:r>
            <a:r>
              <a:rPr lang="ja-JP" altLang="en-US" dirty="0"/>
              <a:t> 構成</a:t>
            </a:r>
            <a:r>
              <a:rPr kumimoji="1" lang="ja-JP" altLang="en-US" dirty="0"/>
              <a:t>例 </a:t>
            </a:r>
            <a:r>
              <a:rPr kumimoji="1" lang="en-US" altLang="ja-JP" dirty="0">
                <a:latin typeface="+mn-lt"/>
              </a:rPr>
              <a:t>(L=0.15μm)</a:t>
            </a:r>
            <a:endParaRPr kumimoji="1" lang="ja-JP" altLang="en-US" dirty="0">
              <a:latin typeface="+mn-lt"/>
            </a:endParaRPr>
          </a:p>
        </p:txBody>
      </p:sp>
      <p:sp>
        <p:nvSpPr>
          <p:cNvPr id="4" name="日付プレースホルダー 3">
            <a:extLst>
              <a:ext uri="{FF2B5EF4-FFF2-40B4-BE49-F238E27FC236}">
                <a16:creationId xmlns:a16="http://schemas.microsoft.com/office/drawing/2014/main" id="{E7BB604D-C56A-CC47-88AA-635375B53583}"/>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A7DEBAE6-62F5-4591-D7F0-EAD00BC3BD8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24</a:t>
            </a:fld>
            <a:endParaRPr kumimoji="1" lang="ja-JP" altLang="en-US"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176A9A47-8A8C-6014-DC5A-5D33CF379822}"/>
              </a:ext>
            </a:extLst>
          </p:cNvPr>
          <p:cNvSpPr txBox="1"/>
          <p:nvPr/>
        </p:nvSpPr>
        <p:spPr>
          <a:xfrm>
            <a:off x="7602585" y="1271624"/>
            <a:ext cx="2333896" cy="584775"/>
          </a:xfrm>
          <a:prstGeom prst="rect">
            <a:avLst/>
          </a:prstGeom>
          <a:noFill/>
          <a:ln w="19050">
            <a:solidFill>
              <a:schemeClr val="bg1"/>
            </a:solidFill>
          </a:ln>
        </p:spPr>
        <p:txBody>
          <a:bodyPr wrap="square" rtlCol="0">
            <a:spAutoFit/>
          </a:bodyPr>
          <a:lstStyle/>
          <a:p>
            <a:pPr algn="ctr"/>
            <a:r>
              <a:rPr kumimoji="1" lang="en-US" altLang="ja-JP" sz="1600" dirty="0">
                <a:solidFill>
                  <a:schemeClr val="bg1"/>
                </a:solidFill>
              </a:rPr>
              <a:t>SPICE</a:t>
            </a:r>
            <a:r>
              <a:rPr kumimoji="1" lang="ja-JP" altLang="en-US" sz="1600" dirty="0">
                <a:solidFill>
                  <a:schemeClr val="bg1"/>
                </a:solidFill>
              </a:rPr>
              <a:t>ネットリストで</a:t>
            </a:r>
            <a:br>
              <a:rPr kumimoji="1" lang="en-US" altLang="ja-JP" sz="1600" dirty="0">
                <a:solidFill>
                  <a:schemeClr val="bg1"/>
                </a:solidFill>
              </a:rPr>
            </a:br>
            <a:r>
              <a:rPr kumimoji="1" lang="en-US" altLang="ja-JP" sz="1600" dirty="0">
                <a:solidFill>
                  <a:schemeClr val="bg1"/>
                </a:solidFill>
              </a:rPr>
              <a:t>GND</a:t>
            </a:r>
            <a:r>
              <a:rPr kumimoji="1" lang="ja-JP" altLang="en-US" sz="1600" dirty="0">
                <a:solidFill>
                  <a:schemeClr val="bg1"/>
                </a:solidFill>
              </a:rPr>
              <a:t>は数字の</a:t>
            </a:r>
            <a:r>
              <a:rPr kumimoji="1" lang="en-US" altLang="ja-JP" sz="1600" dirty="0">
                <a:solidFill>
                  <a:schemeClr val="bg1"/>
                </a:solidFill>
              </a:rPr>
              <a:t>0</a:t>
            </a:r>
            <a:r>
              <a:rPr kumimoji="1" lang="ja-JP" altLang="en-US" sz="1600" dirty="0">
                <a:solidFill>
                  <a:schemeClr val="bg1"/>
                </a:solidFill>
              </a:rPr>
              <a:t>で書く</a:t>
            </a:r>
            <a:endParaRPr kumimoji="1" lang="en-US" altLang="ja-JP" sz="1600" dirty="0">
              <a:solidFill>
                <a:schemeClr val="bg1"/>
              </a:solidFill>
            </a:endParaRPr>
          </a:p>
        </p:txBody>
      </p:sp>
      <p:cxnSp>
        <p:nvCxnSpPr>
          <p:cNvPr id="9" name="直線矢印コネクタ 8">
            <a:extLst>
              <a:ext uri="{FF2B5EF4-FFF2-40B4-BE49-F238E27FC236}">
                <a16:creationId xmlns:a16="http://schemas.microsoft.com/office/drawing/2014/main" id="{4E2474E0-F7D6-C6EA-372B-484B4A93F8F3}"/>
              </a:ext>
            </a:extLst>
          </p:cNvPr>
          <p:cNvCxnSpPr>
            <a:cxnSpLocks/>
            <a:stCxn id="3" idx="2"/>
          </p:cNvCxnSpPr>
          <p:nvPr/>
        </p:nvCxnSpPr>
        <p:spPr>
          <a:xfrm flipH="1">
            <a:off x="7768046" y="1856399"/>
            <a:ext cx="1001487" cy="86067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54257C5-35C3-5002-07DF-340F2B1A3272}"/>
              </a:ext>
            </a:extLst>
          </p:cNvPr>
          <p:cNvCxnSpPr>
            <a:cxnSpLocks/>
            <a:stCxn id="3" idx="2"/>
          </p:cNvCxnSpPr>
          <p:nvPr/>
        </p:nvCxnSpPr>
        <p:spPr>
          <a:xfrm flipH="1">
            <a:off x="7968343" y="1856399"/>
            <a:ext cx="801190" cy="124385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AEABD41-7C8E-09D1-DD2F-CC8741E3CFB2}"/>
              </a:ext>
            </a:extLst>
          </p:cNvPr>
          <p:cNvCxnSpPr>
            <a:cxnSpLocks/>
            <a:stCxn id="3" idx="2"/>
          </p:cNvCxnSpPr>
          <p:nvPr/>
        </p:nvCxnSpPr>
        <p:spPr>
          <a:xfrm flipH="1">
            <a:off x="7968343" y="1856399"/>
            <a:ext cx="801190" cy="157260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02D5176-33E3-4FCF-DC09-EBC12CFD633D}"/>
              </a:ext>
            </a:extLst>
          </p:cNvPr>
          <p:cNvSpPr txBox="1"/>
          <p:nvPr/>
        </p:nvSpPr>
        <p:spPr>
          <a:xfrm>
            <a:off x="6365966" y="5576469"/>
            <a:ext cx="4005943" cy="923330"/>
          </a:xfrm>
          <a:prstGeom prst="rect">
            <a:avLst/>
          </a:prstGeom>
          <a:noFill/>
          <a:ln w="19050">
            <a:solidFill>
              <a:schemeClr val="bg1"/>
            </a:solidFill>
          </a:ln>
        </p:spPr>
        <p:txBody>
          <a:bodyPr wrap="square" rtlCol="0">
            <a:spAutoFit/>
          </a:bodyPr>
          <a:lstStyle/>
          <a:p>
            <a:pPr algn="ctr"/>
            <a:r>
              <a:rPr kumimoji="1" lang="ja-JP" altLang="en-US" dirty="0">
                <a:solidFill>
                  <a:schemeClr val="bg1"/>
                </a:solidFill>
              </a:rPr>
              <a:t>ピン名は基本任意だが、</a:t>
            </a:r>
            <a:endParaRPr kumimoji="1" lang="en-US" altLang="ja-JP" dirty="0">
              <a:solidFill>
                <a:schemeClr val="bg1"/>
              </a:solidFill>
            </a:endParaRPr>
          </a:p>
          <a:p>
            <a:pPr algn="ctr"/>
            <a:r>
              <a:rPr kumimoji="1" lang="ja-JP" altLang="en-US" dirty="0">
                <a:solidFill>
                  <a:schemeClr val="bg1"/>
                </a:solidFill>
              </a:rPr>
              <a:t>基準となる</a:t>
            </a:r>
            <a:r>
              <a:rPr kumimoji="1" lang="en-US" altLang="ja-JP" dirty="0">
                <a:solidFill>
                  <a:schemeClr val="bg1"/>
                </a:solidFill>
              </a:rPr>
              <a:t>GND</a:t>
            </a:r>
            <a:r>
              <a:rPr kumimoji="1" lang="ja-JP" altLang="en-US" dirty="0">
                <a:solidFill>
                  <a:schemeClr val="bg1"/>
                </a:solidFill>
              </a:rPr>
              <a:t> </a:t>
            </a:r>
            <a:r>
              <a:rPr kumimoji="1" lang="en-US" altLang="ja-JP" dirty="0">
                <a:solidFill>
                  <a:schemeClr val="bg1"/>
                </a:solidFill>
              </a:rPr>
              <a:t>or</a:t>
            </a:r>
            <a:r>
              <a:rPr kumimoji="1" lang="ja-JP" altLang="en-US" dirty="0">
                <a:solidFill>
                  <a:schemeClr val="bg1"/>
                </a:solidFill>
              </a:rPr>
              <a:t> </a:t>
            </a:r>
            <a:r>
              <a:rPr kumimoji="1" lang="en-US" altLang="ja-JP" dirty="0">
                <a:solidFill>
                  <a:schemeClr val="bg1"/>
                </a:solidFill>
              </a:rPr>
              <a:t>0</a:t>
            </a:r>
            <a:r>
              <a:rPr kumimoji="1" lang="ja-JP" altLang="en-US" dirty="0">
                <a:solidFill>
                  <a:schemeClr val="bg1"/>
                </a:solidFill>
              </a:rPr>
              <a:t>を必ず入れる事</a:t>
            </a:r>
            <a:endParaRPr kumimoji="1" lang="en-US" altLang="ja-JP" dirty="0">
              <a:solidFill>
                <a:schemeClr val="bg1"/>
              </a:solidFill>
            </a:endParaRPr>
          </a:p>
          <a:p>
            <a:pPr algn="ctr"/>
            <a:r>
              <a:rPr kumimoji="1" lang="en-US" altLang="ja-JP" dirty="0">
                <a:solidFill>
                  <a:schemeClr val="bg1"/>
                </a:solidFill>
              </a:rPr>
              <a:t>“VSS”</a:t>
            </a:r>
            <a:r>
              <a:rPr kumimoji="1" lang="ja-JP" altLang="en-US" dirty="0">
                <a:solidFill>
                  <a:schemeClr val="bg1"/>
                </a:solidFill>
              </a:rPr>
              <a:t>は</a:t>
            </a:r>
            <a:r>
              <a:rPr kumimoji="1" lang="en-US" altLang="ja-JP" dirty="0">
                <a:solidFill>
                  <a:schemeClr val="bg1"/>
                </a:solidFill>
              </a:rPr>
              <a:t>0</a:t>
            </a:r>
            <a:r>
              <a:rPr kumimoji="1" lang="ja-JP" altLang="en-US" dirty="0">
                <a:solidFill>
                  <a:schemeClr val="bg1"/>
                </a:solidFill>
              </a:rPr>
              <a:t>に変換されない！</a:t>
            </a:r>
          </a:p>
        </p:txBody>
      </p:sp>
      <p:sp>
        <p:nvSpPr>
          <p:cNvPr id="5" name="テキスト ボックス 4">
            <a:extLst>
              <a:ext uri="{FF2B5EF4-FFF2-40B4-BE49-F238E27FC236}">
                <a16:creationId xmlns:a16="http://schemas.microsoft.com/office/drawing/2014/main" id="{D9785B1D-4B38-4D46-44E3-1500BF8CB91F}"/>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vgsbench.sch</a:t>
            </a:r>
            <a:endParaRPr kumimoji="1" lang="ja-JP" altLang="en-US" dirty="0">
              <a:solidFill>
                <a:schemeClr val="tx1"/>
              </a:solidFill>
            </a:endParaRPr>
          </a:p>
        </p:txBody>
      </p:sp>
    </p:spTree>
    <p:extLst>
      <p:ext uri="{BB962C8B-B14F-4D97-AF65-F5344CB8AC3E}">
        <p14:creationId xmlns:p14="http://schemas.microsoft.com/office/powerpoint/2010/main" val="3005623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3088A7-FBFB-C445-C0CF-64AC0FEDA61E}"/>
              </a:ext>
            </a:extLst>
          </p:cNvPr>
          <p:cNvSpPr>
            <a:spLocks noGrp="1"/>
          </p:cNvSpPr>
          <p:nvPr>
            <p:ph type="title"/>
          </p:nvPr>
        </p:nvSpPr>
        <p:spPr/>
        <p:txBody>
          <a:bodyPr/>
          <a:lstStyle/>
          <a:p>
            <a:r>
              <a:rPr lang="ja-JP" altLang="en-US" dirty="0"/>
              <a:t>シミュレーション結果例</a:t>
            </a:r>
            <a:endParaRPr kumimoji="1" lang="ja-JP" altLang="en-US" dirty="0"/>
          </a:p>
        </p:txBody>
      </p:sp>
      <p:sp>
        <p:nvSpPr>
          <p:cNvPr id="4" name="日付プレースホルダー 3">
            <a:extLst>
              <a:ext uri="{FF2B5EF4-FFF2-40B4-BE49-F238E27FC236}">
                <a16:creationId xmlns:a16="http://schemas.microsoft.com/office/drawing/2014/main" id="{EFD68665-60CD-8388-9CE4-60367E47F934}"/>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054E1A2C-14CC-3858-3A5B-8EB1B189385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25</a:t>
            </a:fld>
            <a:endParaRPr kumimoji="1" lang="ja-JP" altLang="en-US"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5725EB11-1A98-026B-2F30-9D3D3C90B4D4}"/>
              </a:ext>
            </a:extLst>
          </p:cNvPr>
          <p:cNvPicPr>
            <a:picLocks noChangeAspect="1"/>
          </p:cNvPicPr>
          <p:nvPr/>
        </p:nvPicPr>
        <p:blipFill>
          <a:blip r:embed="rId3"/>
          <a:stretch>
            <a:fillRect/>
          </a:stretch>
        </p:blipFill>
        <p:spPr>
          <a:xfrm>
            <a:off x="1259633" y="1162402"/>
            <a:ext cx="9815026" cy="5407224"/>
          </a:xfrm>
          <a:prstGeom prst="rect">
            <a:avLst/>
          </a:prstGeom>
        </p:spPr>
      </p:pic>
      <p:sp>
        <p:nvSpPr>
          <p:cNvPr id="3" name="テキスト ボックス 2">
            <a:extLst>
              <a:ext uri="{FF2B5EF4-FFF2-40B4-BE49-F238E27FC236}">
                <a16:creationId xmlns:a16="http://schemas.microsoft.com/office/drawing/2014/main" id="{8491E490-0101-231A-F38D-3883A82B10BD}"/>
              </a:ext>
            </a:extLst>
          </p:cNvPr>
          <p:cNvSpPr txBox="1"/>
          <p:nvPr/>
        </p:nvSpPr>
        <p:spPr>
          <a:xfrm>
            <a:off x="1750425" y="5854833"/>
            <a:ext cx="3039290" cy="338554"/>
          </a:xfrm>
          <a:prstGeom prst="rect">
            <a:avLst/>
          </a:prstGeom>
          <a:solidFill>
            <a:schemeClr val="bg1"/>
          </a:solidFill>
        </p:spPr>
        <p:txBody>
          <a:bodyPr wrap="square" rtlCol="0">
            <a:spAutoFit/>
          </a:bodyPr>
          <a:lstStyle/>
          <a:p>
            <a:pPr algn="ctr"/>
            <a:r>
              <a:rPr kumimoji="1" lang="en-US" altLang="ja-JP" sz="1600" dirty="0"/>
              <a:t>&gt; plot </a:t>
            </a:r>
            <a:r>
              <a:rPr kumimoji="1" lang="en-US" altLang="ja-JP" sz="1600" dirty="0" err="1"/>
              <a:t>vp#branch</a:t>
            </a:r>
            <a:r>
              <a:rPr kumimoji="1" lang="en-US" altLang="ja-JP" sz="1600" dirty="0"/>
              <a:t> </a:t>
            </a:r>
            <a:r>
              <a:rPr kumimoji="1" lang="en-US" altLang="ja-JP" sz="1600" dirty="0" err="1"/>
              <a:t>vn#branch</a:t>
            </a:r>
            <a:endParaRPr kumimoji="1" lang="ja-JP" altLang="en-US" sz="1600" dirty="0"/>
          </a:p>
        </p:txBody>
      </p:sp>
    </p:spTree>
    <p:extLst>
      <p:ext uri="{BB962C8B-B14F-4D97-AF65-F5344CB8AC3E}">
        <p14:creationId xmlns:p14="http://schemas.microsoft.com/office/powerpoint/2010/main" val="939184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4766A2-FEE5-C60C-163D-EDF794849BE7}"/>
              </a:ext>
            </a:extLst>
          </p:cNvPr>
          <p:cNvSpPr>
            <a:spLocks noGrp="1"/>
          </p:cNvSpPr>
          <p:nvPr>
            <p:ph type="title"/>
          </p:nvPr>
        </p:nvSpPr>
        <p:spPr/>
        <p:txBody>
          <a:bodyPr/>
          <a:lstStyle/>
          <a:p>
            <a:r>
              <a:rPr kumimoji="1" lang="en-US" altLang="ja-JP" dirty="0" err="1"/>
              <a:t>ngspice</a:t>
            </a:r>
            <a:r>
              <a:rPr kumimoji="1" lang="ja-JP" altLang="en-US" dirty="0"/>
              <a:t>の</a:t>
            </a:r>
            <a:r>
              <a:rPr lang="ja-JP" altLang="en-US" dirty="0"/>
              <a:t>生データ出力方法</a:t>
            </a:r>
            <a:endParaRPr kumimoji="1" lang="ja-JP" altLang="en-US" dirty="0"/>
          </a:p>
        </p:txBody>
      </p:sp>
      <p:sp>
        <p:nvSpPr>
          <p:cNvPr id="4" name="日付プレースホルダー 3">
            <a:extLst>
              <a:ext uri="{FF2B5EF4-FFF2-40B4-BE49-F238E27FC236}">
                <a16:creationId xmlns:a16="http://schemas.microsoft.com/office/drawing/2014/main" id="{70C5ED77-12A0-AE91-BE79-B8E954175FB2}"/>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7665D421-3149-2E2A-EC68-99575653015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26</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98BA3BE-EA74-3308-C662-9DC60B1F0425}"/>
              </a:ext>
            </a:extLst>
          </p:cNvPr>
          <p:cNvSpPr>
            <a:spLocks noGrp="1"/>
          </p:cNvSpPr>
          <p:nvPr>
            <p:ph sz="quarter" idx="13"/>
          </p:nvPr>
        </p:nvSpPr>
        <p:spPr/>
        <p:txBody>
          <a:bodyPr/>
          <a:lstStyle/>
          <a:p>
            <a:r>
              <a:rPr lang="en-US" altLang="ja-JP" sz="2000" dirty="0" err="1"/>
              <a:t>w</a:t>
            </a:r>
            <a:r>
              <a:rPr kumimoji="1" lang="en-US" altLang="ja-JP" sz="2000" dirty="0" err="1"/>
              <a:t>rdata</a:t>
            </a:r>
            <a:r>
              <a:rPr lang="ja-JP" altLang="en-US" sz="2000" dirty="0"/>
              <a:t>で特定のデータを抽出可能</a:t>
            </a:r>
            <a:br>
              <a:rPr lang="en-US" altLang="ja-JP" sz="2000" dirty="0"/>
            </a:br>
            <a:r>
              <a:rPr lang="ja-JP" altLang="en-US" sz="2000" dirty="0"/>
              <a:t>ホームディレクトリ </a:t>
            </a:r>
            <a:r>
              <a:rPr lang="en-US" altLang="ja-JP" sz="2000" dirty="0"/>
              <a:t>(/home/[</a:t>
            </a:r>
            <a:r>
              <a:rPr lang="ja-JP" altLang="en-US" sz="2000" dirty="0"/>
              <a:t>ユーザ名</a:t>
            </a:r>
            <a:r>
              <a:rPr lang="en-US" altLang="ja-JP" sz="2000" dirty="0"/>
              <a:t>]/) </a:t>
            </a:r>
            <a:r>
              <a:rPr lang="ja-JP" altLang="en-US" sz="2000" dirty="0"/>
              <a:t>に</a:t>
            </a:r>
            <a:r>
              <a:rPr lang="en-US" altLang="ja-JP" sz="2000" dirty="0"/>
              <a:t>vp.txt, vn.txt</a:t>
            </a:r>
            <a:r>
              <a:rPr lang="ja-JP" altLang="en-US" sz="2000" dirty="0"/>
              <a:t>が生成される</a:t>
            </a:r>
            <a:endParaRPr lang="en-US" altLang="ja-JP" sz="2000" dirty="0"/>
          </a:p>
          <a:p>
            <a:endParaRPr kumimoji="1" lang="en-US" altLang="ja-JP" dirty="0"/>
          </a:p>
          <a:p>
            <a:endParaRPr kumimoji="1" lang="ja-JP" altLang="en-US" dirty="0"/>
          </a:p>
        </p:txBody>
      </p:sp>
      <p:pic>
        <p:nvPicPr>
          <p:cNvPr id="7" name="図 6">
            <a:extLst>
              <a:ext uri="{FF2B5EF4-FFF2-40B4-BE49-F238E27FC236}">
                <a16:creationId xmlns:a16="http://schemas.microsoft.com/office/drawing/2014/main" id="{38BF7F08-E99F-00D2-5D8D-B77BE3A44344}"/>
              </a:ext>
            </a:extLst>
          </p:cNvPr>
          <p:cNvPicPr>
            <a:picLocks noChangeAspect="1"/>
          </p:cNvPicPr>
          <p:nvPr/>
        </p:nvPicPr>
        <p:blipFill>
          <a:blip r:embed="rId3"/>
          <a:stretch>
            <a:fillRect/>
          </a:stretch>
        </p:blipFill>
        <p:spPr>
          <a:xfrm>
            <a:off x="6275613" y="2348938"/>
            <a:ext cx="5667226" cy="3661046"/>
          </a:xfrm>
          <a:prstGeom prst="rect">
            <a:avLst/>
          </a:prstGeom>
        </p:spPr>
      </p:pic>
      <p:sp>
        <p:nvSpPr>
          <p:cNvPr id="8" name="テキスト ボックス 7">
            <a:extLst>
              <a:ext uri="{FF2B5EF4-FFF2-40B4-BE49-F238E27FC236}">
                <a16:creationId xmlns:a16="http://schemas.microsoft.com/office/drawing/2014/main" id="{E2FDFA08-509B-3506-0EE8-3149F7DB7881}"/>
              </a:ext>
            </a:extLst>
          </p:cNvPr>
          <p:cNvSpPr txBox="1"/>
          <p:nvPr/>
        </p:nvSpPr>
        <p:spPr>
          <a:xfrm>
            <a:off x="444500" y="2224332"/>
            <a:ext cx="2751909" cy="3785652"/>
          </a:xfrm>
          <a:prstGeom prst="rect">
            <a:avLst/>
          </a:prstGeom>
          <a:noFill/>
        </p:spPr>
        <p:txBody>
          <a:bodyPr wrap="square" rtlCol="0">
            <a:spAutoFit/>
          </a:bodyPr>
          <a:lstStyle/>
          <a:p>
            <a:pPr algn="ctr"/>
            <a:r>
              <a:rPr kumimoji="1" lang="en-US" altLang="ja-JP" sz="1200" b="1" dirty="0"/>
              <a:t>vp.txt</a:t>
            </a:r>
          </a:p>
          <a:p>
            <a:pPr algn="ctr"/>
            <a:r>
              <a:rPr kumimoji="1" lang="en-US" altLang="ja-JP" sz="1200" b="1" dirty="0">
                <a:solidFill>
                  <a:schemeClr val="accent1"/>
                </a:solidFill>
              </a:rPr>
              <a:t>0.00000000e+00 -2.00726126e-04</a:t>
            </a:r>
          </a:p>
          <a:p>
            <a:pPr algn="ctr"/>
            <a:r>
              <a:rPr kumimoji="1" lang="en-US" altLang="ja-JP" sz="1200" b="1" dirty="0"/>
              <a:t>1.00000000e-01 -1.76783868e-04</a:t>
            </a:r>
          </a:p>
          <a:p>
            <a:pPr algn="ctr"/>
            <a:r>
              <a:rPr kumimoji="1" lang="en-US" altLang="ja-JP" sz="1200" b="1" dirty="0"/>
              <a:t>2.00000000e-01 -1.52856174e-04</a:t>
            </a:r>
          </a:p>
          <a:p>
            <a:pPr algn="ctr"/>
            <a:r>
              <a:rPr kumimoji="1" lang="en-US" altLang="ja-JP" sz="1200" b="1" dirty="0"/>
              <a:t>3.00000000e-01 -1.29370810e-04</a:t>
            </a:r>
          </a:p>
          <a:p>
            <a:pPr algn="ctr"/>
            <a:r>
              <a:rPr kumimoji="1" lang="en-US" altLang="ja-JP" sz="1200" b="1" dirty="0"/>
              <a:t>4.00000000e-01 -1.06779404e-04</a:t>
            </a:r>
          </a:p>
          <a:p>
            <a:pPr algn="ctr"/>
            <a:r>
              <a:rPr kumimoji="1" lang="en-US" altLang="ja-JP" sz="1200" b="1" dirty="0"/>
              <a:t>5.00000000e-01 -8.55349063e-05</a:t>
            </a:r>
          </a:p>
          <a:p>
            <a:pPr algn="ctr"/>
            <a:r>
              <a:rPr kumimoji="1" lang="en-US" altLang="ja-JP" sz="1200" b="1" dirty="0"/>
              <a:t>6.00000000e-01 -6.60656564e-05</a:t>
            </a:r>
          </a:p>
          <a:p>
            <a:pPr algn="ctr"/>
            <a:r>
              <a:rPr kumimoji="1" lang="en-US" altLang="ja-JP" sz="1200" b="1" dirty="0"/>
              <a:t>7.00000000e-01 -4.87492484e-05</a:t>
            </a:r>
          </a:p>
          <a:p>
            <a:pPr algn="ctr"/>
            <a:r>
              <a:rPr kumimoji="1" lang="en-US" altLang="ja-JP" sz="1200" b="1" dirty="0"/>
              <a:t>8.00000000e-01 -3.38904626e-05</a:t>
            </a:r>
          </a:p>
          <a:p>
            <a:pPr algn="ctr"/>
            <a:r>
              <a:rPr kumimoji="1" lang="en-US" altLang="ja-JP" sz="1200" b="1" dirty="0"/>
              <a:t>9.00000000e-01 -2.17083481e-05</a:t>
            </a:r>
          </a:p>
          <a:p>
            <a:pPr algn="ctr"/>
            <a:r>
              <a:rPr kumimoji="1" lang="en-US" altLang="ja-JP" sz="1200" b="1" dirty="0"/>
              <a:t>1.00000000e+00 -1.23365952e-05  1.10000000e+00 -5.82743752e-06  1.20000000e+00 -2.07958988e-06  1.30000000e+00 -5.36969830e-07  1.40000000e+00 -1.19564554e-07  1.50000000e+00 -2.81003906e-08  1.60000000e+00 -6.92577344e-09  1.70000000e+00 -1.63614705e-09  1.80000000e+00 -3.19909099e-10 </a:t>
            </a:r>
            <a:endParaRPr kumimoji="1" lang="ja-JP" altLang="en-US" sz="1200" b="1" dirty="0"/>
          </a:p>
        </p:txBody>
      </p:sp>
      <p:sp>
        <p:nvSpPr>
          <p:cNvPr id="9" name="テキスト ボックス 8">
            <a:extLst>
              <a:ext uri="{FF2B5EF4-FFF2-40B4-BE49-F238E27FC236}">
                <a16:creationId xmlns:a16="http://schemas.microsoft.com/office/drawing/2014/main" id="{AC2FA6F9-7B44-A5B2-E18D-17A353F50A5D}"/>
              </a:ext>
            </a:extLst>
          </p:cNvPr>
          <p:cNvSpPr txBox="1"/>
          <p:nvPr/>
        </p:nvSpPr>
        <p:spPr>
          <a:xfrm>
            <a:off x="3235908" y="2224332"/>
            <a:ext cx="2751909" cy="3785652"/>
          </a:xfrm>
          <a:prstGeom prst="rect">
            <a:avLst/>
          </a:prstGeom>
          <a:noFill/>
        </p:spPr>
        <p:txBody>
          <a:bodyPr wrap="square" rtlCol="0">
            <a:spAutoFit/>
          </a:bodyPr>
          <a:lstStyle/>
          <a:p>
            <a:pPr algn="ctr"/>
            <a:r>
              <a:rPr kumimoji="1" lang="en-US" altLang="ja-JP" sz="1200" b="1" dirty="0"/>
              <a:t>vn.txt</a:t>
            </a:r>
          </a:p>
          <a:p>
            <a:pPr algn="ctr"/>
            <a:r>
              <a:rPr kumimoji="1" lang="en-US" altLang="ja-JP" sz="1200" dirty="0"/>
              <a:t> </a:t>
            </a:r>
            <a:r>
              <a:rPr kumimoji="1" lang="en-US" altLang="ja-JP" sz="1200" b="1" dirty="0"/>
              <a:t>0.00000000e+00 -2.03659312e-12  1.00000000e-01 -4.80682161e-12  2.00000000e-01 -3.99689171e-11  3.00000000e-01 -4.84302376e-10  4.00000000e-01 -5.99945693e-09  5.00000000e-01 -7.04327370e-08  6.00000000e-01 -6.97912479e-07  7.00000000e-01 -4.74592920e-06  8.00000000e-01 -1.91451559e-05  9.00000000e-01 -4.83465908e-05  1.00000000e+00 -8.87674453e-05  1.10000000e+00 -1.35141610e-04  1.20000000e+00 -1.84593052e-04  1.30000000e+00 -2.35816015e-04  1.40000000e+00 -2.88115929e-04  1.50000000e+00 -3.41048569e-04  1.60000000e+00 -3.94303222e-04  1.70000000e+00 -4.47655558e-04  </a:t>
            </a:r>
            <a:r>
              <a:rPr kumimoji="1" lang="en-US" altLang="ja-JP" sz="1200" b="1" dirty="0">
                <a:solidFill>
                  <a:schemeClr val="accent1"/>
                </a:solidFill>
              </a:rPr>
              <a:t>1.80000000e+00 -5.00941446e-04 </a:t>
            </a:r>
            <a:endParaRPr kumimoji="1" lang="ja-JP" altLang="en-US" sz="1200" b="1" dirty="0">
              <a:solidFill>
                <a:schemeClr val="accent1"/>
              </a:solidFill>
            </a:endParaRPr>
          </a:p>
        </p:txBody>
      </p:sp>
    </p:spTree>
    <p:extLst>
      <p:ext uri="{BB962C8B-B14F-4D97-AF65-F5344CB8AC3E}">
        <p14:creationId xmlns:p14="http://schemas.microsoft.com/office/powerpoint/2010/main" val="1407523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881F59-B22C-6A60-B66C-E12134CF2711}"/>
              </a:ext>
            </a:extLst>
          </p:cNvPr>
          <p:cNvSpPr>
            <a:spLocks noGrp="1"/>
          </p:cNvSpPr>
          <p:nvPr>
            <p:ph type="title"/>
          </p:nvPr>
        </p:nvSpPr>
        <p:spPr/>
        <p:txBody>
          <a:bodyPr/>
          <a:lstStyle/>
          <a:p>
            <a:r>
              <a:rPr lang="ja-JP" altLang="en-US" dirty="0"/>
              <a:t>オン抵抗</a:t>
            </a:r>
            <a:endParaRPr kumimoji="1" lang="ja-JP" altLang="en-US" dirty="0"/>
          </a:p>
        </p:txBody>
      </p:sp>
      <p:sp>
        <p:nvSpPr>
          <p:cNvPr id="4" name="日付プレースホルダー 3">
            <a:extLst>
              <a:ext uri="{FF2B5EF4-FFF2-40B4-BE49-F238E27FC236}">
                <a16:creationId xmlns:a16="http://schemas.microsoft.com/office/drawing/2014/main" id="{4A3146E1-8A0C-DEE6-0EE9-58DBA888F4AF}"/>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2D655DB4-B4EF-3E49-99B9-B5D74730AE0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27</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E032DB7C-0183-0A59-37AF-75EF91781F91}"/>
              </a:ext>
            </a:extLst>
          </p:cNvPr>
          <p:cNvSpPr>
            <a:spLocks noGrp="1"/>
          </p:cNvSpPr>
          <p:nvPr>
            <p:ph sz="quarter" idx="13"/>
          </p:nvPr>
        </p:nvSpPr>
        <p:spPr/>
        <p:txBody>
          <a:bodyPr>
            <a:normAutofit fontScale="92500" lnSpcReduction="20000"/>
          </a:bodyPr>
          <a:lstStyle/>
          <a:p>
            <a:pPr marL="0" indent="0">
              <a:buNone/>
            </a:pPr>
            <a:r>
              <a:rPr lang="en-US" altLang="ja-JP" sz="2200" b="1" dirty="0"/>
              <a:t>L=0.15μm, W=1.0μm </a:t>
            </a:r>
            <a:r>
              <a:rPr lang="ja-JP" altLang="en-US" sz="2200" b="1" dirty="0"/>
              <a:t>のときの静特性</a:t>
            </a:r>
            <a:endParaRPr kumimoji="1" lang="en-US" altLang="ja-JP" sz="2200" b="1" dirty="0"/>
          </a:p>
          <a:p>
            <a:r>
              <a:rPr kumimoji="1" lang="en-US" altLang="ja-JP" sz="2200" b="1" dirty="0"/>
              <a:t>PMOS: 0.00000000e+00 -2.00726126e-04</a:t>
            </a:r>
          </a:p>
          <a:p>
            <a:r>
              <a:rPr lang="ja-JP" altLang="en-US" sz="2200" dirty="0"/>
              <a:t>ドレインソース間は</a:t>
            </a:r>
            <a:r>
              <a:rPr lang="en-US" altLang="ja-JP" sz="2200" dirty="0"/>
              <a:t>1.8V</a:t>
            </a:r>
            <a:r>
              <a:rPr lang="ja-JP" altLang="en-US" sz="2200" dirty="0"/>
              <a:t>なので、 </a:t>
            </a:r>
            <a:r>
              <a:rPr lang="en-US" altLang="ja-JP" sz="2200" dirty="0"/>
              <a:t>1.8/2.01e-4 =</a:t>
            </a:r>
            <a:r>
              <a:rPr lang="ja-JP" altLang="en-US" sz="2200" dirty="0"/>
              <a:t> </a:t>
            </a:r>
            <a:r>
              <a:rPr lang="en-US" altLang="ja-JP" sz="2200" dirty="0"/>
              <a:t>9.0kΩ</a:t>
            </a:r>
          </a:p>
          <a:p>
            <a:endParaRPr kumimoji="1" lang="en-US" altLang="ja-JP" sz="2200" dirty="0"/>
          </a:p>
          <a:p>
            <a:r>
              <a:rPr kumimoji="1" lang="en-US" altLang="ja-JP" sz="2200" b="1" dirty="0"/>
              <a:t>NMOS: 1.80000000e+00 -5.00941446e-04</a:t>
            </a:r>
          </a:p>
          <a:p>
            <a:r>
              <a:rPr lang="ja-JP" altLang="en-US" sz="2200" dirty="0"/>
              <a:t>ドレインソース間は</a:t>
            </a:r>
            <a:r>
              <a:rPr lang="en-US" altLang="ja-JP" sz="2200" dirty="0"/>
              <a:t>1.8V</a:t>
            </a:r>
            <a:r>
              <a:rPr lang="ja-JP" altLang="en-US" sz="2200" dirty="0"/>
              <a:t>なので、 </a:t>
            </a:r>
            <a:r>
              <a:rPr lang="en-US" altLang="ja-JP" sz="2200" dirty="0"/>
              <a:t>1.8/5.01e-4 = 3.6kΩ</a:t>
            </a:r>
          </a:p>
          <a:p>
            <a:pPr marL="0" indent="0">
              <a:buNone/>
            </a:pPr>
            <a:endParaRPr lang="en-US" altLang="ja-JP" dirty="0"/>
          </a:p>
          <a:p>
            <a:r>
              <a:rPr lang="ja-JP" altLang="en-US" sz="2200" dirty="0"/>
              <a:t>オン抵抗と </a:t>
            </a:r>
            <a:r>
              <a:rPr lang="en-US" altLang="ja-JP" sz="2200" dirty="0"/>
              <a:t>W </a:t>
            </a:r>
            <a:r>
              <a:rPr lang="ja-JP" altLang="en-US" sz="2200" dirty="0"/>
              <a:t>は概ね逆比の関係がある　→　</a:t>
            </a:r>
            <a:r>
              <a:rPr kumimoji="1" lang="en-US" altLang="ja-JP" sz="2200" dirty="0"/>
              <a:t>P : N = 2.5 : 1</a:t>
            </a:r>
            <a:r>
              <a:rPr kumimoji="1" lang="ja-JP" altLang="en-US" sz="2200" dirty="0"/>
              <a:t>　でオン抵抗が揃う</a:t>
            </a:r>
            <a:endParaRPr kumimoji="1" lang="en-US" altLang="ja-JP" sz="2200" dirty="0"/>
          </a:p>
          <a:p>
            <a:pPr lvl="1"/>
            <a:r>
              <a:rPr kumimoji="1" lang="ja-JP" altLang="en-US" sz="2200" dirty="0"/>
              <a:t>トランジスタサイズは通常、</a:t>
            </a:r>
            <a:r>
              <a:rPr lang="en-US" altLang="ja-JP" sz="2200" dirty="0"/>
              <a:t>W</a:t>
            </a:r>
            <a:r>
              <a:rPr lang="ja-JP" altLang="en-US" sz="2200" dirty="0"/>
              <a:t>を変える</a:t>
            </a:r>
            <a:endParaRPr kumimoji="1" lang="en-US" altLang="ja-JP" sz="2200" dirty="0"/>
          </a:p>
        </p:txBody>
      </p:sp>
    </p:spTree>
    <p:extLst>
      <p:ext uri="{BB962C8B-B14F-4D97-AF65-F5344CB8AC3E}">
        <p14:creationId xmlns:p14="http://schemas.microsoft.com/office/powerpoint/2010/main" val="470453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49FC02-6E89-0D1C-F1D9-1938531D400D}"/>
              </a:ext>
            </a:extLst>
          </p:cNvPr>
          <p:cNvSpPr>
            <a:spLocks noGrp="1"/>
          </p:cNvSpPr>
          <p:nvPr>
            <p:ph type="title"/>
          </p:nvPr>
        </p:nvSpPr>
        <p:spPr/>
        <p:txBody>
          <a:bodyPr/>
          <a:lstStyle/>
          <a:p>
            <a:r>
              <a:rPr lang="ja-JP" altLang="en-US" dirty="0"/>
              <a:t>動作点解析（</a:t>
            </a:r>
            <a:r>
              <a:rPr lang="en-US" altLang="ja-JP" dirty="0"/>
              <a:t>OP</a:t>
            </a:r>
            <a:r>
              <a:rPr lang="ja-JP" altLang="en-US" dirty="0"/>
              <a:t>）</a:t>
            </a:r>
            <a:endParaRPr kumimoji="1" lang="ja-JP" altLang="en-US" dirty="0"/>
          </a:p>
        </p:txBody>
      </p:sp>
      <p:sp>
        <p:nvSpPr>
          <p:cNvPr id="4" name="日付プレースホルダー 3">
            <a:extLst>
              <a:ext uri="{FF2B5EF4-FFF2-40B4-BE49-F238E27FC236}">
                <a16:creationId xmlns:a16="http://schemas.microsoft.com/office/drawing/2014/main" id="{9595ABD9-4067-2C2B-A1AF-0AC90FBF7CD2}"/>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11C20D49-6E32-0E0B-B81B-6437D7F84F4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28</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C66BE6C6-0516-FD3F-C484-CA9BCD565F4D}"/>
              </a:ext>
            </a:extLst>
          </p:cNvPr>
          <p:cNvSpPr txBox="1">
            <a:spLocks/>
          </p:cNvSpPr>
          <p:nvPr/>
        </p:nvSpPr>
        <p:spPr>
          <a:xfrm>
            <a:off x="444500" y="1425212"/>
            <a:ext cx="11210543" cy="460174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1200"/>
              </a:spcAft>
              <a:buFontTx/>
              <a:buNone/>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a:solidFill>
                  <a:schemeClr val="bg2">
                    <a:lumMod val="25000"/>
                  </a:schemeClr>
                </a:solidFill>
                <a:latin typeface="Meiryo UI" panose="020B0604030504040204" pitchFamily="50" charset="-128"/>
                <a:ea typeface="Meiryo UI" panose="020B0604030504040204" pitchFamily="50" charset="-128"/>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smtClean="0">
                <a:solidFill>
                  <a:schemeClr val="bg2">
                    <a:lumMod val="25000"/>
                  </a:schemeClr>
                </a:solidFill>
                <a:latin typeface="Meiryo UI" panose="020B0604030504040204" pitchFamily="50" charset="-128"/>
                <a:ea typeface="Meiryo UI" panose="020B0604030504040204" pitchFamily="50" charset="-128"/>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kumimoji="1" lang="en-US" sz="1600" kern="1200" dirty="0" smtClean="0">
                <a:solidFill>
                  <a:schemeClr val="bg2">
                    <a:lumMod val="25000"/>
                  </a:schemeClr>
                </a:solidFill>
                <a:latin typeface="Meiryo UI" panose="020B0604030504040204" pitchFamily="50" charset="-128"/>
                <a:ea typeface="Meiryo UI" panose="020B0604030504040204" pitchFamily="50" charset="-128"/>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kumimoji="1" sz="1200" kern="1200">
                <a:solidFill>
                  <a:schemeClr val="tx1"/>
                </a:solidFill>
                <a:latin typeface="+mn-lt"/>
                <a:ea typeface="+mn-ea"/>
                <a:cs typeface="+mn-cs"/>
              </a:defRPr>
            </a:lvl9pPr>
          </a:lstStyle>
          <a:p>
            <a:pPr marL="342900" indent="-342900">
              <a:buFont typeface="Arial" panose="020B0604020202020204" pitchFamily="34" charset="0"/>
              <a:buChar char="•"/>
            </a:pPr>
            <a:r>
              <a:rPr lang="ja-JP" altLang="en-US" sz="2000" dirty="0"/>
              <a:t>動作点解析のコマンドは </a:t>
            </a:r>
            <a:r>
              <a:rPr lang="en-US" altLang="ja-JP" sz="2000" b="1" dirty="0">
                <a:solidFill>
                  <a:srgbClr val="FF0000"/>
                </a:solidFill>
              </a:rPr>
              <a:t>op</a:t>
            </a:r>
          </a:p>
          <a:p>
            <a:pPr marL="342900" indent="-342900">
              <a:buFont typeface="Arial" panose="020B0604020202020204" pitchFamily="34" charset="0"/>
              <a:buChar char="•"/>
            </a:pPr>
            <a:r>
              <a:rPr lang="en-US" altLang="ja-JP" sz="2000" dirty="0">
                <a:solidFill>
                  <a:schemeClr val="tx1"/>
                </a:solidFill>
              </a:rPr>
              <a:t>gm</a:t>
            </a:r>
            <a:r>
              <a:rPr lang="ja-JP" altLang="en-US" sz="2000" dirty="0">
                <a:solidFill>
                  <a:schemeClr val="tx1"/>
                </a:solidFill>
              </a:rPr>
              <a:t>等を見る場合は電圧の条件に注意</a:t>
            </a:r>
            <a:endParaRPr lang="en-US" altLang="ja-JP" sz="2000" dirty="0">
              <a:solidFill>
                <a:schemeClr val="tx1"/>
              </a:solidFill>
            </a:endParaRPr>
          </a:p>
          <a:p>
            <a:pPr marL="626364" lvl="1" indent="-342900"/>
            <a:r>
              <a:rPr lang="ja-JP" altLang="en-US" sz="2000" dirty="0">
                <a:solidFill>
                  <a:schemeClr val="tx1"/>
                </a:solidFill>
              </a:rPr>
              <a:t>オフ状態とオン状態とでは値が異なる</a:t>
            </a:r>
            <a:endParaRPr lang="en-US" altLang="ja-JP" sz="2000" dirty="0">
              <a:solidFill>
                <a:schemeClr val="tx1"/>
              </a:solidFill>
            </a:endParaRPr>
          </a:p>
          <a:p>
            <a:pPr marL="342900" indent="-342900">
              <a:buFont typeface="Arial" panose="020B0604020202020204" pitchFamily="34" charset="0"/>
              <a:buChar char="•"/>
            </a:pPr>
            <a:endParaRPr lang="ja-JP" altLang="en-US" sz="2000" dirty="0">
              <a:solidFill>
                <a:schemeClr val="tx1"/>
              </a:solidFill>
            </a:endParaRPr>
          </a:p>
        </p:txBody>
      </p:sp>
      <p:pic>
        <p:nvPicPr>
          <p:cNvPr id="13" name="コンテンツ プレースホルダー 12">
            <a:extLst>
              <a:ext uri="{FF2B5EF4-FFF2-40B4-BE49-F238E27FC236}">
                <a16:creationId xmlns:a16="http://schemas.microsoft.com/office/drawing/2014/main" id="{EAFA5752-C94F-6139-4ED6-F939E23332AF}"/>
              </a:ext>
            </a:extLst>
          </p:cNvPr>
          <p:cNvPicPr>
            <a:picLocks noGrp="1" noChangeAspect="1"/>
          </p:cNvPicPr>
          <p:nvPr>
            <p:ph sz="quarter" idx="13"/>
          </p:nvPr>
        </p:nvPicPr>
        <p:blipFill>
          <a:blip r:embed="rId2"/>
          <a:stretch>
            <a:fillRect/>
          </a:stretch>
        </p:blipFill>
        <p:spPr>
          <a:xfrm>
            <a:off x="6200775" y="1299942"/>
            <a:ext cx="5454268" cy="5263607"/>
          </a:xfrm>
        </p:spPr>
      </p:pic>
      <p:pic>
        <p:nvPicPr>
          <p:cNvPr id="17" name="図 16">
            <a:extLst>
              <a:ext uri="{FF2B5EF4-FFF2-40B4-BE49-F238E27FC236}">
                <a16:creationId xmlns:a16="http://schemas.microsoft.com/office/drawing/2014/main" id="{848812F6-0923-F384-1C9E-34E741F68CB7}"/>
              </a:ext>
            </a:extLst>
          </p:cNvPr>
          <p:cNvPicPr>
            <a:picLocks noChangeAspect="1"/>
          </p:cNvPicPr>
          <p:nvPr/>
        </p:nvPicPr>
        <p:blipFill>
          <a:blip r:embed="rId3"/>
          <a:stretch>
            <a:fillRect/>
          </a:stretch>
        </p:blipFill>
        <p:spPr>
          <a:xfrm>
            <a:off x="949934" y="5062184"/>
            <a:ext cx="4475757" cy="741208"/>
          </a:xfrm>
          <a:prstGeom prst="rect">
            <a:avLst/>
          </a:prstGeom>
        </p:spPr>
      </p:pic>
      <p:pic>
        <p:nvPicPr>
          <p:cNvPr id="19" name="図 18">
            <a:extLst>
              <a:ext uri="{FF2B5EF4-FFF2-40B4-BE49-F238E27FC236}">
                <a16:creationId xmlns:a16="http://schemas.microsoft.com/office/drawing/2014/main" id="{E80EE9D4-F7B1-6B61-7A67-6D6F00F4924B}"/>
              </a:ext>
            </a:extLst>
          </p:cNvPr>
          <p:cNvPicPr>
            <a:picLocks noChangeAspect="1"/>
          </p:cNvPicPr>
          <p:nvPr/>
        </p:nvPicPr>
        <p:blipFill>
          <a:blip r:embed="rId4"/>
          <a:stretch>
            <a:fillRect/>
          </a:stretch>
        </p:blipFill>
        <p:spPr>
          <a:xfrm>
            <a:off x="949934" y="3615307"/>
            <a:ext cx="4475757" cy="772687"/>
          </a:xfrm>
          <a:prstGeom prst="rect">
            <a:avLst/>
          </a:prstGeom>
        </p:spPr>
      </p:pic>
      <p:sp>
        <p:nvSpPr>
          <p:cNvPr id="21" name="テキスト ボックス 20">
            <a:extLst>
              <a:ext uri="{FF2B5EF4-FFF2-40B4-BE49-F238E27FC236}">
                <a16:creationId xmlns:a16="http://schemas.microsoft.com/office/drawing/2014/main" id="{AFFC9CF3-8679-76C9-DF92-C6B81041D4F1}"/>
              </a:ext>
            </a:extLst>
          </p:cNvPr>
          <p:cNvSpPr txBox="1"/>
          <p:nvPr/>
        </p:nvSpPr>
        <p:spPr>
          <a:xfrm>
            <a:off x="949934" y="3225590"/>
            <a:ext cx="4475757" cy="369332"/>
          </a:xfrm>
          <a:prstGeom prst="rect">
            <a:avLst/>
          </a:prstGeom>
          <a:noFill/>
        </p:spPr>
        <p:txBody>
          <a:bodyPr wrap="square">
            <a:spAutoFit/>
          </a:bodyPr>
          <a:lstStyle/>
          <a:p>
            <a:r>
              <a:rPr lang="ja-JP" altLang="en-US" sz="1800" dirty="0">
                <a:solidFill>
                  <a:schemeClr val="tx1"/>
                </a:solidFill>
              </a:rPr>
              <a:t>オフ状態</a:t>
            </a:r>
            <a:endParaRPr lang="ja-JP" altLang="en-US" dirty="0"/>
          </a:p>
        </p:txBody>
      </p:sp>
      <p:sp>
        <p:nvSpPr>
          <p:cNvPr id="22" name="テキスト ボックス 21">
            <a:extLst>
              <a:ext uri="{FF2B5EF4-FFF2-40B4-BE49-F238E27FC236}">
                <a16:creationId xmlns:a16="http://schemas.microsoft.com/office/drawing/2014/main" id="{25F21802-80EB-EC83-C514-785255EE1F82}"/>
              </a:ext>
            </a:extLst>
          </p:cNvPr>
          <p:cNvSpPr txBox="1"/>
          <p:nvPr/>
        </p:nvSpPr>
        <p:spPr>
          <a:xfrm>
            <a:off x="949933" y="4692852"/>
            <a:ext cx="4475757" cy="369332"/>
          </a:xfrm>
          <a:prstGeom prst="rect">
            <a:avLst/>
          </a:prstGeom>
          <a:noFill/>
        </p:spPr>
        <p:txBody>
          <a:bodyPr wrap="square">
            <a:spAutoFit/>
          </a:bodyPr>
          <a:lstStyle/>
          <a:p>
            <a:r>
              <a:rPr lang="ja-JP" altLang="en-US" sz="1800" dirty="0">
                <a:solidFill>
                  <a:schemeClr val="tx1"/>
                </a:solidFill>
              </a:rPr>
              <a:t>オン状態</a:t>
            </a:r>
            <a:endParaRPr lang="ja-JP" altLang="en-US" dirty="0"/>
          </a:p>
        </p:txBody>
      </p:sp>
      <p:sp>
        <p:nvSpPr>
          <p:cNvPr id="5" name="テキスト ボックス 4">
            <a:extLst>
              <a:ext uri="{FF2B5EF4-FFF2-40B4-BE49-F238E27FC236}">
                <a16:creationId xmlns:a16="http://schemas.microsoft.com/office/drawing/2014/main" id="{24F19566-E11B-8A2D-4044-DBEC704477AC}"/>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opbench.sch</a:t>
            </a:r>
            <a:endParaRPr kumimoji="1" lang="ja-JP" altLang="en-US" dirty="0">
              <a:solidFill>
                <a:schemeClr val="tx1"/>
              </a:solidFill>
            </a:endParaRPr>
          </a:p>
        </p:txBody>
      </p:sp>
    </p:spTree>
    <p:extLst>
      <p:ext uri="{BB962C8B-B14F-4D97-AF65-F5344CB8AC3E}">
        <p14:creationId xmlns:p14="http://schemas.microsoft.com/office/powerpoint/2010/main" val="438606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A444-F971-7E93-94FA-6D3B33394F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7C04EA-9B65-738C-427D-59E6F5DD520C}"/>
              </a:ext>
            </a:extLst>
          </p:cNvPr>
          <p:cNvSpPr>
            <a:spLocks noGrp="1"/>
          </p:cNvSpPr>
          <p:nvPr>
            <p:ph type="title"/>
          </p:nvPr>
        </p:nvSpPr>
        <p:spPr/>
        <p:txBody>
          <a:bodyPr/>
          <a:lstStyle/>
          <a:p>
            <a:r>
              <a:rPr lang="ja-JP" altLang="en-US" dirty="0"/>
              <a:t>トランスコンダクタンス </a:t>
            </a:r>
            <a:r>
              <a:rPr lang="en-US" altLang="ja-JP" dirty="0"/>
              <a:t>gm </a:t>
            </a:r>
            <a:r>
              <a:rPr lang="ja-JP" altLang="en-US" dirty="0"/>
              <a:t>について</a:t>
            </a:r>
            <a:endParaRPr kumimoji="1" lang="ja-JP" altLang="en-US" dirty="0"/>
          </a:p>
        </p:txBody>
      </p:sp>
      <p:sp>
        <p:nvSpPr>
          <p:cNvPr id="3" name="日付プレースホルダー 2">
            <a:extLst>
              <a:ext uri="{FF2B5EF4-FFF2-40B4-BE49-F238E27FC236}">
                <a16:creationId xmlns:a16="http://schemas.microsoft.com/office/drawing/2014/main" id="{F7B2B8BB-3876-A612-ED90-98D21A6C0F29}"/>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6E31C520-C62C-9DAC-4583-37ED6338CAEE}"/>
              </a:ext>
            </a:extLst>
          </p:cNvPr>
          <p:cNvSpPr>
            <a:spLocks noGrp="1"/>
          </p:cNvSpPr>
          <p:nvPr>
            <p:ph type="sldNum" sz="quarter" idx="12"/>
          </p:nvPr>
        </p:nvSpPr>
        <p:spPr/>
        <p:txBody>
          <a:bodyPr/>
          <a:lstStyle/>
          <a:p>
            <a:pPr rtl="0"/>
            <a:fld id="{9860EDB8-5305-433F-BE41-D7A86D811DB3}" type="slidenum">
              <a:rPr lang="en-US" altLang="ja-JP" noProof="0" smtClean="0"/>
              <a:pPr rtl="0"/>
              <a:t>29</a:t>
            </a:fld>
            <a:endParaRPr lang="ja-JP" altLang="en-US" noProof="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E294053A-B99C-1A3D-8ACC-AC62E5C28B8C}"/>
                  </a:ext>
                </a:extLst>
              </p:cNvPr>
              <p:cNvSpPr>
                <a:spLocks noGrp="1"/>
              </p:cNvSpPr>
              <p:nvPr>
                <p:ph sz="quarter" idx="13"/>
              </p:nvPr>
            </p:nvSpPr>
            <p:spPr/>
            <p:txBody>
              <a:bodyPr>
                <a:normAutofit/>
              </a:bodyPr>
              <a:lstStyle/>
              <a:p>
                <a:pPr marL="342900" indent="-342900">
                  <a:buFont typeface="Arial" panose="020B0604020202020204" pitchFamily="34" charset="0"/>
                  <a:buChar char="•"/>
                </a:pPr>
                <a:r>
                  <a:rPr lang="en-US" altLang="ja-JP" sz="2000" dirty="0"/>
                  <a:t>CMOS</a:t>
                </a:r>
                <a:r>
                  <a:rPr lang="ja-JP" altLang="en-US" sz="2000" dirty="0"/>
                  <a:t>について勉強すると、次のような式を見かけると思います。</a:t>
                </a:r>
                <a:endParaRPr lang="en-US" altLang="ja-JP" sz="2000" dirty="0"/>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𝐷𝑆</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𝑊</m:t>
                        </m:r>
                      </m:num>
                      <m:den>
                        <m:r>
                          <a:rPr lang="en-US" altLang="ja-JP" sz="2400" b="0" i="1" smtClean="0">
                            <a:latin typeface="Cambria Math" panose="02040503050406030204" pitchFamily="18" charset="0"/>
                          </a:rPr>
                          <m:t>𝐿</m:t>
                        </m:r>
                      </m:den>
                    </m:f>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b="0" i="1" smtClean="0">
                            <a:latin typeface="Cambria Math" panose="02040503050406030204" pitchFamily="18" charset="0"/>
                          </a:rPr>
                          <m:t>𝑛</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b="0" i="1" smtClean="0">
                            <a:latin typeface="Cambria Math" panose="02040503050406030204" pitchFamily="18" charset="0"/>
                          </a:rPr>
                          <m:t>𝑜𝑥</m:t>
                        </m:r>
                      </m:sub>
                    </m:sSub>
                    <m:d>
                      <m:dPr>
                        <m:begChr m:val="["/>
                        <m:endChr m:val="]"/>
                        <m:ctrlPr>
                          <a:rPr lang="en-US" altLang="ja-JP" sz="2400" b="0" i="1" smtClean="0">
                            <a:latin typeface="Cambria Math" panose="02040503050406030204" pitchFamily="18" charset="0"/>
                          </a:rPr>
                        </m:ctrlPr>
                      </m:dPr>
                      <m:e>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𝐺𝑆</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𝑡h</m:t>
                                </m:r>
                              </m:sub>
                            </m:sSub>
                          </m:e>
                        </m:d>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𝐷𝑆</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𝐷𝑆</m:t>
                            </m:r>
                          </m:sub>
                          <m:sup>
                            <m:r>
                              <a:rPr lang="en-US" altLang="ja-JP" sz="2400" b="0" i="1" smtClean="0">
                                <a:latin typeface="Cambria Math" panose="02040503050406030204" pitchFamily="18" charset="0"/>
                              </a:rPr>
                              <m:t>2</m:t>
                            </m:r>
                          </m:sup>
                        </m:sSubSup>
                      </m:e>
                    </m:d>
                  </m:oMath>
                </a14:m>
                <a:r>
                  <a:rPr lang="en-US" altLang="ja-JP" sz="2400" dirty="0"/>
                  <a:t>	in </a:t>
                </a:r>
                <a:r>
                  <a:rPr lang="ja-JP" altLang="en-US" sz="2400" dirty="0"/>
                  <a:t>線形領域 </a:t>
                </a:r>
                <a:r>
                  <a:rPr lang="en-US" altLang="ja-JP"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𝐷𝑆</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𝐺𝑆</m:t>
                        </m:r>
                      </m:sub>
                    </m:sSub>
                    <m:r>
                      <a:rPr lang="en-US" altLang="ja-JP" sz="2400" b="0" i="1" smtClean="0">
                        <a:latin typeface="Cambria Math" panose="02040503050406030204" pitchFamily="18" charset="0"/>
                      </a:rPr>
                      <m:t> −</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𝑡h</m:t>
                        </m:r>
                      </m:sub>
                    </m:sSub>
                  </m:oMath>
                </a14:m>
                <a:r>
                  <a:rPr lang="en-US" altLang="ja-JP" sz="2400" dirty="0"/>
                  <a:t>)</a:t>
                </a:r>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𝐷𝑆</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𝑊</m:t>
                        </m:r>
                      </m:num>
                      <m:den>
                        <m:r>
                          <a:rPr lang="en-US" altLang="ja-JP" sz="2400" b="0" i="1" smtClean="0">
                            <a:latin typeface="Cambria Math" panose="02040503050406030204" pitchFamily="18" charset="0"/>
                          </a:rPr>
                          <m:t>𝐿</m:t>
                        </m:r>
                      </m:den>
                    </m:f>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b="0" i="1" smtClean="0">
                            <a:latin typeface="Cambria Math" panose="02040503050406030204" pitchFamily="18" charset="0"/>
                          </a:rPr>
                          <m:t>𝑛</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b="0" i="1" smtClean="0">
                            <a:latin typeface="Cambria Math" panose="02040503050406030204" pitchFamily="18" charset="0"/>
                          </a:rPr>
                          <m:t>𝑜𝑥</m:t>
                        </m:r>
                      </m:sub>
                    </m:sSub>
                    <m:d>
                      <m:dPr>
                        <m:begChr m:val="["/>
                        <m:endChr m:val="]"/>
                        <m:ctrlPr>
                          <a:rPr lang="en-US" altLang="ja-JP" sz="2400" b="0" i="1" smtClean="0">
                            <a:latin typeface="Cambria Math" panose="02040503050406030204" pitchFamily="18" charset="0"/>
                          </a:rPr>
                        </m:ctrlPr>
                      </m:dPr>
                      <m:e>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𝐺𝑆</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𝑡h</m:t>
                                    </m:r>
                                  </m:sub>
                                </m:sSub>
                              </m:e>
                            </m:d>
                          </m:e>
                          <m:sup>
                            <m:r>
                              <a:rPr lang="en-US" altLang="ja-JP" sz="2400" b="0" i="1" smtClean="0">
                                <a:latin typeface="Cambria Math" panose="02040503050406030204" pitchFamily="18" charset="0"/>
                              </a:rPr>
                              <m:t>2</m:t>
                            </m:r>
                          </m:sup>
                        </m:sSup>
                      </m:e>
                    </m:d>
                  </m:oMath>
                </a14:m>
                <a:r>
                  <a:rPr lang="en-US" altLang="ja-JP" sz="2400" dirty="0"/>
                  <a:t>		in </a:t>
                </a:r>
                <a:r>
                  <a:rPr lang="ja-JP" altLang="en-US" sz="2400" dirty="0"/>
                  <a:t>飽和領域</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𝐷𝑆</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𝐺𝑆</m:t>
                        </m:r>
                      </m:sub>
                    </m:sSub>
                    <m:r>
                      <a:rPr lang="en-US" altLang="ja-JP" sz="2400" i="1">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𝑡h</m:t>
                        </m:r>
                      </m:sub>
                    </m:sSub>
                  </m:oMath>
                </a14:m>
                <a:r>
                  <a:rPr lang="en-US" altLang="ja-JP" sz="2400" dirty="0"/>
                  <a:t>)</a:t>
                </a:r>
              </a:p>
              <a:p>
                <a:pPr marL="342900" indent="-342900">
                  <a:buFont typeface="Arial" panose="020B0604020202020204" pitchFamily="34" charset="0"/>
                  <a:buChar char="•"/>
                </a:pPr>
                <a:r>
                  <a:rPr lang="en-US" altLang="ja-JP" sz="2000" dirty="0"/>
                  <a:t>gm</a:t>
                </a:r>
                <a:r>
                  <a:rPr lang="ja-JP" altLang="en-US" sz="2000" dirty="0"/>
                  <a:t>は上の式を微分したパラメータなので、つまり、</a:t>
                </a:r>
                <a:endParaRPr lang="en-US" altLang="ja-JP" sz="2000" dirty="0"/>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𝑚</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𝑊</m:t>
                        </m:r>
                      </m:num>
                      <m:den>
                        <m:r>
                          <a:rPr lang="en-US" altLang="ja-JP" sz="2400" b="0" i="1" smtClean="0">
                            <a:latin typeface="Cambria Math" panose="02040503050406030204" pitchFamily="18" charset="0"/>
                          </a:rPr>
                          <m:t>𝐿</m:t>
                        </m:r>
                      </m:den>
                    </m:f>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b="0" i="1" smtClean="0">
                            <a:latin typeface="Cambria Math" panose="02040503050406030204" pitchFamily="18" charset="0"/>
                          </a:rPr>
                          <m:t>𝑛</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b="0" i="1" smtClean="0">
                            <a:latin typeface="Cambria Math" panose="02040503050406030204" pitchFamily="18" charset="0"/>
                          </a:rPr>
                          <m:t>𝑜𝑥</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𝐷𝑆</m:t>
                        </m:r>
                      </m:sub>
                    </m:sSub>
                    <m:r>
                      <a:rPr lang="en-US" altLang="ja-JP" sz="2400" i="1">
                        <a:latin typeface="Cambria Math" panose="02040503050406030204" pitchFamily="18" charset="0"/>
                      </a:rPr>
                      <m:t> </m:t>
                    </m:r>
                  </m:oMath>
                </a14:m>
                <a:r>
                  <a:rPr lang="en-US" altLang="ja-JP" sz="2400" dirty="0"/>
                  <a:t>				in </a:t>
                </a:r>
                <a:r>
                  <a:rPr lang="ja-JP" altLang="en-US" sz="2400" dirty="0"/>
                  <a:t>線形領域 </a:t>
                </a:r>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𝐷𝑆</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𝐺𝑆</m:t>
                        </m:r>
                      </m:sub>
                    </m:sSub>
                    <m:r>
                      <a:rPr lang="en-US" altLang="ja-JP" sz="2400" i="1">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𝑡h</m:t>
                        </m:r>
                      </m:sub>
                    </m:sSub>
                  </m:oMath>
                </a14:m>
                <a:r>
                  <a:rPr lang="en-US" altLang="ja-JP" sz="2400" dirty="0"/>
                  <a:t>)</a:t>
                </a:r>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𝑚</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𝑊</m:t>
                        </m:r>
                      </m:num>
                      <m:den>
                        <m:r>
                          <a:rPr lang="en-US" altLang="ja-JP" sz="2400" b="0" i="1" smtClean="0">
                            <a:latin typeface="Cambria Math" panose="02040503050406030204" pitchFamily="18" charset="0"/>
                          </a:rPr>
                          <m:t>𝐿</m:t>
                        </m:r>
                      </m:den>
                    </m:f>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b="0" i="1" smtClean="0">
                            <a:latin typeface="Cambria Math" panose="02040503050406030204" pitchFamily="18" charset="0"/>
                          </a:rPr>
                          <m:t>𝑛</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b="0" i="1" smtClean="0">
                            <a:latin typeface="Cambria Math" panose="02040503050406030204" pitchFamily="18" charset="0"/>
                          </a:rPr>
                          <m:t>𝑜𝑥</m:t>
                        </m:r>
                      </m:sub>
                    </m:sSub>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𝐺𝑆</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𝑡h</m:t>
                            </m:r>
                          </m:sub>
                        </m:sSub>
                      </m:e>
                    </m:d>
                  </m:oMath>
                </a14:m>
                <a:r>
                  <a:rPr lang="en-US" altLang="ja-JP" sz="2400" dirty="0"/>
                  <a:t>			in</a:t>
                </a:r>
                <a:r>
                  <a:rPr lang="ja-JP" altLang="en-US" sz="2400" dirty="0"/>
                  <a:t> 飽和領域</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𝐷𝑆</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𝐺𝑆</m:t>
                        </m:r>
                      </m:sub>
                    </m:sSub>
                    <m:r>
                      <a:rPr lang="en-US" altLang="ja-JP" sz="2400" i="1">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𝑡h</m:t>
                        </m:r>
                      </m:sub>
                    </m:sSub>
                  </m:oMath>
                </a14:m>
                <a:r>
                  <a:rPr lang="en-US" altLang="ja-JP" sz="2400" dirty="0"/>
                  <a:t>)</a:t>
                </a:r>
              </a:p>
            </p:txBody>
          </p:sp>
        </mc:Choice>
        <mc:Fallback xmlns="">
          <p:sp>
            <p:nvSpPr>
              <p:cNvPr id="5" name="コンテンツ プレースホルダー 4">
                <a:extLst>
                  <a:ext uri="{FF2B5EF4-FFF2-40B4-BE49-F238E27FC236}">
                    <a16:creationId xmlns:a16="http://schemas.microsoft.com/office/drawing/2014/main" id="{E294053A-B99C-1A3D-8ACC-AC62E5C28B8C}"/>
                  </a:ext>
                </a:extLst>
              </p:cNvPr>
              <p:cNvSpPr>
                <a:spLocks noGrp="1" noRot="1" noChangeAspect="1" noMove="1" noResize="1" noEditPoints="1" noAdjustHandles="1" noChangeArrowheads="1" noChangeShapeType="1" noTextEdit="1"/>
              </p:cNvSpPr>
              <p:nvPr>
                <p:ph sz="quarter" idx="13"/>
              </p:nvPr>
            </p:nvSpPr>
            <p:spPr>
              <a:blipFill>
                <a:blip r:embed="rId2"/>
                <a:stretch>
                  <a:fillRect l="-489" t="-6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A34D265-5721-1B98-2638-162FB3DB4000}"/>
                  </a:ext>
                </a:extLst>
              </p:cNvPr>
              <p:cNvSpPr txBox="1"/>
              <p:nvPr/>
            </p:nvSpPr>
            <p:spPr>
              <a:xfrm>
                <a:off x="1501334" y="5708472"/>
                <a:ext cx="9189332" cy="712631"/>
              </a:xfrm>
              <a:prstGeom prst="rect">
                <a:avLst/>
              </a:prstGeom>
              <a:noFill/>
            </p:spPr>
            <p:txBody>
              <a:bodyPr wrap="square">
                <a:spAutoFit/>
              </a:bodyPr>
              <a:lstStyle/>
              <a:p>
                <a:pPr algn="ctr"/>
                <a:r>
                  <a:rPr lang="ja-JP" altLang="en-US" sz="2800" b="1" dirty="0">
                    <a:solidFill>
                      <a:srgbClr val="FF0000"/>
                    </a:solidFill>
                  </a:rPr>
                  <a:t>→</a:t>
                </a:r>
                <a14:m>
                  <m:oMath xmlns:m="http://schemas.openxmlformats.org/officeDocument/2006/math">
                    <m:r>
                      <a:rPr lang="en-US" altLang="ja-JP" sz="2800" b="1" i="0" smtClean="0">
                        <a:solidFill>
                          <a:srgbClr val="FF0000"/>
                        </a:solidFill>
                        <a:latin typeface="Cambria Math" panose="02040503050406030204" pitchFamily="18" charset="0"/>
                      </a:rPr>
                      <m:t> </m:t>
                    </m:r>
                    <m:sSub>
                      <m:sSubPr>
                        <m:ctrlPr>
                          <a:rPr lang="en-US" altLang="ja-JP" sz="2800" b="1" i="1" smtClean="0">
                            <a:solidFill>
                              <a:srgbClr val="FF0000"/>
                            </a:solidFill>
                            <a:latin typeface="Cambria Math" panose="02040503050406030204" pitchFamily="18" charset="0"/>
                          </a:rPr>
                        </m:ctrlPr>
                      </m:sSubPr>
                      <m:e>
                        <m:r>
                          <a:rPr lang="en-US" altLang="ja-JP" sz="2800" b="1" i="1" smtClean="0">
                            <a:solidFill>
                              <a:srgbClr val="FF0000"/>
                            </a:solidFill>
                            <a:latin typeface="Cambria Math" panose="02040503050406030204" pitchFamily="18" charset="0"/>
                          </a:rPr>
                          <m:t>𝑰</m:t>
                        </m:r>
                      </m:e>
                      <m:sub>
                        <m:r>
                          <a:rPr lang="en-US" altLang="ja-JP" sz="2800" b="1" i="1" smtClean="0">
                            <a:solidFill>
                              <a:srgbClr val="FF0000"/>
                            </a:solidFill>
                            <a:latin typeface="Cambria Math" panose="02040503050406030204" pitchFamily="18" charset="0"/>
                          </a:rPr>
                          <m:t>𝑫𝑺</m:t>
                        </m:r>
                      </m:sub>
                    </m:sSub>
                    <m:r>
                      <a:rPr lang="en-US" altLang="ja-JP" sz="2800" b="1" i="1" smtClean="0">
                        <a:solidFill>
                          <a:srgbClr val="FF0000"/>
                        </a:solidFill>
                        <a:latin typeface="Cambria Math" panose="02040503050406030204" pitchFamily="18" charset="0"/>
                      </a:rPr>
                      <m:t>=</m:t>
                    </m:r>
                    <m:f>
                      <m:fPr>
                        <m:ctrlPr>
                          <a:rPr lang="en-US" altLang="ja-JP" sz="2800" b="1" i="1" smtClean="0">
                            <a:solidFill>
                              <a:srgbClr val="FF0000"/>
                            </a:solidFill>
                            <a:latin typeface="Cambria Math" panose="02040503050406030204" pitchFamily="18" charset="0"/>
                          </a:rPr>
                        </m:ctrlPr>
                      </m:fPr>
                      <m:num>
                        <m:r>
                          <a:rPr lang="en-US" altLang="ja-JP" sz="2800" b="1" i="1" smtClean="0">
                            <a:solidFill>
                              <a:srgbClr val="FF0000"/>
                            </a:solidFill>
                            <a:latin typeface="Cambria Math" panose="02040503050406030204" pitchFamily="18" charset="0"/>
                          </a:rPr>
                          <m:t>𝟏</m:t>
                        </m:r>
                      </m:num>
                      <m:den>
                        <m:r>
                          <a:rPr lang="en-US" altLang="ja-JP" sz="2800" b="1" i="1" smtClean="0">
                            <a:solidFill>
                              <a:srgbClr val="FF0000"/>
                            </a:solidFill>
                            <a:latin typeface="Cambria Math" panose="02040503050406030204" pitchFamily="18" charset="0"/>
                          </a:rPr>
                          <m:t>𝟐</m:t>
                        </m:r>
                      </m:den>
                    </m:f>
                    <m:r>
                      <a:rPr lang="en-US" altLang="ja-JP" sz="2800" b="1" i="1">
                        <a:solidFill>
                          <a:srgbClr val="FF0000"/>
                        </a:solidFill>
                        <a:latin typeface="Cambria Math" panose="02040503050406030204" pitchFamily="18" charset="0"/>
                        <a:ea typeface="Cambria Math" panose="02040503050406030204" pitchFamily="18" charset="0"/>
                      </a:rPr>
                      <m:t>×</m:t>
                    </m:r>
                    <m:sSub>
                      <m:sSubPr>
                        <m:ctrlPr>
                          <a:rPr lang="en-US" altLang="ja-JP" sz="2800" b="1" i="1" smtClean="0">
                            <a:solidFill>
                              <a:srgbClr val="FF0000"/>
                            </a:solidFill>
                            <a:latin typeface="Cambria Math" panose="02040503050406030204" pitchFamily="18" charset="0"/>
                          </a:rPr>
                        </m:ctrlPr>
                      </m:sSubPr>
                      <m:e>
                        <m:r>
                          <a:rPr lang="en-US" altLang="ja-JP" sz="2800" b="1" i="1" smtClean="0">
                            <a:solidFill>
                              <a:srgbClr val="FF0000"/>
                            </a:solidFill>
                            <a:latin typeface="Cambria Math" panose="02040503050406030204" pitchFamily="18" charset="0"/>
                          </a:rPr>
                          <m:t>𝒈</m:t>
                        </m:r>
                      </m:e>
                      <m:sub>
                        <m:r>
                          <a:rPr lang="en-US" altLang="ja-JP" sz="2800" b="1" i="1" smtClean="0">
                            <a:solidFill>
                              <a:srgbClr val="FF0000"/>
                            </a:solidFill>
                            <a:latin typeface="Cambria Math" panose="02040503050406030204" pitchFamily="18" charset="0"/>
                          </a:rPr>
                          <m:t>𝒎</m:t>
                        </m:r>
                      </m:sub>
                    </m:sSub>
                    <m:r>
                      <a:rPr lang="en-US" altLang="ja-JP" sz="2800" b="1" i="1" smtClean="0">
                        <a:solidFill>
                          <a:srgbClr val="FF0000"/>
                        </a:solidFill>
                        <a:latin typeface="Cambria Math" panose="02040503050406030204" pitchFamily="18" charset="0"/>
                        <a:ea typeface="Cambria Math" panose="02040503050406030204" pitchFamily="18" charset="0"/>
                      </a:rPr>
                      <m:t>×</m:t>
                    </m:r>
                    <m:d>
                      <m:dPr>
                        <m:ctrlPr>
                          <a:rPr lang="en-US" altLang="ja-JP" sz="2800" b="1" i="1" smtClean="0">
                            <a:solidFill>
                              <a:srgbClr val="FF0000"/>
                            </a:solidFill>
                            <a:latin typeface="Cambria Math" panose="02040503050406030204" pitchFamily="18" charset="0"/>
                            <a:ea typeface="Cambria Math" panose="02040503050406030204" pitchFamily="18" charset="0"/>
                          </a:rPr>
                        </m:ctrlPr>
                      </m:dPr>
                      <m:e>
                        <m:sSub>
                          <m:sSubPr>
                            <m:ctrlPr>
                              <a:rPr lang="en-US" altLang="ja-JP" sz="2800" b="1" i="1" smtClean="0">
                                <a:solidFill>
                                  <a:srgbClr val="FF0000"/>
                                </a:solidFill>
                                <a:latin typeface="Cambria Math" panose="02040503050406030204" pitchFamily="18" charset="0"/>
                                <a:ea typeface="Cambria Math" panose="02040503050406030204" pitchFamily="18" charset="0"/>
                              </a:rPr>
                            </m:ctrlPr>
                          </m:sSubPr>
                          <m:e>
                            <m:r>
                              <a:rPr lang="en-US" altLang="ja-JP" sz="2800" b="1" i="1" smtClean="0">
                                <a:solidFill>
                                  <a:srgbClr val="FF0000"/>
                                </a:solidFill>
                                <a:latin typeface="Cambria Math" panose="02040503050406030204" pitchFamily="18" charset="0"/>
                                <a:ea typeface="Cambria Math" panose="02040503050406030204" pitchFamily="18" charset="0"/>
                              </a:rPr>
                              <m:t>𝑽</m:t>
                            </m:r>
                          </m:e>
                          <m:sub>
                            <m:r>
                              <a:rPr lang="en-US" altLang="ja-JP" sz="2800" b="1" i="1" smtClean="0">
                                <a:solidFill>
                                  <a:srgbClr val="FF0000"/>
                                </a:solidFill>
                                <a:latin typeface="Cambria Math" panose="02040503050406030204" pitchFamily="18" charset="0"/>
                                <a:ea typeface="Cambria Math" panose="02040503050406030204" pitchFamily="18" charset="0"/>
                              </a:rPr>
                              <m:t>𝑮𝑺</m:t>
                            </m:r>
                          </m:sub>
                        </m:sSub>
                        <m:r>
                          <a:rPr lang="en-US" altLang="ja-JP" sz="2800" b="1" i="1" smtClean="0">
                            <a:solidFill>
                              <a:srgbClr val="FF0000"/>
                            </a:solidFill>
                            <a:latin typeface="Cambria Math" panose="02040503050406030204" pitchFamily="18" charset="0"/>
                            <a:ea typeface="Cambria Math" panose="02040503050406030204" pitchFamily="18" charset="0"/>
                          </a:rPr>
                          <m:t> −</m:t>
                        </m:r>
                        <m:sSub>
                          <m:sSubPr>
                            <m:ctrlPr>
                              <a:rPr lang="en-US" altLang="ja-JP" sz="2800" b="1" i="1" smtClean="0">
                                <a:solidFill>
                                  <a:srgbClr val="FF0000"/>
                                </a:solidFill>
                                <a:latin typeface="Cambria Math" panose="02040503050406030204" pitchFamily="18" charset="0"/>
                                <a:ea typeface="Cambria Math" panose="02040503050406030204" pitchFamily="18" charset="0"/>
                              </a:rPr>
                            </m:ctrlPr>
                          </m:sSubPr>
                          <m:e>
                            <m:r>
                              <a:rPr lang="en-US" altLang="ja-JP" sz="2800" b="1" i="1" smtClean="0">
                                <a:solidFill>
                                  <a:srgbClr val="FF0000"/>
                                </a:solidFill>
                                <a:latin typeface="Cambria Math" panose="02040503050406030204" pitchFamily="18" charset="0"/>
                                <a:ea typeface="Cambria Math" panose="02040503050406030204" pitchFamily="18" charset="0"/>
                              </a:rPr>
                              <m:t>𝑽</m:t>
                            </m:r>
                          </m:e>
                          <m:sub>
                            <m:r>
                              <a:rPr lang="en-US" altLang="ja-JP" sz="2800" b="1" i="1" smtClean="0">
                                <a:solidFill>
                                  <a:srgbClr val="FF0000"/>
                                </a:solidFill>
                                <a:latin typeface="Cambria Math" panose="02040503050406030204" pitchFamily="18" charset="0"/>
                                <a:ea typeface="Cambria Math" panose="02040503050406030204" pitchFamily="18" charset="0"/>
                              </a:rPr>
                              <m:t>𝒕𝒉</m:t>
                            </m:r>
                          </m:sub>
                        </m:sSub>
                      </m:e>
                    </m:d>
                  </m:oMath>
                </a14:m>
                <a:r>
                  <a:rPr lang="ja-JP" altLang="en-US" dirty="0"/>
                  <a:t>  </a:t>
                </a:r>
                <a:r>
                  <a:rPr lang="ja-JP" altLang="en-US" dirty="0">
                    <a:solidFill>
                      <a:srgbClr val="464646"/>
                    </a:solidFill>
                  </a:rPr>
                  <a:t> </a:t>
                </a:r>
                <a:r>
                  <a:rPr lang="en-US" altLang="ja-JP" sz="2400" dirty="0">
                    <a:solidFill>
                      <a:srgbClr val="464646"/>
                    </a:solidFill>
                  </a:rPr>
                  <a:t>in </a:t>
                </a:r>
                <a:r>
                  <a:rPr lang="ja-JP" altLang="en-US" sz="2400" dirty="0">
                    <a:solidFill>
                      <a:srgbClr val="464646"/>
                    </a:solidFill>
                  </a:rPr>
                  <a:t>飽和領域</a:t>
                </a:r>
                <a:endParaRPr lang="ja-JP" altLang="en-US" dirty="0">
                  <a:solidFill>
                    <a:srgbClr val="464646"/>
                  </a:solidFill>
                </a:endParaRPr>
              </a:p>
            </p:txBody>
          </p:sp>
        </mc:Choice>
        <mc:Fallback xmlns="">
          <p:sp>
            <p:nvSpPr>
              <p:cNvPr id="8" name="テキスト ボックス 7">
                <a:extLst>
                  <a:ext uri="{FF2B5EF4-FFF2-40B4-BE49-F238E27FC236}">
                    <a16:creationId xmlns:a16="http://schemas.microsoft.com/office/drawing/2014/main" id="{BA34D265-5721-1B98-2638-162FB3DB4000}"/>
                  </a:ext>
                </a:extLst>
              </p:cNvPr>
              <p:cNvSpPr txBox="1">
                <a:spLocks noRot="1" noChangeAspect="1" noMove="1" noResize="1" noEditPoints="1" noAdjustHandles="1" noChangeArrowheads="1" noChangeShapeType="1" noTextEdit="1"/>
              </p:cNvSpPr>
              <p:nvPr/>
            </p:nvSpPr>
            <p:spPr>
              <a:xfrm>
                <a:off x="1501334" y="5708472"/>
                <a:ext cx="9189332" cy="712631"/>
              </a:xfrm>
              <a:prstGeom prst="rect">
                <a:avLst/>
              </a:prstGeom>
              <a:blipFill>
                <a:blip r:embed="rId3"/>
                <a:stretch>
                  <a:fillRect b="-85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0395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B90C2D-5157-1BD8-EFF1-8478C5CB9A9B}"/>
              </a:ext>
            </a:extLst>
          </p:cNvPr>
          <p:cNvSpPr>
            <a:spLocks noGrp="1"/>
          </p:cNvSpPr>
          <p:nvPr>
            <p:ph type="title"/>
          </p:nvPr>
        </p:nvSpPr>
        <p:spPr/>
        <p:txBody>
          <a:bodyPr/>
          <a:lstStyle/>
          <a:p>
            <a:r>
              <a:rPr kumimoji="1" lang="en-US" altLang="ja-JP" dirty="0"/>
              <a:t>Lab</a:t>
            </a:r>
            <a:r>
              <a:rPr kumimoji="1" lang="ja-JP" altLang="en-US" dirty="0"/>
              <a:t>データ</a:t>
            </a:r>
          </a:p>
        </p:txBody>
      </p:sp>
      <p:sp>
        <p:nvSpPr>
          <p:cNvPr id="3" name="日付プレースホルダー 2">
            <a:extLst>
              <a:ext uri="{FF2B5EF4-FFF2-40B4-BE49-F238E27FC236}">
                <a16:creationId xmlns:a16="http://schemas.microsoft.com/office/drawing/2014/main" id="{65CB961B-F03A-39C2-581D-2CA27C2B8D10}"/>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CB8D93A4-08EA-D9FF-AFEE-BD6367F9CB87}"/>
              </a:ext>
            </a:extLst>
          </p:cNvPr>
          <p:cNvSpPr>
            <a:spLocks noGrp="1"/>
          </p:cNvSpPr>
          <p:nvPr>
            <p:ph type="sldNum" sz="quarter" idx="12"/>
          </p:nvPr>
        </p:nvSpPr>
        <p:spPr/>
        <p:txBody>
          <a:bodyPr/>
          <a:lstStyle/>
          <a:p>
            <a:pPr rtl="0"/>
            <a:fld id="{9860EDB8-5305-433F-BE41-D7A86D811DB3}" type="slidenum">
              <a:rPr lang="en-US" altLang="ja-JP" noProof="0" smtClean="0"/>
              <a:pPr rtl="0"/>
              <a:t>3</a:t>
            </a:fld>
            <a:endParaRPr lang="ja-JP" altLang="en-US" noProof="0"/>
          </a:p>
        </p:txBody>
      </p:sp>
      <p:sp>
        <p:nvSpPr>
          <p:cNvPr id="5" name="コンテンツ プレースホルダー 4">
            <a:extLst>
              <a:ext uri="{FF2B5EF4-FFF2-40B4-BE49-F238E27FC236}">
                <a16:creationId xmlns:a16="http://schemas.microsoft.com/office/drawing/2014/main" id="{84D67328-E220-8C58-A9FC-61620E22DCF2}"/>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ja-JP" altLang="en-US" sz="2400" dirty="0"/>
              <a:t>開発環境セットアップスクリプト </a:t>
            </a:r>
            <a:r>
              <a:rPr kumimoji="1" lang="en-US" altLang="ja-JP" sz="2400" dirty="0"/>
              <a:t>(Windows WSL + Ubuntu 22)</a:t>
            </a:r>
          </a:p>
          <a:p>
            <a:pPr marL="569214" lvl="1" indent="-285750"/>
            <a:r>
              <a:rPr lang="en-US" altLang="ja-JP" sz="2400" dirty="0">
                <a:hlinkClick r:id="rId2"/>
              </a:rPr>
              <a:t>https://github.com/3zki/wsl_osic</a:t>
            </a:r>
            <a:endParaRPr lang="en-US" altLang="ja-JP" sz="2400" dirty="0"/>
          </a:p>
          <a:p>
            <a:pPr marL="285750" indent="-285750">
              <a:buFont typeface="Arial" panose="020B0604020202020204" pitchFamily="34" charset="0"/>
              <a:buChar char="•"/>
            </a:pPr>
            <a:r>
              <a:rPr kumimoji="1" lang="ja-JP" altLang="en-US" sz="2400" dirty="0"/>
              <a:t>アナログ</a:t>
            </a:r>
            <a:r>
              <a:rPr kumimoji="1" lang="en-US" altLang="ja-JP" sz="2400" dirty="0"/>
              <a:t>LSI</a:t>
            </a:r>
            <a:r>
              <a:rPr kumimoji="1" lang="ja-JP" altLang="en-US" sz="2400" dirty="0"/>
              <a:t>設計　基礎編</a:t>
            </a:r>
            <a:endParaRPr kumimoji="1" lang="en-US" altLang="ja-JP" sz="2400" dirty="0"/>
          </a:p>
          <a:p>
            <a:pPr marL="569214" lvl="1" indent="-285750"/>
            <a:r>
              <a:rPr kumimoji="1" lang="en-US" altLang="ja-JP" sz="2400" dirty="0">
                <a:hlinkClick r:id="rId3"/>
              </a:rPr>
              <a:t>https://github.com/3zki/lab240921</a:t>
            </a:r>
            <a:endParaRPr kumimoji="1" lang="en-US" altLang="ja-JP" sz="2400" dirty="0"/>
          </a:p>
          <a:p>
            <a:pPr marL="285750" indent="-285750">
              <a:buFont typeface="Arial" panose="020B0604020202020204" pitchFamily="34" charset="0"/>
              <a:buChar char="•"/>
            </a:pPr>
            <a:endParaRPr lang="en-US" altLang="ja-JP" sz="2400" dirty="0"/>
          </a:p>
          <a:p>
            <a:r>
              <a:rPr kumimoji="1" lang="en-US" altLang="ja-JP" sz="2400" dirty="0"/>
              <a:t>git clone </a:t>
            </a:r>
            <a:r>
              <a:rPr kumimoji="1" lang="ja-JP" altLang="en-US" sz="2400" dirty="0"/>
              <a:t>等でダウンロードしてください</a:t>
            </a:r>
          </a:p>
        </p:txBody>
      </p:sp>
    </p:spTree>
    <p:extLst>
      <p:ext uri="{BB962C8B-B14F-4D97-AF65-F5344CB8AC3E}">
        <p14:creationId xmlns:p14="http://schemas.microsoft.com/office/powerpoint/2010/main" val="1441627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37C8C-A971-0CA9-03B6-ED6EFEFDDE30}"/>
              </a:ext>
            </a:extLst>
          </p:cNvPr>
          <p:cNvSpPr>
            <a:spLocks noGrp="1"/>
          </p:cNvSpPr>
          <p:nvPr>
            <p:ph type="title"/>
          </p:nvPr>
        </p:nvSpPr>
        <p:spPr/>
        <p:txBody>
          <a:bodyPr/>
          <a:lstStyle/>
          <a:p>
            <a:r>
              <a:rPr lang="en-US" altLang="ja-JP" dirty="0"/>
              <a:t>s</a:t>
            </a:r>
            <a:r>
              <a:rPr kumimoji="1" lang="en-US" altLang="ja-JP" dirty="0"/>
              <a:t>how m</a:t>
            </a:r>
            <a:endParaRPr kumimoji="1" lang="ja-JP" altLang="en-US" dirty="0"/>
          </a:p>
        </p:txBody>
      </p:sp>
      <p:sp>
        <p:nvSpPr>
          <p:cNvPr id="4" name="日付プレースホルダー 3">
            <a:extLst>
              <a:ext uri="{FF2B5EF4-FFF2-40B4-BE49-F238E27FC236}">
                <a16:creationId xmlns:a16="http://schemas.microsoft.com/office/drawing/2014/main" id="{6672469C-A053-A4BB-B0E9-BA9B19E2B5D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13D6DFA8-3E89-A433-02C3-029FB62153A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30</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0D6AD278-CC97-E04B-B7D9-56AFBA1FD8D8}"/>
              </a:ext>
            </a:extLst>
          </p:cNvPr>
          <p:cNvSpPr>
            <a:spLocks noGrp="1"/>
          </p:cNvSpPr>
          <p:nvPr>
            <p:ph sz="quarter" idx="13"/>
          </p:nvPr>
        </p:nvSpPr>
        <p:spPr/>
        <p:txBody>
          <a:bodyPr>
            <a:normAutofit/>
          </a:bodyPr>
          <a:lstStyle/>
          <a:p>
            <a:r>
              <a:rPr kumimoji="1" lang="ja-JP" altLang="en-US" sz="2000" dirty="0"/>
              <a:t>長いので</a:t>
            </a:r>
            <a:r>
              <a:rPr lang="ja-JP" altLang="en-US" sz="2000" dirty="0"/>
              <a:t>テキストへの保存をオススメ</a:t>
            </a:r>
            <a:endParaRPr kumimoji="1" lang="en-US" altLang="ja-JP" sz="2000" dirty="0"/>
          </a:p>
          <a:p>
            <a:pPr lvl="1"/>
            <a:r>
              <a:rPr kumimoji="1" lang="en-US" altLang="ja-JP" sz="2000" dirty="0"/>
              <a:t>show m &gt; ~/test</a:t>
            </a:r>
            <a:r>
              <a:rPr lang="en-US" altLang="ja-JP" sz="2000" dirty="0"/>
              <a:t>.txt</a:t>
            </a:r>
            <a:r>
              <a:rPr lang="ja-JP" altLang="en-US" sz="2000" dirty="0"/>
              <a:t>　など</a:t>
            </a:r>
            <a:endParaRPr lang="en-US" altLang="ja-JP" sz="2000" dirty="0"/>
          </a:p>
        </p:txBody>
      </p:sp>
      <p:pic>
        <p:nvPicPr>
          <p:cNvPr id="10" name="図 9">
            <a:extLst>
              <a:ext uri="{FF2B5EF4-FFF2-40B4-BE49-F238E27FC236}">
                <a16:creationId xmlns:a16="http://schemas.microsoft.com/office/drawing/2014/main" id="{D3985670-3051-B74E-75DD-04D5D902E51C}"/>
              </a:ext>
            </a:extLst>
          </p:cNvPr>
          <p:cNvPicPr>
            <a:picLocks noChangeAspect="1"/>
          </p:cNvPicPr>
          <p:nvPr/>
        </p:nvPicPr>
        <p:blipFill>
          <a:blip r:embed="rId2"/>
          <a:stretch>
            <a:fillRect/>
          </a:stretch>
        </p:blipFill>
        <p:spPr>
          <a:xfrm>
            <a:off x="5400675" y="1350440"/>
            <a:ext cx="6409523" cy="5007440"/>
          </a:xfrm>
          <a:prstGeom prst="rect">
            <a:avLst/>
          </a:prstGeom>
        </p:spPr>
      </p:pic>
    </p:spTree>
    <p:extLst>
      <p:ext uri="{BB962C8B-B14F-4D97-AF65-F5344CB8AC3E}">
        <p14:creationId xmlns:p14="http://schemas.microsoft.com/office/powerpoint/2010/main" val="309637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930C03-EC22-0342-16D9-D3E101590D2B}"/>
              </a:ext>
            </a:extLst>
          </p:cNvPr>
          <p:cNvSpPr>
            <a:spLocks noGrp="1"/>
          </p:cNvSpPr>
          <p:nvPr>
            <p:ph type="title"/>
          </p:nvPr>
        </p:nvSpPr>
        <p:spPr/>
        <p:txBody>
          <a:bodyPr/>
          <a:lstStyle/>
          <a:p>
            <a:r>
              <a:rPr kumimoji="1" lang="ja-JP" altLang="en-US" dirty="0"/>
              <a:t>トランジスタのパラメータ</a:t>
            </a:r>
          </a:p>
        </p:txBody>
      </p:sp>
      <p:sp>
        <p:nvSpPr>
          <p:cNvPr id="3" name="日付プレースホルダー 2">
            <a:extLst>
              <a:ext uri="{FF2B5EF4-FFF2-40B4-BE49-F238E27FC236}">
                <a16:creationId xmlns:a16="http://schemas.microsoft.com/office/drawing/2014/main" id="{3E8FCFB6-5A35-98CB-2B21-C5B356767AC7}"/>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45A38BC6-7876-B78B-A8BE-2218DD5061BC}"/>
              </a:ext>
            </a:extLst>
          </p:cNvPr>
          <p:cNvSpPr>
            <a:spLocks noGrp="1"/>
          </p:cNvSpPr>
          <p:nvPr>
            <p:ph type="sldNum" sz="quarter" idx="12"/>
          </p:nvPr>
        </p:nvSpPr>
        <p:spPr/>
        <p:txBody>
          <a:bodyPr/>
          <a:lstStyle/>
          <a:p>
            <a:pPr rtl="0"/>
            <a:fld id="{9860EDB8-5305-433F-BE41-D7A86D811DB3}" type="slidenum">
              <a:rPr lang="en-US" altLang="ja-JP" noProof="0" smtClean="0"/>
              <a:pPr rtl="0"/>
              <a:t>31</a:t>
            </a:fld>
            <a:endParaRPr lang="ja-JP" altLang="en-US" noProof="0"/>
          </a:p>
        </p:txBody>
      </p:sp>
      <p:sp>
        <p:nvSpPr>
          <p:cNvPr id="5" name="コンテンツ プレースホルダー 4">
            <a:extLst>
              <a:ext uri="{FF2B5EF4-FFF2-40B4-BE49-F238E27FC236}">
                <a16:creationId xmlns:a16="http://schemas.microsoft.com/office/drawing/2014/main" id="{673D62D2-0B76-1A0B-0F4A-EF55BE5811F5}"/>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ja-JP" altLang="en-US" sz="1800" dirty="0"/>
              <a:t>基本は</a:t>
            </a:r>
            <a:r>
              <a:rPr kumimoji="1" lang="en-US" altLang="ja-JP" sz="1800" dirty="0"/>
              <a:t>W</a:t>
            </a:r>
            <a:r>
              <a:rPr kumimoji="1" lang="ja-JP" altLang="en-US" sz="1800" dirty="0"/>
              <a:t>と</a:t>
            </a:r>
            <a:r>
              <a:rPr kumimoji="1" lang="en-US" altLang="ja-JP" sz="1800" dirty="0"/>
              <a:t>L</a:t>
            </a:r>
            <a:r>
              <a:rPr kumimoji="1" lang="ja-JP" altLang="en-US" sz="1800" dirty="0"/>
              <a:t>を変える</a:t>
            </a:r>
            <a:endParaRPr kumimoji="1" lang="en-US" altLang="ja-JP" sz="1800" dirty="0"/>
          </a:p>
          <a:p>
            <a:pPr marL="569214" lvl="1" indent="-285750"/>
            <a:r>
              <a:rPr lang="en-US" altLang="ja-JP" sz="1800" dirty="0"/>
              <a:t>W	</a:t>
            </a:r>
            <a:r>
              <a:rPr lang="ja-JP" altLang="en-US" sz="1800" dirty="0"/>
              <a:t>：チャネル幅</a:t>
            </a:r>
            <a:endParaRPr lang="en-US" altLang="ja-JP" sz="1800" dirty="0"/>
          </a:p>
          <a:p>
            <a:pPr marL="569214" lvl="1" indent="-285750"/>
            <a:r>
              <a:rPr lang="en-US" altLang="ja-JP" sz="1800" dirty="0"/>
              <a:t>L	</a:t>
            </a:r>
            <a:r>
              <a:rPr lang="ja-JP" altLang="en-US" sz="1800" dirty="0"/>
              <a:t>：チャネル長（</a:t>
            </a:r>
            <a:r>
              <a:rPr lang="en-US" altLang="ja-JP" sz="1800" dirty="0"/>
              <a:t>※</a:t>
            </a:r>
            <a:r>
              <a:rPr lang="ja-JP" altLang="en-US" sz="1800" dirty="0"/>
              <a:t>実際のチャネル長はちょっと短い）</a:t>
            </a:r>
            <a:endParaRPr kumimoji="1" lang="en-US" altLang="ja-JP" sz="1800" dirty="0"/>
          </a:p>
          <a:p>
            <a:pPr marL="285750" indent="-285750">
              <a:buFont typeface="Arial" panose="020B0604020202020204" pitchFamily="34" charset="0"/>
              <a:buChar char="•"/>
            </a:pPr>
            <a:r>
              <a:rPr lang="ja-JP" altLang="en-US" sz="1800" b="1" dirty="0">
                <a:solidFill>
                  <a:srgbClr val="FF0000"/>
                </a:solidFill>
              </a:rPr>
              <a:t>ゲートと拡散層の重なった部分がトランジスタ本体</a:t>
            </a:r>
            <a:br>
              <a:rPr lang="en-US" altLang="ja-JP" sz="1800" dirty="0"/>
            </a:br>
            <a:r>
              <a:rPr lang="ja-JP" altLang="en-US" sz="1800" dirty="0"/>
              <a:t>ゲートに充分な電位を与えると</a:t>
            </a:r>
            <a:r>
              <a:rPr lang="ja-JP" altLang="en-US" sz="1800" b="1" dirty="0">
                <a:solidFill>
                  <a:srgbClr val="FF0000"/>
                </a:solidFill>
              </a:rPr>
              <a:t>チャネル</a:t>
            </a:r>
            <a:r>
              <a:rPr lang="ja-JP" altLang="en-US" sz="1800" dirty="0"/>
              <a:t>が形成</a:t>
            </a:r>
            <a:endParaRPr lang="en-US" altLang="ja-JP" sz="1800" dirty="0"/>
          </a:p>
          <a:p>
            <a:pPr marL="285750" indent="-285750">
              <a:buFont typeface="Arial" panose="020B0604020202020204" pitchFamily="34" charset="0"/>
              <a:buChar char="•"/>
            </a:pPr>
            <a:r>
              <a:rPr lang="en-US" altLang="ja-JP" sz="1800" dirty="0"/>
              <a:t>m,</a:t>
            </a:r>
            <a:r>
              <a:rPr lang="ja-JP" altLang="en-US" sz="1800" dirty="0"/>
              <a:t> </a:t>
            </a:r>
            <a:r>
              <a:rPr lang="en-US" altLang="ja-JP" sz="1800" dirty="0" err="1"/>
              <a:t>nf</a:t>
            </a:r>
            <a:r>
              <a:rPr lang="en-US" altLang="ja-JP" sz="1800" dirty="0"/>
              <a:t>, mf </a:t>
            </a:r>
            <a:r>
              <a:rPr lang="ja-JP" altLang="en-US" sz="1800" dirty="0"/>
              <a:t>などはゲートの本数　（レイアウト解説にて後述）</a:t>
            </a:r>
            <a:r>
              <a:rPr lang="en-US" altLang="ja-JP" sz="1800" dirty="0"/>
              <a:t> </a:t>
            </a:r>
            <a:endParaRPr kumimoji="1" lang="ja-JP" altLang="en-US" sz="1800" dirty="0"/>
          </a:p>
        </p:txBody>
      </p:sp>
      <p:pic>
        <p:nvPicPr>
          <p:cNvPr id="6" name="図 5">
            <a:extLst>
              <a:ext uri="{FF2B5EF4-FFF2-40B4-BE49-F238E27FC236}">
                <a16:creationId xmlns:a16="http://schemas.microsoft.com/office/drawing/2014/main" id="{70465C34-61FF-65BC-2BD6-299314F14B48}"/>
              </a:ext>
            </a:extLst>
          </p:cNvPr>
          <p:cNvPicPr>
            <a:picLocks noChangeAspect="1"/>
          </p:cNvPicPr>
          <p:nvPr/>
        </p:nvPicPr>
        <p:blipFill>
          <a:blip r:embed="rId2"/>
          <a:stretch>
            <a:fillRect/>
          </a:stretch>
        </p:blipFill>
        <p:spPr>
          <a:xfrm>
            <a:off x="6380000" y="1291142"/>
            <a:ext cx="2796587" cy="4950376"/>
          </a:xfrm>
          <a:prstGeom prst="rect">
            <a:avLst/>
          </a:prstGeom>
        </p:spPr>
      </p:pic>
      <p:cxnSp>
        <p:nvCxnSpPr>
          <p:cNvPr id="7" name="直線矢印コネクタ 6">
            <a:extLst>
              <a:ext uri="{FF2B5EF4-FFF2-40B4-BE49-F238E27FC236}">
                <a16:creationId xmlns:a16="http://schemas.microsoft.com/office/drawing/2014/main" id="{0D71352B-9953-A785-D1E9-18FDCB615480}"/>
              </a:ext>
            </a:extLst>
          </p:cNvPr>
          <p:cNvCxnSpPr/>
          <p:nvPr/>
        </p:nvCxnSpPr>
        <p:spPr>
          <a:xfrm>
            <a:off x="7499314" y="4095420"/>
            <a:ext cx="4762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93ABDA2-2CA4-15AC-F566-E0C98F22E929}"/>
              </a:ext>
            </a:extLst>
          </p:cNvPr>
          <p:cNvCxnSpPr>
            <a:cxnSpLocks/>
          </p:cNvCxnSpPr>
          <p:nvPr/>
        </p:nvCxnSpPr>
        <p:spPr>
          <a:xfrm>
            <a:off x="7730781" y="2830851"/>
            <a:ext cx="0" cy="272544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44759B-2F8F-2DF7-09D6-E790C99B5775}"/>
                  </a:ext>
                </a:extLst>
              </p:cNvPr>
              <p:cNvSpPr txBox="1"/>
              <p:nvPr/>
            </p:nvSpPr>
            <p:spPr>
              <a:xfrm>
                <a:off x="8025956" y="3956920"/>
                <a:ext cx="524118" cy="277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𝐿</m:t>
                      </m:r>
                    </m:oMath>
                  </m:oMathPara>
                </a14:m>
                <a:br>
                  <a:rPr kumimoji="1" lang="en-US" altLang="ja-JP" b="0" i="1" dirty="0">
                    <a:solidFill>
                      <a:schemeClr val="bg1"/>
                    </a:solidFill>
                    <a:latin typeface="Cambria Math" panose="02040503050406030204" pitchFamily="18" charset="0"/>
                  </a:rPr>
                </a:br>
                <a:endParaRPr kumimoji="1" lang="ja-JP" altLang="en-US" dirty="0">
                  <a:solidFill>
                    <a:schemeClr val="bg1"/>
                  </a:solidFill>
                </a:endParaRPr>
              </a:p>
            </p:txBody>
          </p:sp>
        </mc:Choice>
        <mc:Fallback xmlns="">
          <p:sp>
            <p:nvSpPr>
              <p:cNvPr id="9" name="テキスト ボックス 8">
                <a:extLst>
                  <a:ext uri="{FF2B5EF4-FFF2-40B4-BE49-F238E27FC236}">
                    <a16:creationId xmlns:a16="http://schemas.microsoft.com/office/drawing/2014/main" id="{4B44759B-2F8F-2DF7-09D6-E790C99B5775}"/>
                  </a:ext>
                </a:extLst>
              </p:cNvPr>
              <p:cNvSpPr txBox="1">
                <a:spLocks noRot="1" noChangeAspect="1" noMove="1" noResize="1" noEditPoints="1" noAdjustHandles="1" noChangeArrowheads="1" noChangeShapeType="1" noTextEdit="1"/>
              </p:cNvSpPr>
              <p:nvPr/>
            </p:nvSpPr>
            <p:spPr>
              <a:xfrm>
                <a:off x="8025956" y="3956920"/>
                <a:ext cx="524118" cy="277064"/>
              </a:xfrm>
              <a:prstGeom prst="rect">
                <a:avLst/>
              </a:prstGeom>
              <a:blipFill>
                <a:blip r:embed="rId3"/>
                <a:stretch>
                  <a:fillRect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6B7D764-8ADE-E442-641A-77133C240AAC}"/>
                  </a:ext>
                </a:extLst>
              </p:cNvPr>
              <p:cNvSpPr txBox="1"/>
              <p:nvPr/>
            </p:nvSpPr>
            <p:spPr>
              <a:xfrm>
                <a:off x="7597465" y="5590599"/>
                <a:ext cx="279948"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𝑊</m:t>
                      </m:r>
                    </m:oMath>
                  </m:oMathPara>
                </a14:m>
                <a:endParaRPr kumimoji="1" lang="en-US" altLang="ja-JP" b="0" i="1" dirty="0">
                  <a:solidFill>
                    <a:schemeClr val="bg1"/>
                  </a:solidFill>
                  <a:latin typeface="Cambria Math" panose="02040503050406030204" pitchFamily="18" charset="0"/>
                </a:endParaRPr>
              </a:p>
            </p:txBody>
          </p:sp>
        </mc:Choice>
        <mc:Fallback xmlns="">
          <p:sp>
            <p:nvSpPr>
              <p:cNvPr id="10" name="テキスト ボックス 9">
                <a:extLst>
                  <a:ext uri="{FF2B5EF4-FFF2-40B4-BE49-F238E27FC236}">
                    <a16:creationId xmlns:a16="http://schemas.microsoft.com/office/drawing/2014/main" id="{A6B7D764-8ADE-E442-641A-77133C240AAC}"/>
                  </a:ext>
                </a:extLst>
              </p:cNvPr>
              <p:cNvSpPr txBox="1">
                <a:spLocks noRot="1" noChangeAspect="1" noMove="1" noResize="1" noEditPoints="1" noAdjustHandles="1" noChangeArrowheads="1" noChangeShapeType="1" noTextEdit="1"/>
              </p:cNvSpPr>
              <p:nvPr/>
            </p:nvSpPr>
            <p:spPr>
              <a:xfrm>
                <a:off x="7597465" y="5590599"/>
                <a:ext cx="279948" cy="276999"/>
              </a:xfrm>
              <a:prstGeom prst="rect">
                <a:avLst/>
              </a:prstGeom>
              <a:blipFill>
                <a:blip r:embed="rId4"/>
                <a:stretch>
                  <a:fillRect l="-28261" r="-8696" b="-8696"/>
                </a:stretch>
              </a:blipFill>
            </p:spPr>
            <p:txBody>
              <a:bodyPr/>
              <a:lstStyle/>
              <a:p>
                <a:r>
                  <a:rPr lang="ja-JP" altLang="en-US">
                    <a:noFill/>
                  </a:rPr>
                  <a:t> </a:t>
                </a:r>
              </a:p>
            </p:txBody>
          </p:sp>
        </mc:Fallback>
      </mc:AlternateContent>
      <p:sp>
        <p:nvSpPr>
          <p:cNvPr id="11" name="矢印: 左右 10">
            <a:extLst>
              <a:ext uri="{FF2B5EF4-FFF2-40B4-BE49-F238E27FC236}">
                <a16:creationId xmlns:a16="http://schemas.microsoft.com/office/drawing/2014/main" id="{78755E70-F26D-9909-062B-6C99E8964431}"/>
              </a:ext>
            </a:extLst>
          </p:cNvPr>
          <p:cNvSpPr/>
          <p:nvPr/>
        </p:nvSpPr>
        <p:spPr>
          <a:xfrm>
            <a:off x="6968782" y="3213480"/>
            <a:ext cx="1523997" cy="268703"/>
          </a:xfrm>
          <a:prstGeom prst="leftRightArrow">
            <a:avLst/>
          </a:prstGeom>
          <a:solidFill>
            <a:srgbClr val="00B0F0"/>
          </a:solidFill>
          <a:ln>
            <a:solidFill>
              <a:srgbClr val="0070C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36EA36A-5813-8506-BECD-919AD1FC9F90}"/>
              </a:ext>
            </a:extLst>
          </p:cNvPr>
          <p:cNvSpPr/>
          <p:nvPr/>
        </p:nvSpPr>
        <p:spPr>
          <a:xfrm>
            <a:off x="9518295" y="2811416"/>
            <a:ext cx="2133600" cy="27254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5BC72BA-20CB-1844-DAF0-0E9D1045054A}"/>
              </a:ext>
            </a:extLst>
          </p:cNvPr>
          <p:cNvSpPr/>
          <p:nvPr/>
        </p:nvSpPr>
        <p:spPr>
          <a:xfrm>
            <a:off x="10346970" y="2184415"/>
            <a:ext cx="476250" cy="378314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24D2D76-DFAB-A483-20D5-7FD0FC3A136C}"/>
              </a:ext>
            </a:extLst>
          </p:cNvPr>
          <p:cNvSpPr/>
          <p:nvPr/>
        </p:nvSpPr>
        <p:spPr>
          <a:xfrm>
            <a:off x="10346970" y="2813451"/>
            <a:ext cx="476250" cy="2725445"/>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BB7C41C-8C8A-631B-AA95-82EFA7D0C408}"/>
              </a:ext>
            </a:extLst>
          </p:cNvPr>
          <p:cNvSpPr txBox="1"/>
          <p:nvPr/>
        </p:nvSpPr>
        <p:spPr>
          <a:xfrm>
            <a:off x="10363618" y="3296974"/>
            <a:ext cx="476250" cy="1754326"/>
          </a:xfrm>
          <a:prstGeom prst="rect">
            <a:avLst/>
          </a:prstGeom>
          <a:noFill/>
        </p:spPr>
        <p:txBody>
          <a:bodyPr wrap="square" rtlCol="0">
            <a:spAutoFit/>
          </a:bodyPr>
          <a:lstStyle/>
          <a:p>
            <a:r>
              <a:rPr kumimoji="1" lang="ja-JP" altLang="en-US" dirty="0">
                <a:solidFill>
                  <a:schemeClr val="bg1"/>
                </a:solidFill>
              </a:rPr>
              <a:t>ほぼ</a:t>
            </a:r>
            <a:endParaRPr kumimoji="1" lang="en-US" altLang="ja-JP" dirty="0">
              <a:solidFill>
                <a:schemeClr val="bg1"/>
              </a:solidFill>
            </a:endParaRPr>
          </a:p>
          <a:p>
            <a:r>
              <a:rPr kumimoji="1" lang="ja-JP" altLang="en-US" dirty="0">
                <a:solidFill>
                  <a:schemeClr val="bg1"/>
                </a:solidFill>
              </a:rPr>
              <a:t>チャネル</a:t>
            </a:r>
            <a:endParaRPr kumimoji="1" lang="en-US" altLang="ja-JP" dirty="0">
              <a:solidFill>
                <a:schemeClr val="bg1"/>
              </a:solidFill>
            </a:endParaRPr>
          </a:p>
        </p:txBody>
      </p:sp>
      <p:sp>
        <p:nvSpPr>
          <p:cNvPr id="16" name="テキスト ボックス 15">
            <a:extLst>
              <a:ext uri="{FF2B5EF4-FFF2-40B4-BE49-F238E27FC236}">
                <a16:creationId xmlns:a16="http://schemas.microsoft.com/office/drawing/2014/main" id="{BBFA34C0-62F2-59DD-1D51-A26EA4C9C5C1}"/>
              </a:ext>
            </a:extLst>
          </p:cNvPr>
          <p:cNvSpPr txBox="1"/>
          <p:nvPr/>
        </p:nvSpPr>
        <p:spPr>
          <a:xfrm>
            <a:off x="9733934" y="3573973"/>
            <a:ext cx="409303" cy="1200329"/>
          </a:xfrm>
          <a:prstGeom prst="rect">
            <a:avLst/>
          </a:prstGeom>
          <a:noFill/>
        </p:spPr>
        <p:txBody>
          <a:bodyPr wrap="square" rtlCol="0">
            <a:spAutoFit/>
          </a:bodyPr>
          <a:lstStyle/>
          <a:p>
            <a:r>
              <a:rPr kumimoji="1" lang="ja-JP" altLang="en-US" dirty="0"/>
              <a:t>ドレイン</a:t>
            </a:r>
          </a:p>
        </p:txBody>
      </p:sp>
      <p:sp>
        <p:nvSpPr>
          <p:cNvPr id="17" name="テキスト ボックス 16">
            <a:extLst>
              <a:ext uri="{FF2B5EF4-FFF2-40B4-BE49-F238E27FC236}">
                <a16:creationId xmlns:a16="http://schemas.microsoft.com/office/drawing/2014/main" id="{B9E6F7A7-EA24-33F2-E5B0-CD0D495648F3}"/>
              </a:ext>
            </a:extLst>
          </p:cNvPr>
          <p:cNvSpPr txBox="1"/>
          <p:nvPr/>
        </p:nvSpPr>
        <p:spPr>
          <a:xfrm>
            <a:off x="11010722" y="3712472"/>
            <a:ext cx="409303" cy="923330"/>
          </a:xfrm>
          <a:prstGeom prst="rect">
            <a:avLst/>
          </a:prstGeom>
          <a:noFill/>
        </p:spPr>
        <p:txBody>
          <a:bodyPr wrap="square" rtlCol="0">
            <a:spAutoFit/>
          </a:bodyPr>
          <a:lstStyle/>
          <a:p>
            <a:r>
              <a:rPr kumimoji="1" lang="ja-JP" altLang="en-US" dirty="0"/>
              <a:t>ソ｜ス</a:t>
            </a:r>
          </a:p>
        </p:txBody>
      </p:sp>
      <p:sp>
        <p:nvSpPr>
          <p:cNvPr id="18" name="テキスト ボックス 17">
            <a:extLst>
              <a:ext uri="{FF2B5EF4-FFF2-40B4-BE49-F238E27FC236}">
                <a16:creationId xmlns:a16="http://schemas.microsoft.com/office/drawing/2014/main" id="{99657E91-B183-486E-B185-C7212072EFB7}"/>
              </a:ext>
            </a:extLst>
          </p:cNvPr>
          <p:cNvSpPr txBox="1"/>
          <p:nvPr/>
        </p:nvSpPr>
        <p:spPr>
          <a:xfrm>
            <a:off x="9984204" y="1776316"/>
            <a:ext cx="1201782" cy="369332"/>
          </a:xfrm>
          <a:prstGeom prst="rect">
            <a:avLst/>
          </a:prstGeom>
          <a:noFill/>
        </p:spPr>
        <p:txBody>
          <a:bodyPr wrap="square" rtlCol="0">
            <a:spAutoFit/>
          </a:bodyPr>
          <a:lstStyle/>
          <a:p>
            <a:pPr algn="ctr"/>
            <a:r>
              <a:rPr kumimoji="1" lang="ja-JP" altLang="en-US" dirty="0">
                <a:solidFill>
                  <a:srgbClr val="FF0000"/>
                </a:solidFill>
              </a:rPr>
              <a:t>ゲート</a:t>
            </a:r>
          </a:p>
        </p:txBody>
      </p:sp>
    </p:spTree>
    <p:extLst>
      <p:ext uri="{BB962C8B-B14F-4D97-AF65-F5344CB8AC3E}">
        <p14:creationId xmlns:p14="http://schemas.microsoft.com/office/powerpoint/2010/main" val="3389084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5F29A-65FE-1E11-0CF7-8E651F33B6E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6014764-67CD-1FB8-0671-9D49686801DF}"/>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CAEAF110-AF01-9051-C0E8-9D6934B8CC60}"/>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7A7686CB-176A-3DA9-BFC2-A8DD9289409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32</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2242101A-3090-5899-73B2-A30EC6AEE4B0}"/>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21A277F-865F-F189-B137-AE6002A334B5}"/>
              </a:ext>
            </a:extLst>
          </p:cNvPr>
          <p:cNvSpPr/>
          <p:nvPr/>
        </p:nvSpPr>
        <p:spPr>
          <a:xfrm>
            <a:off x="4371703" y="2752436"/>
            <a:ext cx="3386840"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D0A9FC8-5221-9846-1085-F7FE281493F9}"/>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A52C108-DF64-609B-CDAE-F83A0C6D9AAB}"/>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73852FBF-9C4C-8BFA-6485-3A6AFF8C9D3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B918B592-D935-D534-B8F0-0B5CF2371922}"/>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BBC6C92-318F-38D0-1709-FF83A8B6C28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72C861B1-00BF-3082-8045-E3449FC29356}"/>
              </a:ext>
            </a:extLst>
          </p:cNvPr>
          <p:cNvSpPr txBox="1"/>
          <p:nvPr/>
        </p:nvSpPr>
        <p:spPr>
          <a:xfrm>
            <a:off x="5754253" y="1490369"/>
            <a:ext cx="683491" cy="707886"/>
          </a:xfrm>
          <a:prstGeom prst="rect">
            <a:avLst/>
          </a:prstGeom>
          <a:noFill/>
        </p:spPr>
        <p:txBody>
          <a:bodyPr wrap="square" rtlCol="0">
            <a:spAutoFit/>
          </a:bodyPr>
          <a:lstStyle/>
          <a:p>
            <a:pPr algn="ctr"/>
            <a:r>
              <a:rPr kumimoji="1" lang="en-US" altLang="ja-JP" sz="4000" dirty="0"/>
              <a:t>G</a:t>
            </a:r>
            <a:endParaRPr kumimoji="1" lang="ja-JP" altLang="en-US" sz="4000" dirty="0"/>
          </a:p>
        </p:txBody>
      </p:sp>
      <p:sp>
        <p:nvSpPr>
          <p:cNvPr id="23" name="四角形: 角を丸くする 22">
            <a:extLst>
              <a:ext uri="{FF2B5EF4-FFF2-40B4-BE49-F238E27FC236}">
                <a16:creationId xmlns:a16="http://schemas.microsoft.com/office/drawing/2014/main" id="{EE74F321-7542-FE14-F649-7C1A3D76EBA8}"/>
              </a:ext>
            </a:extLst>
          </p:cNvPr>
          <p:cNvSpPr/>
          <p:nvPr/>
        </p:nvSpPr>
        <p:spPr>
          <a:xfrm>
            <a:off x="7541489" y="3257615"/>
            <a:ext cx="1237673" cy="6003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C5375BAA-02DA-7641-A9AE-898CBA2335C7}"/>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2" name="四角形: 角を丸くする 21">
            <a:extLst>
              <a:ext uri="{FF2B5EF4-FFF2-40B4-BE49-F238E27FC236}">
                <a16:creationId xmlns:a16="http://schemas.microsoft.com/office/drawing/2014/main" id="{72BB1EB6-A09A-9413-2CE2-7619C9F35D4D}"/>
              </a:ext>
            </a:extLst>
          </p:cNvPr>
          <p:cNvSpPr/>
          <p:nvPr/>
        </p:nvSpPr>
        <p:spPr>
          <a:xfrm>
            <a:off x="3385127" y="3260436"/>
            <a:ext cx="1237673" cy="6003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0" name="テキスト ボックス 9">
            <a:extLst>
              <a:ext uri="{FF2B5EF4-FFF2-40B4-BE49-F238E27FC236}">
                <a16:creationId xmlns:a16="http://schemas.microsoft.com/office/drawing/2014/main" id="{546B6D31-EF67-1EBC-C9BD-A0C9DDC3D72D}"/>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a:t>
            </a:r>
            <a:endParaRPr kumimoji="1" lang="ja-JP" altLang="en-US" sz="4000" dirty="0"/>
          </a:p>
        </p:txBody>
      </p:sp>
      <p:sp>
        <p:nvSpPr>
          <p:cNvPr id="11" name="テキスト ボックス 10">
            <a:extLst>
              <a:ext uri="{FF2B5EF4-FFF2-40B4-BE49-F238E27FC236}">
                <a16:creationId xmlns:a16="http://schemas.microsoft.com/office/drawing/2014/main" id="{2516D716-9372-6DEA-EC1E-D9DCC599AA0C}"/>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a:t>
            </a:r>
            <a:endParaRPr kumimoji="1" lang="ja-JP" altLang="en-US" sz="4000" dirty="0"/>
          </a:p>
        </p:txBody>
      </p:sp>
    </p:spTree>
    <p:extLst>
      <p:ext uri="{BB962C8B-B14F-4D97-AF65-F5344CB8AC3E}">
        <p14:creationId xmlns:p14="http://schemas.microsoft.com/office/powerpoint/2010/main" val="1852620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363AD-E880-991B-BEFE-A0016105A466}"/>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3CBB5433-3480-E134-602D-412436060546}"/>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A772B773-4F49-FBF1-8116-D9BB647FDDC6}"/>
              </a:ext>
            </a:extLst>
          </p:cNvPr>
          <p:cNvSpPr/>
          <p:nvPr/>
        </p:nvSpPr>
        <p:spPr>
          <a:xfrm>
            <a:off x="7160483" y="3262783"/>
            <a:ext cx="1623298" cy="76117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 name="タイトル 1">
            <a:extLst>
              <a:ext uri="{FF2B5EF4-FFF2-40B4-BE49-F238E27FC236}">
                <a16:creationId xmlns:a16="http://schemas.microsoft.com/office/drawing/2014/main" id="{DF3B5A53-ABB6-70A3-4B3F-AAFC500DDC04}"/>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EEA1DE85-BD0B-18D7-F68B-A640055ABB3F}"/>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031CE0C5-AD93-2A17-AA53-DC3E0438550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33</a:t>
            </a:fld>
            <a:endParaRPr kumimoji="1" lang="ja-JP" altLang="en-US"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7A2359E5-5237-E83E-A071-A12B0B96748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B91465C3-5343-89AD-9078-63B6133E6FA9}"/>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AAE36BB5-A8BC-B1C0-79D6-93051F0613D0}"/>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24392328-3929-2C32-144C-ED9D88176031}"/>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FFDD7272-F919-E4CE-F614-6DEA1F6A5188}"/>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3D40ACA-9D00-286D-7236-2600DE13DDBC}"/>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3" name="四角形: 角を丸くする 22">
            <a:extLst>
              <a:ext uri="{FF2B5EF4-FFF2-40B4-BE49-F238E27FC236}">
                <a16:creationId xmlns:a16="http://schemas.microsoft.com/office/drawing/2014/main" id="{9958351A-5DC9-0445-84E1-332920A60B30}"/>
              </a:ext>
            </a:extLst>
          </p:cNvPr>
          <p:cNvSpPr/>
          <p:nvPr/>
        </p:nvSpPr>
        <p:spPr>
          <a:xfrm>
            <a:off x="7541489" y="3257615"/>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8" name="四角形: 角を丸くする 27">
            <a:extLst>
              <a:ext uri="{FF2B5EF4-FFF2-40B4-BE49-F238E27FC236}">
                <a16:creationId xmlns:a16="http://schemas.microsoft.com/office/drawing/2014/main" id="{23AD333B-5B43-8871-A9D6-11EF96E23200}"/>
              </a:ext>
            </a:extLst>
          </p:cNvPr>
          <p:cNvSpPr/>
          <p:nvPr/>
        </p:nvSpPr>
        <p:spPr>
          <a:xfrm>
            <a:off x="3380507" y="3257615"/>
            <a:ext cx="2147456" cy="1074240"/>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4BB226F4-95A0-DF84-9E4B-CC1125E9273A}"/>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4" name="四角形: 角を丸くする 23">
            <a:extLst>
              <a:ext uri="{FF2B5EF4-FFF2-40B4-BE49-F238E27FC236}">
                <a16:creationId xmlns:a16="http://schemas.microsoft.com/office/drawing/2014/main" id="{8543FF44-59BC-27CD-98DC-D2BDDB04BAFC}"/>
              </a:ext>
            </a:extLst>
          </p:cNvPr>
          <p:cNvSpPr/>
          <p:nvPr/>
        </p:nvSpPr>
        <p:spPr>
          <a:xfrm>
            <a:off x="3385126" y="3260473"/>
            <a:ext cx="1634843" cy="766341"/>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2" name="四角形: 角を丸くする 21">
            <a:extLst>
              <a:ext uri="{FF2B5EF4-FFF2-40B4-BE49-F238E27FC236}">
                <a16:creationId xmlns:a16="http://schemas.microsoft.com/office/drawing/2014/main" id="{0DFDD982-1386-91F9-1E06-D7A81F0D9F4C}"/>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9" name="テキスト ボックス 28">
            <a:extLst>
              <a:ext uri="{FF2B5EF4-FFF2-40B4-BE49-F238E27FC236}">
                <a16:creationId xmlns:a16="http://schemas.microsoft.com/office/drawing/2014/main" id="{3AFBD74B-395C-893B-BEE8-1FED923FD49C}"/>
              </a:ext>
            </a:extLst>
          </p:cNvPr>
          <p:cNvSpPr txBox="1"/>
          <p:nvPr/>
        </p:nvSpPr>
        <p:spPr>
          <a:xfrm>
            <a:off x="7958295" y="5233743"/>
            <a:ext cx="4233705" cy="861774"/>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200" dirty="0">
                <a:solidFill>
                  <a:schemeClr val="accent1"/>
                </a:solidFill>
              </a:rPr>
              <a:t>まだ電流は流れない</a:t>
            </a:r>
            <a:endParaRPr kumimoji="1" lang="ja-JP" altLang="en-US" sz="3200" dirty="0"/>
          </a:p>
        </p:txBody>
      </p:sp>
      <p:sp>
        <p:nvSpPr>
          <p:cNvPr id="3" name="正方形/長方形 2">
            <a:extLst>
              <a:ext uri="{FF2B5EF4-FFF2-40B4-BE49-F238E27FC236}">
                <a16:creationId xmlns:a16="http://schemas.microsoft.com/office/drawing/2014/main" id="{E134A057-1727-742B-7DA4-DA38505362D1}"/>
              </a:ext>
            </a:extLst>
          </p:cNvPr>
          <p:cNvSpPr/>
          <p:nvPr/>
        </p:nvSpPr>
        <p:spPr>
          <a:xfrm>
            <a:off x="5338958" y="3257615"/>
            <a:ext cx="1932700" cy="383833"/>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373783F-6462-7FEE-3AA9-36A8CF54821D}"/>
              </a:ext>
            </a:extLst>
          </p:cNvPr>
          <p:cNvSpPr/>
          <p:nvPr/>
        </p:nvSpPr>
        <p:spPr>
          <a:xfrm rot="21228101">
            <a:off x="5418605" y="3378035"/>
            <a:ext cx="1773407" cy="422592"/>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F4D65A12-159E-88D2-AE62-0CC63676101A}"/>
              </a:ext>
            </a:extLst>
          </p:cNvPr>
          <p:cNvCxnSpPr>
            <a:cxnSpLocks/>
          </p:cNvCxnSpPr>
          <p:nvPr/>
        </p:nvCxnSpPr>
        <p:spPr>
          <a:xfrm>
            <a:off x="5652655" y="3579252"/>
            <a:ext cx="1006765" cy="70788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34D9944-7341-B46A-8696-E5F30BAC982B}"/>
              </a:ext>
            </a:extLst>
          </p:cNvPr>
          <p:cNvSpPr txBox="1"/>
          <p:nvPr/>
        </p:nvSpPr>
        <p:spPr>
          <a:xfrm>
            <a:off x="461819" y="3400998"/>
            <a:ext cx="2789382" cy="1200329"/>
          </a:xfrm>
          <a:prstGeom prst="rect">
            <a:avLst/>
          </a:prstGeom>
          <a:noFill/>
        </p:spPr>
        <p:txBody>
          <a:bodyPr wrap="square" rtlCol="0">
            <a:spAutoFit/>
          </a:bodyPr>
          <a:lstStyle/>
          <a:p>
            <a:r>
              <a:rPr kumimoji="1" lang="en-US" altLang="ja-JP" dirty="0" err="1"/>
              <a:t>Vd</a:t>
            </a:r>
            <a:r>
              <a:rPr kumimoji="1" lang="en-US" altLang="ja-JP" dirty="0"/>
              <a:t> &gt; Vs </a:t>
            </a:r>
            <a:r>
              <a:rPr kumimoji="1" lang="ja-JP" altLang="en-US" dirty="0"/>
              <a:t>のため</a:t>
            </a:r>
            <a:endParaRPr kumimoji="1" lang="en-US" altLang="ja-JP" dirty="0"/>
          </a:p>
          <a:p>
            <a:r>
              <a:rPr kumimoji="1" lang="ja-JP" altLang="en-US" dirty="0"/>
              <a:t>ドレイン側の空乏層は</a:t>
            </a:r>
            <a:br>
              <a:rPr kumimoji="1" lang="en-US" altLang="ja-JP" dirty="0"/>
            </a:br>
            <a:r>
              <a:rPr kumimoji="1" lang="ja-JP" altLang="en-US" dirty="0"/>
              <a:t>ソース側の空乏層より</a:t>
            </a:r>
            <a:endParaRPr kumimoji="1" lang="en-US" altLang="ja-JP" dirty="0"/>
          </a:p>
          <a:p>
            <a:r>
              <a:rPr kumimoji="1" lang="ja-JP" altLang="en-US" dirty="0"/>
              <a:t>大きい</a:t>
            </a:r>
          </a:p>
        </p:txBody>
      </p:sp>
      <p:sp>
        <p:nvSpPr>
          <p:cNvPr id="31" name="テキスト ボックス 30">
            <a:extLst>
              <a:ext uri="{FF2B5EF4-FFF2-40B4-BE49-F238E27FC236}">
                <a16:creationId xmlns:a16="http://schemas.microsoft.com/office/drawing/2014/main" id="{3BD2C2CA-0F5A-96E5-7212-97D144EE1231}"/>
              </a:ext>
            </a:extLst>
          </p:cNvPr>
          <p:cNvSpPr txBox="1"/>
          <p:nvPr/>
        </p:nvSpPr>
        <p:spPr>
          <a:xfrm>
            <a:off x="2877127" y="1320565"/>
            <a:ext cx="6123708" cy="646331"/>
          </a:xfrm>
          <a:prstGeom prst="rect">
            <a:avLst/>
          </a:prstGeom>
          <a:noFill/>
        </p:spPr>
        <p:txBody>
          <a:bodyPr wrap="square">
            <a:spAutoFit/>
          </a:bodyPr>
          <a:lstStyle/>
          <a:p>
            <a:r>
              <a:rPr kumimoji="1" lang="en-US" altLang="ja-JP" dirty="0" err="1"/>
              <a:t>Vgs</a:t>
            </a:r>
            <a:r>
              <a:rPr kumimoji="1" lang="en-US" altLang="ja-JP" dirty="0"/>
              <a:t> &gt; 0 </a:t>
            </a:r>
            <a:r>
              <a:rPr kumimoji="1" lang="ja-JP" altLang="en-US" dirty="0"/>
              <a:t>で基板上の正孔がゲートに移動</a:t>
            </a:r>
            <a:endParaRPr kumimoji="1" lang="en-US" altLang="ja-JP" dirty="0"/>
          </a:p>
          <a:p>
            <a:r>
              <a:rPr kumimoji="1" lang="ja-JP" altLang="en-US" dirty="0"/>
              <a:t>→</a:t>
            </a:r>
            <a:r>
              <a:rPr kumimoji="1" lang="ja-JP" altLang="en-US" dirty="0">
                <a:solidFill>
                  <a:schemeClr val="accent1"/>
                </a:solidFill>
              </a:rPr>
              <a:t>空乏層</a:t>
            </a:r>
            <a:r>
              <a:rPr kumimoji="1" lang="ja-JP" altLang="en-US" dirty="0"/>
              <a:t>の形成</a:t>
            </a:r>
            <a:endParaRPr kumimoji="1" lang="en-US" altLang="ja-JP"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0C712821-91CE-2044-1D50-C1CD3AE6FAD9}"/>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6BF9FD43-143A-43BD-090D-DF163AE313E7}"/>
              </a:ext>
            </a:extLst>
          </p:cNvPr>
          <p:cNvSpPr/>
          <p:nvPr/>
        </p:nvSpPr>
        <p:spPr>
          <a:xfrm>
            <a:off x="4371703" y="2752436"/>
            <a:ext cx="3386840"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EB291A0-24B7-F0BF-1194-EAE49F5502F4}"/>
              </a:ext>
            </a:extLst>
          </p:cNvPr>
          <p:cNvSpPr txBox="1"/>
          <p:nvPr/>
        </p:nvSpPr>
        <p:spPr>
          <a:xfrm>
            <a:off x="5298211" y="1564661"/>
            <a:ext cx="2243277" cy="707886"/>
          </a:xfrm>
          <a:prstGeom prst="rect">
            <a:avLst/>
          </a:prstGeom>
          <a:noFill/>
        </p:spPr>
        <p:txBody>
          <a:bodyPr wrap="square" rtlCol="0">
            <a:spAutoFit/>
          </a:bodyPr>
          <a:lstStyle/>
          <a:p>
            <a:pPr algn="ctr"/>
            <a:r>
              <a:rPr kumimoji="1" lang="en-US" altLang="ja-JP" sz="4000" dirty="0"/>
              <a:t>G &gt; 0V</a:t>
            </a:r>
            <a:endParaRPr kumimoji="1" lang="ja-JP" altLang="en-US" sz="4000" dirty="0"/>
          </a:p>
        </p:txBody>
      </p:sp>
      <p:sp>
        <p:nvSpPr>
          <p:cNvPr id="9" name="テキスト ボックス 8">
            <a:extLst>
              <a:ext uri="{FF2B5EF4-FFF2-40B4-BE49-F238E27FC236}">
                <a16:creationId xmlns:a16="http://schemas.microsoft.com/office/drawing/2014/main" id="{31F8847D-A534-3CD3-AEAA-EE45E10625D8}"/>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5" name="テキスト ボックス 24">
            <a:extLst>
              <a:ext uri="{FF2B5EF4-FFF2-40B4-BE49-F238E27FC236}">
                <a16:creationId xmlns:a16="http://schemas.microsoft.com/office/drawing/2014/main" id="{BC0501E8-AD91-13C7-891F-0EA0CD6FD077}"/>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 0V</a:t>
            </a:r>
            <a:endParaRPr kumimoji="1" lang="ja-JP" altLang="en-US" sz="4000" dirty="0"/>
          </a:p>
        </p:txBody>
      </p:sp>
    </p:spTree>
    <p:extLst>
      <p:ext uri="{BB962C8B-B14F-4D97-AF65-F5344CB8AC3E}">
        <p14:creationId xmlns:p14="http://schemas.microsoft.com/office/powerpoint/2010/main" val="3758099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BCB9B-AFE3-F20F-F30F-A2CAC75342B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183CEDA-E5C4-2091-6AC3-33B6B955081E}"/>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39C34F16-84F5-CCF1-D6B7-1C71CA8AF11E}"/>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4201C9DE-5318-F7B3-3C3F-202C7789E0C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34</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6D190943-D454-2319-2FF2-6A1A8CD5205C}"/>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2A3E37D-C5F4-7BF1-B63D-A9834E9CC933}"/>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CA7A5BBB-B898-EC28-6D22-8478431BA0AD}"/>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A858602F-F80E-BA30-C78A-E69CF0763F8C}"/>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97792E7-5D76-7FA4-8F49-93ED7270B8CE}"/>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2CE229C7-1666-58D5-08C5-1D6853464BE8}"/>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3DFAD9C-D8A6-383E-1C4B-81F85C8A5EB9}"/>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AAA0A5BD-28E9-EB65-CE04-CDF521EE3B1C}"/>
              </a:ext>
            </a:extLst>
          </p:cNvPr>
          <p:cNvSpPr txBox="1"/>
          <p:nvPr/>
        </p:nvSpPr>
        <p:spPr>
          <a:xfrm>
            <a:off x="5298211" y="1564661"/>
            <a:ext cx="2243277" cy="707886"/>
          </a:xfrm>
          <a:prstGeom prst="rect">
            <a:avLst/>
          </a:prstGeom>
          <a:noFill/>
        </p:spPr>
        <p:txBody>
          <a:bodyPr wrap="square" rtlCol="0">
            <a:spAutoFit/>
          </a:bodyPr>
          <a:lstStyle/>
          <a:p>
            <a:pPr algn="ctr"/>
            <a:r>
              <a:rPr kumimoji="1" lang="en-US" altLang="ja-JP" sz="4000" dirty="0"/>
              <a:t>G &gt;&gt; 0V</a:t>
            </a:r>
            <a:endParaRPr kumimoji="1" lang="ja-JP" altLang="en-US" sz="4000" dirty="0"/>
          </a:p>
        </p:txBody>
      </p:sp>
      <p:sp>
        <p:nvSpPr>
          <p:cNvPr id="21" name="テキスト ボックス 20">
            <a:extLst>
              <a:ext uri="{FF2B5EF4-FFF2-40B4-BE49-F238E27FC236}">
                <a16:creationId xmlns:a16="http://schemas.microsoft.com/office/drawing/2014/main" id="{29D699EE-617A-46B2-5752-D087DF78F1FA}"/>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5" name="四角形: 角を丸くする 24">
            <a:extLst>
              <a:ext uri="{FF2B5EF4-FFF2-40B4-BE49-F238E27FC236}">
                <a16:creationId xmlns:a16="http://schemas.microsoft.com/office/drawing/2014/main" id="{AFF4DE93-E0EF-5509-F5A4-71BA5D812BA6}"/>
              </a:ext>
            </a:extLst>
          </p:cNvPr>
          <p:cNvSpPr/>
          <p:nvPr/>
        </p:nvSpPr>
        <p:spPr>
          <a:xfrm>
            <a:off x="7160483" y="3262783"/>
            <a:ext cx="1623298" cy="76117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6" name="テキスト ボックス 25">
            <a:extLst>
              <a:ext uri="{FF2B5EF4-FFF2-40B4-BE49-F238E27FC236}">
                <a16:creationId xmlns:a16="http://schemas.microsoft.com/office/drawing/2014/main" id="{94BC92DB-F6B4-087D-8496-CC2119050A76}"/>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 0V</a:t>
            </a:r>
            <a:endParaRPr kumimoji="1" lang="ja-JP" altLang="en-US" sz="4000" dirty="0"/>
          </a:p>
        </p:txBody>
      </p:sp>
      <p:sp>
        <p:nvSpPr>
          <p:cNvPr id="27" name="テキスト ボックス 26">
            <a:extLst>
              <a:ext uri="{FF2B5EF4-FFF2-40B4-BE49-F238E27FC236}">
                <a16:creationId xmlns:a16="http://schemas.microsoft.com/office/drawing/2014/main" id="{14C7D4CA-203D-9315-BD94-A7A3847DB044}"/>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9" name="テキスト ボックス 28">
            <a:extLst>
              <a:ext uri="{FF2B5EF4-FFF2-40B4-BE49-F238E27FC236}">
                <a16:creationId xmlns:a16="http://schemas.microsoft.com/office/drawing/2014/main" id="{A754202A-8031-84A8-48A0-AAB3D321E2AB}"/>
              </a:ext>
            </a:extLst>
          </p:cNvPr>
          <p:cNvSpPr txBox="1"/>
          <p:nvPr/>
        </p:nvSpPr>
        <p:spPr>
          <a:xfrm>
            <a:off x="7958295" y="5233743"/>
            <a:ext cx="4233705"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600" dirty="0">
                <a:solidFill>
                  <a:schemeClr val="accent1"/>
                </a:solidFill>
              </a:rPr>
              <a:t>電流が流れる</a:t>
            </a:r>
            <a:endParaRPr kumimoji="1" lang="ja-JP" altLang="en-US" sz="3600" dirty="0"/>
          </a:p>
        </p:txBody>
      </p:sp>
      <p:sp>
        <p:nvSpPr>
          <p:cNvPr id="3" name="正方形/長方形 2">
            <a:extLst>
              <a:ext uri="{FF2B5EF4-FFF2-40B4-BE49-F238E27FC236}">
                <a16:creationId xmlns:a16="http://schemas.microsoft.com/office/drawing/2014/main" id="{B8A0958B-B082-51E3-1843-020163B6FFA9}"/>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07BC835-5055-8EBB-0825-2D6CB0ECD3F0}"/>
              </a:ext>
            </a:extLst>
          </p:cNvPr>
          <p:cNvSpPr/>
          <p:nvPr/>
        </p:nvSpPr>
        <p:spPr>
          <a:xfrm rot="21012582">
            <a:off x="5292697" y="3647787"/>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76CA67CF-0823-76D6-E0DA-9A17CDF1F3F9}"/>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9552966F-556C-D2B1-A2AC-D41D9288B831}"/>
              </a:ext>
            </a:extLst>
          </p:cNvPr>
          <p:cNvSpPr txBox="1"/>
          <p:nvPr/>
        </p:nvSpPr>
        <p:spPr>
          <a:xfrm>
            <a:off x="1762430" y="1338359"/>
            <a:ext cx="6123708" cy="646331"/>
          </a:xfrm>
          <a:prstGeom prst="rect">
            <a:avLst/>
          </a:prstGeom>
          <a:noFill/>
        </p:spPr>
        <p:txBody>
          <a:bodyPr wrap="square">
            <a:spAutoFit/>
          </a:bodyPr>
          <a:lstStyle/>
          <a:p>
            <a:r>
              <a:rPr kumimoji="1" lang="en-US" altLang="ja-JP" dirty="0" err="1"/>
              <a:t>Vgs</a:t>
            </a:r>
            <a:r>
              <a:rPr kumimoji="1" lang="en-US" altLang="ja-JP" dirty="0"/>
              <a:t>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反転層（チャネル）</a:t>
            </a:r>
            <a:r>
              <a:rPr kumimoji="1" lang="ja-JP" altLang="en-US" dirty="0"/>
              <a:t>の形成 </a:t>
            </a:r>
            <a:r>
              <a:rPr kumimoji="1" lang="en-US" altLang="ja-JP" dirty="0"/>
              <a:t>(Vth)</a:t>
            </a:r>
          </a:p>
        </p:txBody>
      </p:sp>
      <p:sp>
        <p:nvSpPr>
          <p:cNvPr id="10" name="四角形: 角を丸くする 9">
            <a:extLst>
              <a:ext uri="{FF2B5EF4-FFF2-40B4-BE49-F238E27FC236}">
                <a16:creationId xmlns:a16="http://schemas.microsoft.com/office/drawing/2014/main" id="{F7FE900C-3EFD-02BC-74E3-08F95E353DEE}"/>
              </a:ext>
            </a:extLst>
          </p:cNvPr>
          <p:cNvSpPr/>
          <p:nvPr/>
        </p:nvSpPr>
        <p:spPr>
          <a:xfrm>
            <a:off x="3382118" y="3267487"/>
            <a:ext cx="2147456" cy="1074240"/>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6AD8CCF1-5030-7E5F-6D93-4F944E9EEF01}"/>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24" name="テキスト ボックス 23">
                <a:extLst>
                  <a:ext uri="{FF2B5EF4-FFF2-40B4-BE49-F238E27FC236}">
                    <a16:creationId xmlns:a16="http://schemas.microsoft.com/office/drawing/2014/main" id="{8D29F2B5-D112-5EBD-2323-6B5FCCCC8001}"/>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30" name="四角形: 角を丸くする 29">
            <a:extLst>
              <a:ext uri="{FF2B5EF4-FFF2-40B4-BE49-F238E27FC236}">
                <a16:creationId xmlns:a16="http://schemas.microsoft.com/office/drawing/2014/main" id="{2E7F1C9B-278B-E759-02AC-048FF39B1FEF}"/>
              </a:ext>
            </a:extLst>
          </p:cNvPr>
          <p:cNvSpPr/>
          <p:nvPr/>
        </p:nvSpPr>
        <p:spPr>
          <a:xfrm>
            <a:off x="7235942" y="3258433"/>
            <a:ext cx="1550848" cy="184026"/>
          </a:xfrm>
          <a:prstGeom prst="round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3" name="四角形: 角を丸くする 32">
            <a:extLst>
              <a:ext uri="{FF2B5EF4-FFF2-40B4-BE49-F238E27FC236}">
                <a16:creationId xmlns:a16="http://schemas.microsoft.com/office/drawing/2014/main" id="{895FA01C-095A-A384-2469-70254F668D31}"/>
              </a:ext>
            </a:extLst>
          </p:cNvPr>
          <p:cNvSpPr/>
          <p:nvPr/>
        </p:nvSpPr>
        <p:spPr>
          <a:xfrm>
            <a:off x="7541489" y="3257615"/>
            <a:ext cx="1242292"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4" name="四角形: 角を丸くする 33">
            <a:extLst>
              <a:ext uri="{FF2B5EF4-FFF2-40B4-BE49-F238E27FC236}">
                <a16:creationId xmlns:a16="http://schemas.microsoft.com/office/drawing/2014/main" id="{165D67DC-3F68-BE0C-FF76-5291408B3996}"/>
              </a:ext>
            </a:extLst>
          </p:cNvPr>
          <p:cNvSpPr/>
          <p:nvPr/>
        </p:nvSpPr>
        <p:spPr>
          <a:xfrm>
            <a:off x="3888212" y="3262778"/>
            <a:ext cx="1550848" cy="87668"/>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5" name="四角形: 角を丸くする 34">
            <a:extLst>
              <a:ext uri="{FF2B5EF4-FFF2-40B4-BE49-F238E27FC236}">
                <a16:creationId xmlns:a16="http://schemas.microsoft.com/office/drawing/2014/main" id="{81EA126F-4542-9E17-8C49-601CC0E7B4AF}"/>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6" name="二等辺三角形 35">
            <a:extLst>
              <a:ext uri="{FF2B5EF4-FFF2-40B4-BE49-F238E27FC236}">
                <a16:creationId xmlns:a16="http://schemas.microsoft.com/office/drawing/2014/main" id="{F1B49686-DA38-4918-1F96-F1EE31FF887B}"/>
              </a:ext>
            </a:extLst>
          </p:cNvPr>
          <p:cNvSpPr/>
          <p:nvPr/>
        </p:nvSpPr>
        <p:spPr>
          <a:xfrm rot="10800000">
            <a:off x="3728209" y="3262776"/>
            <a:ext cx="3562747" cy="179257"/>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C00F034A-9C1B-595B-8BF7-7F9973D86E41}"/>
              </a:ext>
            </a:extLst>
          </p:cNvPr>
          <p:cNvSpPr/>
          <p:nvPr/>
        </p:nvSpPr>
        <p:spPr>
          <a:xfrm>
            <a:off x="4371703" y="2752436"/>
            <a:ext cx="3386840"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5273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4F97D-B112-38D5-BE50-DBB81716333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38010C-A0F9-8B43-AD41-50CD5A0E006B}"/>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397656D1-7B80-4520-0008-94F966382978}"/>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2A5C2D6C-A208-72EA-37AF-1B2488D46E8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35</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32906A66-2FB4-09E9-E6B4-CA1F8A918C1B}"/>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ABBEF24-AD12-71FD-E5F0-E7DBDB74F3EB}"/>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CA11E10E-D4F7-30B8-68F7-45A913CA0C6E}"/>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90D6734B-956C-6AC3-72AF-CE82DE20801B}"/>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A5DA0C00-9C0C-EF09-4895-6D96F2765B43}"/>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A8D4AE92-1873-1E3A-3022-8B97631B2553}"/>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1A0A58C1-73A3-6C26-90F8-CE9323842171}"/>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8E3879CA-71C5-5803-51B9-69ACEF4374D3}"/>
              </a:ext>
            </a:extLst>
          </p:cNvPr>
          <p:cNvSpPr txBox="1"/>
          <p:nvPr/>
        </p:nvSpPr>
        <p:spPr>
          <a:xfrm>
            <a:off x="5298211" y="1564661"/>
            <a:ext cx="2243277" cy="707886"/>
          </a:xfrm>
          <a:prstGeom prst="rect">
            <a:avLst/>
          </a:prstGeom>
          <a:noFill/>
        </p:spPr>
        <p:txBody>
          <a:bodyPr wrap="square" rtlCol="0">
            <a:spAutoFit/>
          </a:bodyPr>
          <a:lstStyle/>
          <a:p>
            <a:pPr algn="ctr"/>
            <a:r>
              <a:rPr kumimoji="1" lang="en-US" altLang="ja-JP" sz="4000" dirty="0"/>
              <a:t>G &gt;&gt; 0V</a:t>
            </a:r>
            <a:endParaRPr kumimoji="1" lang="ja-JP" altLang="en-US" sz="4000" dirty="0"/>
          </a:p>
        </p:txBody>
      </p:sp>
      <p:sp>
        <p:nvSpPr>
          <p:cNvPr id="21" name="テキスト ボックス 20">
            <a:extLst>
              <a:ext uri="{FF2B5EF4-FFF2-40B4-BE49-F238E27FC236}">
                <a16:creationId xmlns:a16="http://schemas.microsoft.com/office/drawing/2014/main" id="{66E94353-9C11-EF39-4EE5-F561FD57E1A7}"/>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5" name="四角形: 角を丸くする 24">
            <a:extLst>
              <a:ext uri="{FF2B5EF4-FFF2-40B4-BE49-F238E27FC236}">
                <a16:creationId xmlns:a16="http://schemas.microsoft.com/office/drawing/2014/main" id="{C4B4F9D7-9604-CC64-11C7-099F9D9E6CFD}"/>
              </a:ext>
            </a:extLst>
          </p:cNvPr>
          <p:cNvSpPr/>
          <p:nvPr/>
        </p:nvSpPr>
        <p:spPr>
          <a:xfrm>
            <a:off x="7160483" y="3262783"/>
            <a:ext cx="1623298" cy="76117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6" name="テキスト ボックス 25">
            <a:extLst>
              <a:ext uri="{FF2B5EF4-FFF2-40B4-BE49-F238E27FC236}">
                <a16:creationId xmlns:a16="http://schemas.microsoft.com/office/drawing/2014/main" id="{C1D910E3-6ECF-7D21-3B43-0FD869D911A6}"/>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 0V</a:t>
            </a:r>
            <a:endParaRPr kumimoji="1" lang="ja-JP" altLang="en-US" sz="4000" dirty="0"/>
          </a:p>
        </p:txBody>
      </p:sp>
      <p:sp>
        <p:nvSpPr>
          <p:cNvPr id="27" name="テキスト ボックス 26">
            <a:extLst>
              <a:ext uri="{FF2B5EF4-FFF2-40B4-BE49-F238E27FC236}">
                <a16:creationId xmlns:a16="http://schemas.microsoft.com/office/drawing/2014/main" id="{19A9526F-1CF8-B56E-55DF-AC0A10CE9638}"/>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9" name="テキスト ボックス 28">
            <a:extLst>
              <a:ext uri="{FF2B5EF4-FFF2-40B4-BE49-F238E27FC236}">
                <a16:creationId xmlns:a16="http://schemas.microsoft.com/office/drawing/2014/main" id="{5ABBD640-A50B-7FC1-6015-8C98160B9BD1}"/>
              </a:ext>
            </a:extLst>
          </p:cNvPr>
          <p:cNvSpPr txBox="1"/>
          <p:nvPr/>
        </p:nvSpPr>
        <p:spPr>
          <a:xfrm>
            <a:off x="7958295" y="5233743"/>
            <a:ext cx="4233705"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600" dirty="0">
                <a:solidFill>
                  <a:schemeClr val="accent1"/>
                </a:solidFill>
              </a:rPr>
              <a:t>電流が流れる</a:t>
            </a:r>
            <a:endParaRPr kumimoji="1" lang="ja-JP" altLang="en-US" sz="3600" dirty="0"/>
          </a:p>
        </p:txBody>
      </p:sp>
      <p:sp>
        <p:nvSpPr>
          <p:cNvPr id="3" name="正方形/長方形 2">
            <a:extLst>
              <a:ext uri="{FF2B5EF4-FFF2-40B4-BE49-F238E27FC236}">
                <a16:creationId xmlns:a16="http://schemas.microsoft.com/office/drawing/2014/main" id="{10319A28-FF8A-9C5A-E01D-4412322DF2BD}"/>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F8993E4-27B0-A748-39D1-E0CF2E820E1B}"/>
              </a:ext>
            </a:extLst>
          </p:cNvPr>
          <p:cNvSpPr/>
          <p:nvPr/>
        </p:nvSpPr>
        <p:spPr>
          <a:xfrm rot="21012582">
            <a:off x="5292697" y="3647787"/>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CB2280F-7CF2-475C-8079-62237F758DEF}"/>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10" name="四角形: 角を丸くする 9">
            <a:extLst>
              <a:ext uri="{FF2B5EF4-FFF2-40B4-BE49-F238E27FC236}">
                <a16:creationId xmlns:a16="http://schemas.microsoft.com/office/drawing/2014/main" id="{2210BC26-9BC7-9899-2A1D-A412922545C3}"/>
              </a:ext>
            </a:extLst>
          </p:cNvPr>
          <p:cNvSpPr/>
          <p:nvPr/>
        </p:nvSpPr>
        <p:spPr>
          <a:xfrm>
            <a:off x="3382118" y="3267487"/>
            <a:ext cx="2147456" cy="1074240"/>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4391EB52-AE1C-E077-A4E1-17BE5DA08403}"/>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24" name="テキスト ボックス 23">
                <a:extLst>
                  <a:ext uri="{FF2B5EF4-FFF2-40B4-BE49-F238E27FC236}">
                    <a16:creationId xmlns:a16="http://schemas.microsoft.com/office/drawing/2014/main" id="{8D29F2B5-D112-5EBD-2323-6B5FCCCC8001}"/>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30" name="四角形: 角を丸くする 29">
            <a:extLst>
              <a:ext uri="{FF2B5EF4-FFF2-40B4-BE49-F238E27FC236}">
                <a16:creationId xmlns:a16="http://schemas.microsoft.com/office/drawing/2014/main" id="{15FC2559-1E34-968C-FADE-A6629518FF8D}"/>
              </a:ext>
            </a:extLst>
          </p:cNvPr>
          <p:cNvSpPr/>
          <p:nvPr/>
        </p:nvSpPr>
        <p:spPr>
          <a:xfrm>
            <a:off x="7222463" y="3267835"/>
            <a:ext cx="1326164" cy="170567"/>
          </a:xfrm>
          <a:prstGeom prst="roundRect">
            <a:avLst/>
          </a:prstGeom>
          <a:solidFill>
            <a:srgbClr val="FF0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3" name="四角形: 角を丸くする 32">
            <a:extLst>
              <a:ext uri="{FF2B5EF4-FFF2-40B4-BE49-F238E27FC236}">
                <a16:creationId xmlns:a16="http://schemas.microsoft.com/office/drawing/2014/main" id="{B1275C2E-D6A4-BC83-A6EE-9D446D495A0C}"/>
              </a:ext>
            </a:extLst>
          </p:cNvPr>
          <p:cNvSpPr/>
          <p:nvPr/>
        </p:nvSpPr>
        <p:spPr>
          <a:xfrm>
            <a:off x="7541489" y="3257615"/>
            <a:ext cx="1242292"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4" name="四角形: 角を丸くする 33">
            <a:extLst>
              <a:ext uri="{FF2B5EF4-FFF2-40B4-BE49-F238E27FC236}">
                <a16:creationId xmlns:a16="http://schemas.microsoft.com/office/drawing/2014/main" id="{B8F9FEE5-83F1-1AD4-A964-0D9BB0EE10E4}"/>
              </a:ext>
            </a:extLst>
          </p:cNvPr>
          <p:cNvSpPr/>
          <p:nvPr/>
        </p:nvSpPr>
        <p:spPr>
          <a:xfrm>
            <a:off x="3888212" y="3262778"/>
            <a:ext cx="1550848" cy="87668"/>
          </a:xfrm>
          <a:prstGeom prst="roundRect">
            <a:avLst>
              <a:gd name="adj" fmla="val 0"/>
            </a:avLst>
          </a:prstGeom>
          <a:solidFill>
            <a:srgbClr val="FF0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6" name="二等辺三角形 35">
            <a:extLst>
              <a:ext uri="{FF2B5EF4-FFF2-40B4-BE49-F238E27FC236}">
                <a16:creationId xmlns:a16="http://schemas.microsoft.com/office/drawing/2014/main" id="{1DAF7FFD-8DA3-55BA-180F-43D6D41CA6E8}"/>
              </a:ext>
            </a:extLst>
          </p:cNvPr>
          <p:cNvSpPr/>
          <p:nvPr/>
        </p:nvSpPr>
        <p:spPr>
          <a:xfrm rot="10800000">
            <a:off x="3728209" y="3262776"/>
            <a:ext cx="3562747" cy="179257"/>
          </a:xfrm>
          <a:prstGeom prst="triangle">
            <a:avLst>
              <a:gd name="adj"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四角形: 角を丸くする 34">
            <a:extLst>
              <a:ext uri="{FF2B5EF4-FFF2-40B4-BE49-F238E27FC236}">
                <a16:creationId xmlns:a16="http://schemas.microsoft.com/office/drawing/2014/main" id="{18EA53D5-B1DB-3765-13FB-30C79DD17D9F}"/>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5" name="正方形/長方形 4">
            <a:extLst>
              <a:ext uri="{FF2B5EF4-FFF2-40B4-BE49-F238E27FC236}">
                <a16:creationId xmlns:a16="http://schemas.microsoft.com/office/drawing/2014/main" id="{F8A6E350-2FE5-0AC9-A38C-FABC5CEEE0BF}"/>
              </a:ext>
            </a:extLst>
          </p:cNvPr>
          <p:cNvSpPr/>
          <p:nvPr/>
        </p:nvSpPr>
        <p:spPr>
          <a:xfrm>
            <a:off x="4371703" y="2752436"/>
            <a:ext cx="3386840"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73293783-3B3C-0131-45A4-0DE543431AE4}"/>
              </a:ext>
            </a:extLst>
          </p:cNvPr>
          <p:cNvCxnSpPr/>
          <p:nvPr/>
        </p:nvCxnSpPr>
        <p:spPr>
          <a:xfrm>
            <a:off x="4636654" y="3479888"/>
            <a:ext cx="2890980" cy="1303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42A7EFE-7B36-CCB0-8D37-A5831B6A1264}"/>
              </a:ext>
            </a:extLst>
          </p:cNvPr>
          <p:cNvSpPr txBox="1"/>
          <p:nvPr/>
        </p:nvSpPr>
        <p:spPr>
          <a:xfrm>
            <a:off x="5141457" y="3458704"/>
            <a:ext cx="1898755" cy="369332"/>
          </a:xfrm>
          <a:prstGeom prst="rect">
            <a:avLst/>
          </a:prstGeom>
          <a:noFill/>
        </p:spPr>
        <p:txBody>
          <a:bodyPr wrap="square" rtlCol="0">
            <a:spAutoFit/>
          </a:bodyPr>
          <a:lstStyle/>
          <a:p>
            <a:pPr algn="ctr"/>
            <a:r>
              <a:rPr kumimoji="1" lang="ja-JP" altLang="en-US" b="1" dirty="0">
                <a:solidFill>
                  <a:srgbClr val="FF0000"/>
                </a:solidFill>
              </a:rPr>
              <a:t>実効チャネル長</a:t>
            </a:r>
          </a:p>
        </p:txBody>
      </p:sp>
      <p:cxnSp>
        <p:nvCxnSpPr>
          <p:cNvPr id="23" name="直線コネクタ 22">
            <a:extLst>
              <a:ext uri="{FF2B5EF4-FFF2-40B4-BE49-F238E27FC236}">
                <a16:creationId xmlns:a16="http://schemas.microsoft.com/office/drawing/2014/main" id="{8E5543D7-D5AB-5FA9-327A-AA07DE45C1F8}"/>
              </a:ext>
            </a:extLst>
          </p:cNvPr>
          <p:cNvCxnSpPr/>
          <p:nvPr/>
        </p:nvCxnSpPr>
        <p:spPr>
          <a:xfrm>
            <a:off x="4371703" y="3038764"/>
            <a:ext cx="0" cy="212436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B0A306D7-A659-379A-7B06-D03FBCE7A61A}"/>
              </a:ext>
            </a:extLst>
          </p:cNvPr>
          <p:cNvCxnSpPr/>
          <p:nvPr/>
        </p:nvCxnSpPr>
        <p:spPr>
          <a:xfrm>
            <a:off x="7748353" y="3038764"/>
            <a:ext cx="0" cy="2124363"/>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32" name="テキスト ボックス 31">
            <a:extLst>
              <a:ext uri="{FF2B5EF4-FFF2-40B4-BE49-F238E27FC236}">
                <a16:creationId xmlns:a16="http://schemas.microsoft.com/office/drawing/2014/main" id="{79D8A2C4-8A57-A3EB-7E6F-D2F56E4D431C}"/>
              </a:ext>
            </a:extLst>
          </p:cNvPr>
          <p:cNvSpPr txBox="1"/>
          <p:nvPr/>
        </p:nvSpPr>
        <p:spPr>
          <a:xfrm>
            <a:off x="5118913" y="4462188"/>
            <a:ext cx="1898755" cy="369332"/>
          </a:xfrm>
          <a:prstGeom prst="rect">
            <a:avLst/>
          </a:prstGeom>
          <a:noFill/>
        </p:spPr>
        <p:txBody>
          <a:bodyPr wrap="square" rtlCol="0">
            <a:spAutoFit/>
          </a:bodyPr>
          <a:lstStyle/>
          <a:p>
            <a:pPr algn="ctr"/>
            <a:r>
              <a:rPr kumimoji="1" lang="ja-JP" altLang="en-US" b="1" dirty="0"/>
              <a:t>チャネル長</a:t>
            </a:r>
          </a:p>
        </p:txBody>
      </p:sp>
      <p:cxnSp>
        <p:nvCxnSpPr>
          <p:cNvPr id="37" name="直線矢印コネクタ 36">
            <a:extLst>
              <a:ext uri="{FF2B5EF4-FFF2-40B4-BE49-F238E27FC236}">
                <a16:creationId xmlns:a16="http://schemas.microsoft.com/office/drawing/2014/main" id="{25B1FFB7-DC57-968F-7863-FAFE5F48495B}"/>
              </a:ext>
            </a:extLst>
          </p:cNvPr>
          <p:cNvCxnSpPr>
            <a:cxnSpLocks/>
          </p:cNvCxnSpPr>
          <p:nvPr/>
        </p:nvCxnSpPr>
        <p:spPr>
          <a:xfrm>
            <a:off x="4371703" y="4462188"/>
            <a:ext cx="33766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A4934E83-5B37-A844-3EAF-089BE46B9681}"/>
              </a:ext>
            </a:extLst>
          </p:cNvPr>
          <p:cNvSpPr txBox="1"/>
          <p:nvPr/>
        </p:nvSpPr>
        <p:spPr>
          <a:xfrm>
            <a:off x="1762430" y="1338359"/>
            <a:ext cx="6123708" cy="646331"/>
          </a:xfrm>
          <a:prstGeom prst="rect">
            <a:avLst/>
          </a:prstGeom>
          <a:noFill/>
        </p:spPr>
        <p:txBody>
          <a:bodyPr wrap="square">
            <a:spAutoFit/>
          </a:bodyPr>
          <a:lstStyle/>
          <a:p>
            <a:r>
              <a:rPr kumimoji="1" lang="en-US" altLang="ja-JP" dirty="0" err="1"/>
              <a:t>Vgs</a:t>
            </a:r>
            <a:r>
              <a:rPr kumimoji="1" lang="en-US" altLang="ja-JP" dirty="0"/>
              <a:t>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反転層（チャネル）</a:t>
            </a:r>
            <a:r>
              <a:rPr kumimoji="1" lang="ja-JP" altLang="en-US" dirty="0"/>
              <a:t>の形成 </a:t>
            </a:r>
            <a:r>
              <a:rPr kumimoji="1" lang="en-US" altLang="ja-JP" dirty="0"/>
              <a:t>(Vth)</a:t>
            </a:r>
          </a:p>
        </p:txBody>
      </p:sp>
    </p:spTree>
    <p:extLst>
      <p:ext uri="{BB962C8B-B14F-4D97-AF65-F5344CB8AC3E}">
        <p14:creationId xmlns:p14="http://schemas.microsoft.com/office/powerpoint/2010/main" val="1372942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04E293D9-E058-3588-CB46-CF463ABECECA}"/>
              </a:ext>
            </a:extLst>
          </p:cNvPr>
          <p:cNvSpPr/>
          <p:nvPr/>
        </p:nvSpPr>
        <p:spPr>
          <a:xfrm>
            <a:off x="7438564" y="3600196"/>
            <a:ext cx="1739772" cy="13545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ADC4AE93-FF30-0331-D937-B351345514FE}"/>
              </a:ext>
            </a:extLst>
          </p:cNvPr>
          <p:cNvSpPr/>
          <p:nvPr/>
        </p:nvSpPr>
        <p:spPr>
          <a:xfrm rot="5400000">
            <a:off x="7505486" y="3532184"/>
            <a:ext cx="2722552"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4D8B704-2A44-3507-DBDC-33C165ED4BC6}"/>
              </a:ext>
            </a:extLst>
          </p:cNvPr>
          <p:cNvSpPr>
            <a:spLocks noGrp="1"/>
          </p:cNvSpPr>
          <p:nvPr>
            <p:ph type="title"/>
          </p:nvPr>
        </p:nvSpPr>
        <p:spPr/>
        <p:txBody>
          <a:bodyPr/>
          <a:lstStyle/>
          <a:p>
            <a:r>
              <a:rPr lang="ja-JP" altLang="en-US" dirty="0"/>
              <a:t>チャネル幅　</a:t>
            </a:r>
            <a:r>
              <a:rPr kumimoji="1" lang="en-US" altLang="ja-JP" dirty="0"/>
              <a:t>W</a:t>
            </a:r>
            <a:r>
              <a:rPr lang="ja-JP" altLang="en-US" dirty="0"/>
              <a:t>を変えるとどうなる？</a:t>
            </a:r>
            <a:endParaRPr kumimoji="1" lang="ja-JP" altLang="en-US" dirty="0"/>
          </a:p>
        </p:txBody>
      </p:sp>
      <p:sp>
        <p:nvSpPr>
          <p:cNvPr id="3" name="日付プレースホルダー 2">
            <a:extLst>
              <a:ext uri="{FF2B5EF4-FFF2-40B4-BE49-F238E27FC236}">
                <a16:creationId xmlns:a16="http://schemas.microsoft.com/office/drawing/2014/main" id="{48FC6C92-1A03-7BB7-D07A-33CEFCC3FDF8}"/>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8737296A-84A9-1904-B69B-F62BF2925429}"/>
              </a:ext>
            </a:extLst>
          </p:cNvPr>
          <p:cNvSpPr>
            <a:spLocks noGrp="1"/>
          </p:cNvSpPr>
          <p:nvPr>
            <p:ph type="sldNum" sz="quarter" idx="12"/>
          </p:nvPr>
        </p:nvSpPr>
        <p:spPr/>
        <p:txBody>
          <a:bodyPr/>
          <a:lstStyle/>
          <a:p>
            <a:pPr rtl="0"/>
            <a:fld id="{9860EDB8-5305-433F-BE41-D7A86D811DB3}" type="slidenum">
              <a:rPr lang="en-US" altLang="ja-JP" noProof="0" smtClean="0"/>
              <a:pPr rtl="0"/>
              <a:t>36</a:t>
            </a:fld>
            <a:endParaRPr lang="ja-JP" altLang="en-US" noProof="0"/>
          </a:p>
        </p:txBody>
      </p:sp>
      <p:sp>
        <p:nvSpPr>
          <p:cNvPr id="5" name="コンテンツ プレースホルダー 4">
            <a:extLst>
              <a:ext uri="{FF2B5EF4-FFF2-40B4-BE49-F238E27FC236}">
                <a16:creationId xmlns:a16="http://schemas.microsoft.com/office/drawing/2014/main" id="{DF6CC52A-B587-080A-F9A1-E962FD799A61}"/>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ja-JP" altLang="en-US" sz="2000" dirty="0">
                <a:solidFill>
                  <a:srgbClr val="464646"/>
                </a:solidFill>
              </a:rPr>
              <a:t>チャネル幅を大きくとると電流の通り道が</a:t>
            </a:r>
            <a:r>
              <a:rPr kumimoji="1" lang="ja-JP" altLang="en-US" sz="2000" dirty="0"/>
              <a:t>広くなるので、ドレインソース間の電流は増える</a:t>
            </a:r>
            <a:endParaRPr kumimoji="1" lang="en-US" altLang="ja-JP" sz="2000" dirty="0"/>
          </a:p>
          <a:p>
            <a:pPr marL="285750" indent="-285750">
              <a:buFont typeface="Arial" panose="020B0604020202020204" pitchFamily="34" charset="0"/>
              <a:buChar char="•"/>
            </a:pPr>
            <a:r>
              <a:rPr lang="ja-JP" altLang="en-US" sz="2000" dirty="0">
                <a:solidFill>
                  <a:srgbClr val="464646"/>
                </a:solidFill>
              </a:rPr>
              <a:t>チャネル長が同</a:t>
            </a:r>
            <a:r>
              <a:rPr lang="ja-JP" altLang="en-US" sz="2000" dirty="0"/>
              <a:t>じトランジスタでは、</a:t>
            </a:r>
            <a:r>
              <a:rPr lang="ja-JP" altLang="en-US" sz="2000" b="1" dirty="0">
                <a:solidFill>
                  <a:srgbClr val="FF0000"/>
                </a:solidFill>
              </a:rPr>
              <a:t>チャネル幅とドレインソース間電流は比例の関係</a:t>
            </a:r>
            <a:endParaRPr kumimoji="1" lang="ja-JP" altLang="en-US" sz="2000" b="1" dirty="0">
              <a:solidFill>
                <a:srgbClr val="FF0000"/>
              </a:solidFill>
            </a:endParaRPr>
          </a:p>
        </p:txBody>
      </p:sp>
      <p:sp>
        <p:nvSpPr>
          <p:cNvPr id="24" name="正方形/長方形 23">
            <a:extLst>
              <a:ext uri="{FF2B5EF4-FFF2-40B4-BE49-F238E27FC236}">
                <a16:creationId xmlns:a16="http://schemas.microsoft.com/office/drawing/2014/main" id="{2FCEB86C-7FB9-3CCE-10DE-A2D49FE58671}"/>
              </a:ext>
            </a:extLst>
          </p:cNvPr>
          <p:cNvSpPr/>
          <p:nvPr/>
        </p:nvSpPr>
        <p:spPr>
          <a:xfrm>
            <a:off x="3013665" y="3261552"/>
            <a:ext cx="1739772" cy="6772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A4266BB1-E9E3-6596-B817-FF05ABD8E578}"/>
              </a:ext>
            </a:extLst>
          </p:cNvPr>
          <p:cNvSpPr/>
          <p:nvPr/>
        </p:nvSpPr>
        <p:spPr>
          <a:xfrm>
            <a:off x="3013665" y="4572236"/>
            <a:ext cx="1739772" cy="6772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79E11B5-6E9D-8337-3457-6FF0161F8CEE}"/>
              </a:ext>
            </a:extLst>
          </p:cNvPr>
          <p:cNvSpPr/>
          <p:nvPr/>
        </p:nvSpPr>
        <p:spPr>
          <a:xfrm>
            <a:off x="3697858" y="2775492"/>
            <a:ext cx="390286" cy="29751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89BE72-8FA8-2E06-6913-AE984D58CFC9}"/>
              </a:ext>
            </a:extLst>
          </p:cNvPr>
          <p:cNvSpPr/>
          <p:nvPr/>
        </p:nvSpPr>
        <p:spPr>
          <a:xfrm>
            <a:off x="8070325" y="3063200"/>
            <a:ext cx="476250" cy="245138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61A11285-BDB9-FD76-E625-C3DB7D4B2A99}"/>
              </a:ext>
            </a:extLst>
          </p:cNvPr>
          <p:cNvCxnSpPr/>
          <p:nvPr/>
        </p:nvCxnSpPr>
        <p:spPr>
          <a:xfrm>
            <a:off x="4916573" y="3261552"/>
            <a:ext cx="0" cy="6772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302263C5-9C68-6B3D-7E3E-4D1684AA7F64}"/>
              </a:ext>
            </a:extLst>
          </p:cNvPr>
          <p:cNvCxnSpPr/>
          <p:nvPr/>
        </p:nvCxnSpPr>
        <p:spPr>
          <a:xfrm>
            <a:off x="4916573" y="4572236"/>
            <a:ext cx="0" cy="6772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74342091-A18F-53E7-39C8-5BF7BA7A11AC}"/>
              </a:ext>
            </a:extLst>
          </p:cNvPr>
          <p:cNvCxnSpPr>
            <a:cxnSpLocks/>
          </p:cNvCxnSpPr>
          <p:nvPr/>
        </p:nvCxnSpPr>
        <p:spPr>
          <a:xfrm>
            <a:off x="9454552" y="3600196"/>
            <a:ext cx="0" cy="13545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CC1EDB66-41B9-825E-0250-2C964179ACAE}"/>
              </a:ext>
            </a:extLst>
          </p:cNvPr>
          <p:cNvSpPr txBox="1"/>
          <p:nvPr/>
        </p:nvSpPr>
        <p:spPr>
          <a:xfrm>
            <a:off x="4974251" y="3429000"/>
            <a:ext cx="627014" cy="369332"/>
          </a:xfrm>
          <a:prstGeom prst="rect">
            <a:avLst/>
          </a:prstGeom>
          <a:noFill/>
        </p:spPr>
        <p:txBody>
          <a:bodyPr wrap="square" rtlCol="0">
            <a:spAutoFit/>
          </a:bodyPr>
          <a:lstStyle/>
          <a:p>
            <a:r>
              <a:rPr kumimoji="1" lang="en-US" altLang="ja-JP" dirty="0"/>
              <a:t>W</a:t>
            </a:r>
            <a:endParaRPr kumimoji="1" lang="ja-JP" altLang="en-US" dirty="0"/>
          </a:p>
        </p:txBody>
      </p:sp>
      <p:sp>
        <p:nvSpPr>
          <p:cNvPr id="37" name="テキスト ボックス 36">
            <a:extLst>
              <a:ext uri="{FF2B5EF4-FFF2-40B4-BE49-F238E27FC236}">
                <a16:creationId xmlns:a16="http://schemas.microsoft.com/office/drawing/2014/main" id="{BC64822D-8A77-F5F4-65CA-8895D3378271}"/>
              </a:ext>
            </a:extLst>
          </p:cNvPr>
          <p:cNvSpPr txBox="1"/>
          <p:nvPr/>
        </p:nvSpPr>
        <p:spPr>
          <a:xfrm>
            <a:off x="4974251" y="4746894"/>
            <a:ext cx="627014" cy="369332"/>
          </a:xfrm>
          <a:prstGeom prst="rect">
            <a:avLst/>
          </a:prstGeom>
          <a:noFill/>
        </p:spPr>
        <p:txBody>
          <a:bodyPr wrap="square" rtlCol="0">
            <a:spAutoFit/>
          </a:bodyPr>
          <a:lstStyle/>
          <a:p>
            <a:r>
              <a:rPr kumimoji="1" lang="en-US" altLang="ja-JP" dirty="0"/>
              <a:t>W</a:t>
            </a:r>
            <a:endParaRPr kumimoji="1" lang="ja-JP" altLang="en-US" dirty="0"/>
          </a:p>
        </p:txBody>
      </p:sp>
      <p:sp>
        <p:nvSpPr>
          <p:cNvPr id="38" name="テキスト ボックス 37">
            <a:extLst>
              <a:ext uri="{FF2B5EF4-FFF2-40B4-BE49-F238E27FC236}">
                <a16:creationId xmlns:a16="http://schemas.microsoft.com/office/drawing/2014/main" id="{D8BC3D07-5D3C-10A6-5ECB-A5B42B8B65EE}"/>
              </a:ext>
            </a:extLst>
          </p:cNvPr>
          <p:cNvSpPr txBox="1"/>
          <p:nvPr/>
        </p:nvSpPr>
        <p:spPr>
          <a:xfrm>
            <a:off x="9496590" y="4078416"/>
            <a:ext cx="627014" cy="369332"/>
          </a:xfrm>
          <a:prstGeom prst="rect">
            <a:avLst/>
          </a:prstGeom>
          <a:noFill/>
        </p:spPr>
        <p:txBody>
          <a:bodyPr wrap="square" rtlCol="0">
            <a:spAutoFit/>
          </a:bodyPr>
          <a:lstStyle/>
          <a:p>
            <a:r>
              <a:rPr kumimoji="1" lang="en-US" altLang="ja-JP" dirty="0"/>
              <a:t>2W</a:t>
            </a:r>
            <a:endParaRPr kumimoji="1" lang="ja-JP" altLang="en-US" dirty="0"/>
          </a:p>
        </p:txBody>
      </p:sp>
      <p:sp>
        <p:nvSpPr>
          <p:cNvPr id="42" name="正方形/長方形 41">
            <a:extLst>
              <a:ext uri="{FF2B5EF4-FFF2-40B4-BE49-F238E27FC236}">
                <a16:creationId xmlns:a16="http://schemas.microsoft.com/office/drawing/2014/main" id="{D15BD1D0-650D-D88A-C0CE-B45DC413B64D}"/>
              </a:ext>
            </a:extLst>
          </p:cNvPr>
          <p:cNvSpPr/>
          <p:nvPr/>
        </p:nvSpPr>
        <p:spPr>
          <a:xfrm>
            <a:off x="1802674" y="3378159"/>
            <a:ext cx="1732048"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3123A7D6-CFE4-ABC4-E221-922C4F204216}"/>
              </a:ext>
            </a:extLst>
          </p:cNvPr>
          <p:cNvSpPr/>
          <p:nvPr/>
        </p:nvSpPr>
        <p:spPr>
          <a:xfrm>
            <a:off x="1802674" y="4688114"/>
            <a:ext cx="1732048"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6F0228F6-887A-7F49-2014-871BF63481F7}"/>
              </a:ext>
            </a:extLst>
          </p:cNvPr>
          <p:cNvSpPr/>
          <p:nvPr/>
        </p:nvSpPr>
        <p:spPr>
          <a:xfrm rot="5400000">
            <a:off x="1140052" y="4033136"/>
            <a:ext cx="1755487"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360553F7-412C-B62C-D1EC-455FFE20D406}"/>
              </a:ext>
            </a:extLst>
          </p:cNvPr>
          <p:cNvSpPr/>
          <p:nvPr/>
        </p:nvSpPr>
        <p:spPr>
          <a:xfrm rot="5400000">
            <a:off x="2543523" y="4159116"/>
            <a:ext cx="3748136"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A6B2687-0002-B206-5096-4FCF13CEEE68}"/>
              </a:ext>
            </a:extLst>
          </p:cNvPr>
          <p:cNvSpPr/>
          <p:nvPr/>
        </p:nvSpPr>
        <p:spPr>
          <a:xfrm>
            <a:off x="508514" y="4033136"/>
            <a:ext cx="1732048"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35E9A121-434A-0E05-610E-6C7E559D8CB1}"/>
              </a:ext>
            </a:extLst>
          </p:cNvPr>
          <p:cNvSpPr/>
          <p:nvPr/>
        </p:nvSpPr>
        <p:spPr>
          <a:xfrm>
            <a:off x="3115135" y="3439259"/>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a:extLst>
              <a:ext uri="{FF2B5EF4-FFF2-40B4-BE49-F238E27FC236}">
                <a16:creationId xmlns:a16="http://schemas.microsoft.com/office/drawing/2014/main" id="{033426B7-8B71-7B16-72C5-918FAC8BFEEB}"/>
              </a:ext>
            </a:extLst>
          </p:cNvPr>
          <p:cNvCxnSpPr>
            <a:cxnSpLocks/>
          </p:cNvCxnSpPr>
          <p:nvPr/>
        </p:nvCxnSpPr>
        <p:spPr>
          <a:xfrm>
            <a:off x="3117646" y="3442392"/>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CAA4A62-759E-357E-C17D-98C0F291F00D}"/>
              </a:ext>
            </a:extLst>
          </p:cNvPr>
          <p:cNvCxnSpPr>
            <a:cxnSpLocks/>
          </p:cNvCxnSpPr>
          <p:nvPr/>
        </p:nvCxnSpPr>
        <p:spPr>
          <a:xfrm flipV="1">
            <a:off x="3112596" y="3439259"/>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251CCFB9-E8CC-8E48-F3B8-2E84FD2B4416}"/>
              </a:ext>
            </a:extLst>
          </p:cNvPr>
          <p:cNvSpPr/>
          <p:nvPr/>
        </p:nvSpPr>
        <p:spPr>
          <a:xfrm>
            <a:off x="3112596" y="4746894"/>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9CF6E9F5-330A-D852-AEAB-2A63A4403093}"/>
              </a:ext>
            </a:extLst>
          </p:cNvPr>
          <p:cNvCxnSpPr>
            <a:cxnSpLocks/>
          </p:cNvCxnSpPr>
          <p:nvPr/>
        </p:nvCxnSpPr>
        <p:spPr>
          <a:xfrm>
            <a:off x="3115107" y="4750027"/>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512EFB10-2245-0186-2373-AE6EFE3EB2AA}"/>
              </a:ext>
            </a:extLst>
          </p:cNvPr>
          <p:cNvCxnSpPr>
            <a:cxnSpLocks/>
          </p:cNvCxnSpPr>
          <p:nvPr/>
        </p:nvCxnSpPr>
        <p:spPr>
          <a:xfrm flipV="1">
            <a:off x="3110057" y="4746894"/>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C9007B2F-DE63-9745-692E-B425A5CA73F5}"/>
              </a:ext>
            </a:extLst>
          </p:cNvPr>
          <p:cNvSpPr/>
          <p:nvPr/>
        </p:nvSpPr>
        <p:spPr>
          <a:xfrm>
            <a:off x="4260685" y="3429000"/>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4836BEAD-53CE-861C-D711-21D52F4D823D}"/>
              </a:ext>
            </a:extLst>
          </p:cNvPr>
          <p:cNvCxnSpPr>
            <a:cxnSpLocks/>
          </p:cNvCxnSpPr>
          <p:nvPr/>
        </p:nvCxnSpPr>
        <p:spPr>
          <a:xfrm>
            <a:off x="4263196" y="3432133"/>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B5C25231-BE7E-AAA2-0042-A9B9BA39720A}"/>
              </a:ext>
            </a:extLst>
          </p:cNvPr>
          <p:cNvCxnSpPr>
            <a:cxnSpLocks/>
          </p:cNvCxnSpPr>
          <p:nvPr/>
        </p:nvCxnSpPr>
        <p:spPr>
          <a:xfrm flipV="1">
            <a:off x="4258146" y="3429000"/>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943612FB-2A2C-E5A2-C3B6-FA1FD7CBDD5A}"/>
              </a:ext>
            </a:extLst>
          </p:cNvPr>
          <p:cNvSpPr/>
          <p:nvPr/>
        </p:nvSpPr>
        <p:spPr>
          <a:xfrm>
            <a:off x="4264452" y="4742799"/>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B7E54736-70C3-C858-9EDC-CDD00139A782}"/>
              </a:ext>
            </a:extLst>
          </p:cNvPr>
          <p:cNvCxnSpPr>
            <a:cxnSpLocks/>
          </p:cNvCxnSpPr>
          <p:nvPr/>
        </p:nvCxnSpPr>
        <p:spPr>
          <a:xfrm>
            <a:off x="4266963" y="4745932"/>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6DB1975-6EF1-BBC6-D711-717ACD6972E9}"/>
              </a:ext>
            </a:extLst>
          </p:cNvPr>
          <p:cNvCxnSpPr>
            <a:cxnSpLocks/>
          </p:cNvCxnSpPr>
          <p:nvPr/>
        </p:nvCxnSpPr>
        <p:spPr>
          <a:xfrm flipV="1">
            <a:off x="4261913" y="4742799"/>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2513C775-3B97-9F47-31DD-2A5E22B94CFA}"/>
              </a:ext>
            </a:extLst>
          </p:cNvPr>
          <p:cNvSpPr/>
          <p:nvPr/>
        </p:nvSpPr>
        <p:spPr>
          <a:xfrm>
            <a:off x="8702682" y="3763914"/>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5" name="直線コネクタ 74">
            <a:extLst>
              <a:ext uri="{FF2B5EF4-FFF2-40B4-BE49-F238E27FC236}">
                <a16:creationId xmlns:a16="http://schemas.microsoft.com/office/drawing/2014/main" id="{DED83619-EDF7-45C1-0024-C71A204E13BA}"/>
              </a:ext>
            </a:extLst>
          </p:cNvPr>
          <p:cNvCxnSpPr>
            <a:cxnSpLocks/>
          </p:cNvCxnSpPr>
          <p:nvPr/>
        </p:nvCxnSpPr>
        <p:spPr>
          <a:xfrm>
            <a:off x="8705193" y="3767047"/>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EF1961DB-1D7B-CDE5-3C21-9A77C827C1FB}"/>
              </a:ext>
            </a:extLst>
          </p:cNvPr>
          <p:cNvCxnSpPr>
            <a:cxnSpLocks/>
          </p:cNvCxnSpPr>
          <p:nvPr/>
        </p:nvCxnSpPr>
        <p:spPr>
          <a:xfrm flipV="1">
            <a:off x="8700143" y="3763914"/>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DF667285-7364-8AB4-4D52-FC0EFD85986C}"/>
              </a:ext>
            </a:extLst>
          </p:cNvPr>
          <p:cNvSpPr/>
          <p:nvPr/>
        </p:nvSpPr>
        <p:spPr>
          <a:xfrm>
            <a:off x="8697150" y="4466708"/>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コネクタ 77">
            <a:extLst>
              <a:ext uri="{FF2B5EF4-FFF2-40B4-BE49-F238E27FC236}">
                <a16:creationId xmlns:a16="http://schemas.microsoft.com/office/drawing/2014/main" id="{E6C55CD6-B571-713D-65CA-DC8B3B9DD65D}"/>
              </a:ext>
            </a:extLst>
          </p:cNvPr>
          <p:cNvCxnSpPr>
            <a:cxnSpLocks/>
          </p:cNvCxnSpPr>
          <p:nvPr/>
        </p:nvCxnSpPr>
        <p:spPr>
          <a:xfrm>
            <a:off x="8699661" y="4469841"/>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9561E7B-FD01-F6A1-5029-83ED10246B98}"/>
              </a:ext>
            </a:extLst>
          </p:cNvPr>
          <p:cNvCxnSpPr>
            <a:cxnSpLocks/>
          </p:cNvCxnSpPr>
          <p:nvPr/>
        </p:nvCxnSpPr>
        <p:spPr>
          <a:xfrm flipV="1">
            <a:off x="8694611" y="4466708"/>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1E4AB8B0-ABCC-6719-087B-176E9B3ADC17}"/>
              </a:ext>
            </a:extLst>
          </p:cNvPr>
          <p:cNvSpPr/>
          <p:nvPr/>
        </p:nvSpPr>
        <p:spPr>
          <a:xfrm rot="5400000">
            <a:off x="6393379" y="4567510"/>
            <a:ext cx="2722552" cy="4455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AD5F2AEE-2108-D212-B45B-E2CEBBE16B42}"/>
              </a:ext>
            </a:extLst>
          </p:cNvPr>
          <p:cNvSpPr/>
          <p:nvPr/>
        </p:nvSpPr>
        <p:spPr>
          <a:xfrm>
            <a:off x="7592582" y="3763914"/>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9" name="直線コネクタ 68">
            <a:extLst>
              <a:ext uri="{FF2B5EF4-FFF2-40B4-BE49-F238E27FC236}">
                <a16:creationId xmlns:a16="http://schemas.microsoft.com/office/drawing/2014/main" id="{205E85F5-DD9B-71E4-E7C4-03B61116CB73}"/>
              </a:ext>
            </a:extLst>
          </p:cNvPr>
          <p:cNvCxnSpPr>
            <a:cxnSpLocks/>
          </p:cNvCxnSpPr>
          <p:nvPr/>
        </p:nvCxnSpPr>
        <p:spPr>
          <a:xfrm>
            <a:off x="7595093" y="3767047"/>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5305FD2-0711-F6A0-79CE-12C365920150}"/>
              </a:ext>
            </a:extLst>
          </p:cNvPr>
          <p:cNvCxnSpPr>
            <a:cxnSpLocks/>
          </p:cNvCxnSpPr>
          <p:nvPr/>
        </p:nvCxnSpPr>
        <p:spPr>
          <a:xfrm flipV="1">
            <a:off x="7590043" y="3763914"/>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F795DE8C-73C2-A3B7-A40C-2F6E9AABF71B}"/>
              </a:ext>
            </a:extLst>
          </p:cNvPr>
          <p:cNvSpPr/>
          <p:nvPr/>
        </p:nvSpPr>
        <p:spPr>
          <a:xfrm>
            <a:off x="7587050" y="4466708"/>
            <a:ext cx="324175" cy="3177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21C4BC08-F1D7-97CD-C90C-B13958538A69}"/>
              </a:ext>
            </a:extLst>
          </p:cNvPr>
          <p:cNvCxnSpPr>
            <a:cxnSpLocks/>
          </p:cNvCxnSpPr>
          <p:nvPr/>
        </p:nvCxnSpPr>
        <p:spPr>
          <a:xfrm>
            <a:off x="7589561" y="4469841"/>
            <a:ext cx="319125" cy="3215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AF129C-3AD9-E48E-4E7C-8F287529F92A}"/>
              </a:ext>
            </a:extLst>
          </p:cNvPr>
          <p:cNvCxnSpPr>
            <a:cxnSpLocks/>
          </p:cNvCxnSpPr>
          <p:nvPr/>
        </p:nvCxnSpPr>
        <p:spPr>
          <a:xfrm flipV="1">
            <a:off x="7584511" y="4466708"/>
            <a:ext cx="324175" cy="3246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2237B9C3-64F2-2F9B-4A21-9D30F8BAEDA9}"/>
              </a:ext>
            </a:extLst>
          </p:cNvPr>
          <p:cNvSpPr txBox="1"/>
          <p:nvPr/>
        </p:nvSpPr>
        <p:spPr>
          <a:xfrm>
            <a:off x="5496128" y="3626904"/>
            <a:ext cx="1483548" cy="923330"/>
          </a:xfrm>
          <a:prstGeom prst="rect">
            <a:avLst/>
          </a:prstGeom>
          <a:noFill/>
        </p:spPr>
        <p:txBody>
          <a:bodyPr wrap="square" rtlCol="0">
            <a:spAutoFit/>
          </a:bodyPr>
          <a:lstStyle/>
          <a:p>
            <a:pPr algn="ctr"/>
            <a:r>
              <a:rPr kumimoji="1" lang="ja-JP" altLang="en-US" sz="5400" dirty="0"/>
              <a:t>＝</a:t>
            </a:r>
          </a:p>
        </p:txBody>
      </p:sp>
    </p:spTree>
    <p:extLst>
      <p:ext uri="{BB962C8B-B14F-4D97-AF65-F5344CB8AC3E}">
        <p14:creationId xmlns:p14="http://schemas.microsoft.com/office/powerpoint/2010/main" val="1875811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8A7DC-D702-BD10-9A1B-4B215E2EB75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D0BD2B5-E3E8-AD47-10ED-562D4C32CE1F}"/>
              </a:ext>
            </a:extLst>
          </p:cNvPr>
          <p:cNvSpPr>
            <a:spLocks noGrp="1"/>
          </p:cNvSpPr>
          <p:nvPr>
            <p:ph type="title"/>
          </p:nvPr>
        </p:nvSpPr>
        <p:spPr/>
        <p:txBody>
          <a:bodyPr/>
          <a:lstStyle/>
          <a:p>
            <a:r>
              <a:rPr lang="ja-JP" altLang="en-US" dirty="0"/>
              <a:t>チャネル長　</a:t>
            </a:r>
            <a:r>
              <a:rPr kumimoji="1" lang="en-US" altLang="ja-JP" dirty="0"/>
              <a:t>L</a:t>
            </a:r>
            <a:r>
              <a:rPr lang="ja-JP" altLang="en-US" dirty="0"/>
              <a:t>を変えるとどうなる？</a:t>
            </a:r>
            <a:endParaRPr kumimoji="1" lang="ja-JP" altLang="en-US" dirty="0"/>
          </a:p>
        </p:txBody>
      </p:sp>
      <p:sp>
        <p:nvSpPr>
          <p:cNvPr id="3" name="日付プレースホルダー 2">
            <a:extLst>
              <a:ext uri="{FF2B5EF4-FFF2-40B4-BE49-F238E27FC236}">
                <a16:creationId xmlns:a16="http://schemas.microsoft.com/office/drawing/2014/main" id="{19A63580-D7EC-DEAD-3E8D-FF27CE6A652A}"/>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4D117615-6C9C-ED5D-CA0E-8E8FB6DD725D}"/>
              </a:ext>
            </a:extLst>
          </p:cNvPr>
          <p:cNvSpPr>
            <a:spLocks noGrp="1"/>
          </p:cNvSpPr>
          <p:nvPr>
            <p:ph type="sldNum" sz="quarter" idx="12"/>
          </p:nvPr>
        </p:nvSpPr>
        <p:spPr/>
        <p:txBody>
          <a:bodyPr/>
          <a:lstStyle/>
          <a:p>
            <a:pPr rtl="0"/>
            <a:fld id="{9860EDB8-5305-433F-BE41-D7A86D811DB3}" type="slidenum">
              <a:rPr lang="en-US" altLang="ja-JP" noProof="0" smtClean="0"/>
              <a:pPr rtl="0"/>
              <a:t>37</a:t>
            </a:fld>
            <a:endParaRPr lang="ja-JP" altLang="en-US" noProof="0"/>
          </a:p>
        </p:txBody>
      </p:sp>
      <p:sp>
        <p:nvSpPr>
          <p:cNvPr id="5" name="コンテンツ プレースホルダー 4">
            <a:extLst>
              <a:ext uri="{FF2B5EF4-FFF2-40B4-BE49-F238E27FC236}">
                <a16:creationId xmlns:a16="http://schemas.microsoft.com/office/drawing/2014/main" id="{E06783D5-1D7F-CDEF-83F0-BB00D6BF6549}"/>
              </a:ext>
            </a:extLst>
          </p:cNvPr>
          <p:cNvSpPr>
            <a:spLocks noGrp="1"/>
          </p:cNvSpPr>
          <p:nvPr>
            <p:ph sz="quarter" idx="13"/>
          </p:nvPr>
        </p:nvSpPr>
        <p:spPr/>
        <p:txBody>
          <a:bodyPr>
            <a:normAutofit/>
          </a:bodyPr>
          <a:lstStyle/>
          <a:p>
            <a:pPr marL="285750" indent="-285750">
              <a:buFont typeface="Arial" panose="020B0604020202020204" pitchFamily="34" charset="0"/>
              <a:buChar char="•"/>
            </a:pPr>
            <a:r>
              <a:rPr lang="ja-JP" altLang="en-US" sz="2000" b="1" dirty="0">
                <a:solidFill>
                  <a:srgbClr val="FF0000"/>
                </a:solidFill>
              </a:rPr>
              <a:t>短チャネル効果</a:t>
            </a:r>
            <a:r>
              <a:rPr lang="ja-JP" altLang="en-US" sz="2000" dirty="0">
                <a:solidFill>
                  <a:srgbClr val="464646"/>
                </a:solidFill>
              </a:rPr>
              <a:t>による影響で、特性が全く変化する。</a:t>
            </a:r>
            <a:br>
              <a:rPr lang="en-US" altLang="ja-JP" sz="2000" dirty="0">
                <a:solidFill>
                  <a:srgbClr val="464646"/>
                </a:solidFill>
              </a:rPr>
            </a:br>
            <a:r>
              <a:rPr lang="ja-JP" altLang="en-US" sz="2000" dirty="0">
                <a:solidFill>
                  <a:srgbClr val="FF0000"/>
                </a:solidFill>
              </a:rPr>
              <a:t>チャネル長</a:t>
            </a:r>
            <a:r>
              <a:rPr lang="en-US" altLang="ja-JP" sz="2000" dirty="0">
                <a:solidFill>
                  <a:srgbClr val="FF0000"/>
                </a:solidFill>
              </a:rPr>
              <a:t>L</a:t>
            </a:r>
            <a:r>
              <a:rPr lang="ja-JP" altLang="en-US" sz="2000" dirty="0">
                <a:solidFill>
                  <a:srgbClr val="FF0000"/>
                </a:solidFill>
              </a:rPr>
              <a:t>が短くなると基本は</a:t>
            </a:r>
            <a:r>
              <a:rPr lang="en-US" altLang="ja-JP" sz="2000" dirty="0">
                <a:solidFill>
                  <a:srgbClr val="FF0000"/>
                </a:solidFill>
              </a:rPr>
              <a:t>Ids</a:t>
            </a:r>
            <a:r>
              <a:rPr lang="ja-JP" altLang="en-US" sz="2000" dirty="0">
                <a:solidFill>
                  <a:srgbClr val="FF0000"/>
                </a:solidFill>
              </a:rPr>
              <a:t>が増加</a:t>
            </a:r>
            <a:r>
              <a:rPr lang="ja-JP" altLang="en-US" sz="2000" dirty="0">
                <a:solidFill>
                  <a:srgbClr val="464646"/>
                </a:solidFill>
              </a:rPr>
              <a:t>するが、</a:t>
            </a:r>
            <a:r>
              <a:rPr lang="ja-JP" altLang="en-US" sz="2000" b="1" dirty="0">
                <a:solidFill>
                  <a:srgbClr val="FF0000"/>
                </a:solidFill>
              </a:rPr>
              <a:t>短チャネル効果</a:t>
            </a:r>
            <a:r>
              <a:rPr lang="ja-JP" altLang="en-US" sz="2000" dirty="0">
                <a:solidFill>
                  <a:srgbClr val="464646"/>
                </a:solidFill>
              </a:rPr>
              <a:t>も発生</a:t>
            </a:r>
            <a:endParaRPr lang="en-US" altLang="ja-JP" sz="2000" dirty="0">
              <a:solidFill>
                <a:srgbClr val="464646"/>
              </a:solidFill>
            </a:endParaRPr>
          </a:p>
          <a:p>
            <a:pPr marL="285750" indent="-285750">
              <a:buFont typeface="Arial" panose="020B0604020202020204" pitchFamily="34" charset="0"/>
              <a:buChar char="•"/>
            </a:pPr>
            <a:endParaRPr lang="en-US" altLang="ja-JP" sz="2000" dirty="0">
              <a:solidFill>
                <a:srgbClr val="464646"/>
              </a:solidFill>
            </a:endParaRPr>
          </a:p>
          <a:p>
            <a:pPr marL="285750" indent="-285750">
              <a:buFont typeface="Arial" panose="020B0604020202020204" pitchFamily="34" charset="0"/>
              <a:buChar char="•"/>
            </a:pPr>
            <a:r>
              <a:rPr lang="en-US" altLang="ja-JP" sz="2000" dirty="0">
                <a:solidFill>
                  <a:srgbClr val="464646"/>
                </a:solidFill>
              </a:rPr>
              <a:t>DIBL (Drain Induced Barrier Lowering)</a:t>
            </a:r>
            <a:r>
              <a:rPr lang="ja-JP" altLang="en-US" sz="2000" dirty="0">
                <a:solidFill>
                  <a:srgbClr val="464646"/>
                </a:solidFill>
              </a:rPr>
              <a:t>により、</a:t>
            </a:r>
            <a:r>
              <a:rPr lang="en-US" altLang="ja-JP" sz="2000" dirty="0" err="1">
                <a:solidFill>
                  <a:srgbClr val="464646"/>
                </a:solidFill>
              </a:rPr>
              <a:t>Vds</a:t>
            </a:r>
            <a:r>
              <a:rPr lang="ja-JP" altLang="en-US" sz="2000" dirty="0">
                <a:solidFill>
                  <a:srgbClr val="464646"/>
                </a:solidFill>
              </a:rPr>
              <a:t>の増加に対して</a:t>
            </a:r>
            <a:r>
              <a:rPr lang="en-US" altLang="ja-JP" sz="2000" dirty="0">
                <a:solidFill>
                  <a:srgbClr val="464646"/>
                </a:solidFill>
              </a:rPr>
              <a:t>Vth</a:t>
            </a:r>
            <a:r>
              <a:rPr lang="ja-JP" altLang="en-US" sz="2000" dirty="0">
                <a:solidFill>
                  <a:srgbClr val="464646"/>
                </a:solidFill>
              </a:rPr>
              <a:t>が低下</a:t>
            </a:r>
            <a:endParaRPr lang="en-US" altLang="ja-JP" sz="2000" dirty="0">
              <a:solidFill>
                <a:srgbClr val="464646"/>
              </a:solidFill>
            </a:endParaRPr>
          </a:p>
          <a:p>
            <a:pPr marL="342900" indent="-342900">
              <a:buFont typeface="Arial" panose="020B0604020202020204" pitchFamily="34" charset="0"/>
              <a:buChar char="•"/>
            </a:pPr>
            <a:r>
              <a:rPr lang="en-US" altLang="ja-JP" sz="2000" dirty="0">
                <a:solidFill>
                  <a:srgbClr val="464646"/>
                </a:solidFill>
              </a:rPr>
              <a:t>Subthreshold swing</a:t>
            </a:r>
            <a:r>
              <a:rPr lang="ja-JP" altLang="en-US" sz="2000" dirty="0">
                <a:solidFill>
                  <a:srgbClr val="464646"/>
                </a:solidFill>
              </a:rPr>
              <a:t>の増加により、弱反転領域におけるパンチスルーが増加</a:t>
            </a:r>
            <a:endParaRPr lang="en-US" altLang="ja-JP" sz="2000" dirty="0">
              <a:solidFill>
                <a:srgbClr val="464646"/>
              </a:solidFill>
            </a:endParaRPr>
          </a:p>
          <a:p>
            <a:pPr marL="626364" lvl="1" indent="-342900"/>
            <a:r>
              <a:rPr lang="ja-JP" altLang="en-US" sz="2000" dirty="0">
                <a:solidFill>
                  <a:srgbClr val="464646"/>
                </a:solidFill>
              </a:rPr>
              <a:t>オフ状態でのリーク電流が増え、</a:t>
            </a:r>
            <a:r>
              <a:rPr lang="en-US" altLang="ja-JP" sz="2000" dirty="0" err="1">
                <a:solidFill>
                  <a:srgbClr val="464646"/>
                </a:solidFill>
              </a:rPr>
              <a:t>Vgs</a:t>
            </a:r>
            <a:r>
              <a:rPr lang="ja-JP" altLang="en-US" sz="2000" dirty="0">
                <a:solidFill>
                  <a:srgbClr val="464646"/>
                </a:solidFill>
              </a:rPr>
              <a:t>の増加幅に対する</a:t>
            </a:r>
            <a:r>
              <a:rPr lang="en-US" altLang="ja-JP" sz="2000" dirty="0">
                <a:solidFill>
                  <a:srgbClr val="464646"/>
                </a:solidFill>
              </a:rPr>
              <a:t>Ids</a:t>
            </a:r>
            <a:r>
              <a:rPr lang="ja-JP" altLang="en-US" sz="2000" dirty="0">
                <a:solidFill>
                  <a:srgbClr val="464646"/>
                </a:solidFill>
              </a:rPr>
              <a:t>の増加幅が鈍くなる　→スイッチング特性劣化</a:t>
            </a:r>
            <a:endParaRPr lang="en-US" altLang="ja-JP" sz="2000" dirty="0">
              <a:solidFill>
                <a:srgbClr val="464646"/>
              </a:solidFill>
            </a:endParaRPr>
          </a:p>
          <a:p>
            <a:pPr marL="342900" indent="-342900">
              <a:buFont typeface="Arial" panose="020B0604020202020204" pitchFamily="34" charset="0"/>
              <a:buChar char="•"/>
            </a:pPr>
            <a:r>
              <a:rPr lang="ja-JP" altLang="en-US" sz="2000" dirty="0">
                <a:solidFill>
                  <a:srgbClr val="464646"/>
                </a:solidFill>
              </a:rPr>
              <a:t>チャネル長変調効果により、</a:t>
            </a:r>
            <a:r>
              <a:rPr lang="en-US" altLang="ja-JP" sz="2000" dirty="0" err="1">
                <a:solidFill>
                  <a:srgbClr val="464646"/>
                </a:solidFill>
              </a:rPr>
              <a:t>Vds</a:t>
            </a:r>
            <a:r>
              <a:rPr lang="ja-JP" altLang="en-US" sz="2000" dirty="0">
                <a:solidFill>
                  <a:srgbClr val="464646"/>
                </a:solidFill>
              </a:rPr>
              <a:t>変動幅に対する</a:t>
            </a:r>
            <a:r>
              <a:rPr lang="en-US" altLang="ja-JP" sz="2000" dirty="0">
                <a:solidFill>
                  <a:srgbClr val="464646"/>
                </a:solidFill>
              </a:rPr>
              <a:t>Ids</a:t>
            </a:r>
            <a:r>
              <a:rPr lang="ja-JP" altLang="en-US" sz="2000" dirty="0">
                <a:solidFill>
                  <a:srgbClr val="464646"/>
                </a:solidFill>
              </a:rPr>
              <a:t>変動幅が増え、</a:t>
            </a:r>
            <a:r>
              <a:rPr lang="ja-JP" altLang="en-US" sz="2000" b="1" dirty="0">
                <a:solidFill>
                  <a:srgbClr val="FF0000"/>
                </a:solidFill>
              </a:rPr>
              <a:t>飽和状態にならない</a:t>
            </a:r>
            <a:endParaRPr lang="en-US" altLang="ja-JP" sz="2000" b="1" dirty="0">
              <a:solidFill>
                <a:srgbClr val="FF0000"/>
              </a:solidFill>
            </a:endParaRPr>
          </a:p>
        </p:txBody>
      </p:sp>
    </p:spTree>
    <p:extLst>
      <p:ext uri="{BB962C8B-B14F-4D97-AF65-F5344CB8AC3E}">
        <p14:creationId xmlns:p14="http://schemas.microsoft.com/office/powerpoint/2010/main" val="2999792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3C5A2-D734-34AA-E990-7BAC46F08D5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42AFC54-C6EC-FD8A-6816-338599693B2B}"/>
              </a:ext>
            </a:extLst>
          </p:cNvPr>
          <p:cNvSpPr>
            <a:spLocks noGrp="1"/>
          </p:cNvSpPr>
          <p:nvPr>
            <p:ph type="title"/>
          </p:nvPr>
        </p:nvSpPr>
        <p:spPr/>
        <p:txBody>
          <a:bodyPr/>
          <a:lstStyle/>
          <a:p>
            <a:r>
              <a:rPr lang="ja-JP" altLang="en-US" dirty="0"/>
              <a:t>チャネル長　</a:t>
            </a:r>
            <a:r>
              <a:rPr kumimoji="1" lang="en-US" altLang="ja-JP" dirty="0"/>
              <a:t>L</a:t>
            </a:r>
            <a:r>
              <a:rPr lang="ja-JP" altLang="en-US" dirty="0"/>
              <a:t>を変えるとどうなる？</a:t>
            </a:r>
            <a:endParaRPr kumimoji="1" lang="ja-JP" altLang="en-US" dirty="0"/>
          </a:p>
        </p:txBody>
      </p:sp>
      <p:sp>
        <p:nvSpPr>
          <p:cNvPr id="3" name="日付プレースホルダー 2">
            <a:extLst>
              <a:ext uri="{FF2B5EF4-FFF2-40B4-BE49-F238E27FC236}">
                <a16:creationId xmlns:a16="http://schemas.microsoft.com/office/drawing/2014/main" id="{DC06CF60-0294-92CA-BCD7-7CF266EE79A8}"/>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DD17B21B-EDBF-BC7B-1ECB-558DCCC4592D}"/>
              </a:ext>
            </a:extLst>
          </p:cNvPr>
          <p:cNvSpPr>
            <a:spLocks noGrp="1"/>
          </p:cNvSpPr>
          <p:nvPr>
            <p:ph type="sldNum" sz="quarter" idx="12"/>
          </p:nvPr>
        </p:nvSpPr>
        <p:spPr/>
        <p:txBody>
          <a:bodyPr/>
          <a:lstStyle/>
          <a:p>
            <a:pPr rtl="0"/>
            <a:fld id="{9860EDB8-5305-433F-BE41-D7A86D811DB3}" type="slidenum">
              <a:rPr lang="en-US" altLang="ja-JP" noProof="0" smtClean="0"/>
              <a:pPr rtl="0"/>
              <a:t>38</a:t>
            </a:fld>
            <a:endParaRPr lang="ja-JP" altLang="en-US" noProof="0"/>
          </a:p>
        </p:txBody>
      </p:sp>
      <p:sp>
        <p:nvSpPr>
          <p:cNvPr id="5" name="コンテンツ プレースホルダー 4">
            <a:extLst>
              <a:ext uri="{FF2B5EF4-FFF2-40B4-BE49-F238E27FC236}">
                <a16:creationId xmlns:a16="http://schemas.microsoft.com/office/drawing/2014/main" id="{132AAB3F-ADC5-5BA2-384C-4957CA8D15C2}"/>
              </a:ext>
            </a:extLst>
          </p:cNvPr>
          <p:cNvSpPr>
            <a:spLocks noGrp="1"/>
          </p:cNvSpPr>
          <p:nvPr>
            <p:ph sz="quarter" idx="13"/>
          </p:nvPr>
        </p:nvSpPr>
        <p:spPr/>
        <p:txBody>
          <a:bodyPr>
            <a:normAutofit/>
          </a:bodyPr>
          <a:lstStyle/>
          <a:p>
            <a:pPr marL="285750" indent="-285750">
              <a:buFont typeface="Arial" panose="020B0604020202020204" pitchFamily="34" charset="0"/>
              <a:buChar char="•"/>
            </a:pPr>
            <a:r>
              <a:rPr lang="ja-JP" altLang="en-US" sz="2000" b="1" dirty="0">
                <a:solidFill>
                  <a:srgbClr val="FF0000"/>
                </a:solidFill>
              </a:rPr>
              <a:t>短チャネル効果</a:t>
            </a:r>
            <a:r>
              <a:rPr lang="ja-JP" altLang="en-US" sz="2000" dirty="0">
                <a:solidFill>
                  <a:srgbClr val="464646"/>
                </a:solidFill>
              </a:rPr>
              <a:t>による影響で、特性が全く変化する。</a:t>
            </a:r>
            <a:br>
              <a:rPr lang="en-US" altLang="ja-JP" sz="2000" dirty="0">
                <a:solidFill>
                  <a:srgbClr val="464646"/>
                </a:solidFill>
              </a:rPr>
            </a:br>
            <a:r>
              <a:rPr lang="ja-JP" altLang="en-US" sz="2000" dirty="0">
                <a:solidFill>
                  <a:srgbClr val="FF0000"/>
                </a:solidFill>
              </a:rPr>
              <a:t>チャネル長</a:t>
            </a:r>
            <a:r>
              <a:rPr lang="en-US" altLang="ja-JP" sz="2000" dirty="0">
                <a:solidFill>
                  <a:srgbClr val="FF0000"/>
                </a:solidFill>
              </a:rPr>
              <a:t>L</a:t>
            </a:r>
            <a:r>
              <a:rPr lang="ja-JP" altLang="en-US" sz="2000" dirty="0">
                <a:solidFill>
                  <a:srgbClr val="FF0000"/>
                </a:solidFill>
              </a:rPr>
              <a:t>が短くなると基本は</a:t>
            </a:r>
            <a:r>
              <a:rPr lang="en-US" altLang="ja-JP" sz="2000" dirty="0">
                <a:solidFill>
                  <a:srgbClr val="FF0000"/>
                </a:solidFill>
              </a:rPr>
              <a:t>Ids</a:t>
            </a:r>
            <a:r>
              <a:rPr lang="ja-JP" altLang="en-US" sz="2000" dirty="0">
                <a:solidFill>
                  <a:srgbClr val="FF0000"/>
                </a:solidFill>
              </a:rPr>
              <a:t>が増加</a:t>
            </a:r>
            <a:r>
              <a:rPr lang="ja-JP" altLang="en-US" sz="2000" dirty="0">
                <a:solidFill>
                  <a:srgbClr val="464646"/>
                </a:solidFill>
              </a:rPr>
              <a:t>するが、</a:t>
            </a:r>
            <a:r>
              <a:rPr lang="ja-JP" altLang="en-US" sz="2000" b="1" dirty="0">
                <a:solidFill>
                  <a:srgbClr val="FF0000"/>
                </a:solidFill>
              </a:rPr>
              <a:t>短チャネル効果</a:t>
            </a:r>
            <a:r>
              <a:rPr lang="ja-JP" altLang="en-US" sz="2000" dirty="0">
                <a:solidFill>
                  <a:srgbClr val="464646"/>
                </a:solidFill>
              </a:rPr>
              <a:t>も発生</a:t>
            </a:r>
            <a:endParaRPr lang="en-US" altLang="ja-JP" sz="2000" dirty="0">
              <a:solidFill>
                <a:srgbClr val="464646"/>
              </a:solidFill>
            </a:endParaRPr>
          </a:p>
        </p:txBody>
      </p:sp>
      <p:sp>
        <p:nvSpPr>
          <p:cNvPr id="6" name="正方形/長方形 5">
            <a:extLst>
              <a:ext uri="{FF2B5EF4-FFF2-40B4-BE49-F238E27FC236}">
                <a16:creationId xmlns:a16="http://schemas.microsoft.com/office/drawing/2014/main" id="{4E7229E2-C73D-17EB-222B-F237C362DB5C}"/>
              </a:ext>
            </a:extLst>
          </p:cNvPr>
          <p:cNvSpPr/>
          <p:nvPr/>
        </p:nvSpPr>
        <p:spPr>
          <a:xfrm>
            <a:off x="394753" y="2605346"/>
            <a:ext cx="11402494" cy="334409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800" dirty="0">
                <a:solidFill>
                  <a:srgbClr val="464646"/>
                </a:solidFill>
              </a:rPr>
              <a:t>ロジックゲートは通常、高集積密度、低</a:t>
            </a:r>
            <a:r>
              <a:rPr kumimoji="1" lang="en-US" altLang="ja-JP" sz="2800" dirty="0">
                <a:solidFill>
                  <a:srgbClr val="464646"/>
                </a:solidFill>
              </a:rPr>
              <a:t>Vth</a:t>
            </a:r>
            <a:r>
              <a:rPr kumimoji="1" lang="ja-JP" altLang="en-US" sz="2800" dirty="0">
                <a:solidFill>
                  <a:srgbClr val="464646"/>
                </a:solidFill>
              </a:rPr>
              <a:t>、高</a:t>
            </a:r>
            <a:r>
              <a:rPr kumimoji="1" lang="en-US" altLang="ja-JP" sz="2800" dirty="0">
                <a:solidFill>
                  <a:srgbClr val="464646"/>
                </a:solidFill>
              </a:rPr>
              <a:t>Ids</a:t>
            </a:r>
            <a:r>
              <a:rPr kumimoji="1" lang="ja-JP" altLang="en-US" sz="2800" dirty="0">
                <a:solidFill>
                  <a:srgbClr val="464646"/>
                </a:solidFill>
              </a:rPr>
              <a:t>のため、</a:t>
            </a:r>
            <a:br>
              <a:rPr kumimoji="1" lang="en-US" altLang="ja-JP" sz="2800" dirty="0">
                <a:solidFill>
                  <a:srgbClr val="464646"/>
                </a:solidFill>
              </a:rPr>
            </a:br>
            <a:r>
              <a:rPr kumimoji="1" lang="ja-JP" altLang="en-US" sz="2800" b="1" dirty="0">
                <a:solidFill>
                  <a:srgbClr val="FF0000"/>
                </a:solidFill>
              </a:rPr>
              <a:t>チャネル長</a:t>
            </a:r>
            <a:r>
              <a:rPr kumimoji="1" lang="en-US" altLang="ja-JP" sz="2800" b="1" dirty="0">
                <a:solidFill>
                  <a:srgbClr val="FF0000"/>
                </a:solidFill>
              </a:rPr>
              <a:t>(L)</a:t>
            </a:r>
            <a:r>
              <a:rPr kumimoji="1" lang="ja-JP" altLang="en-US" sz="2800" b="1" dirty="0">
                <a:solidFill>
                  <a:srgbClr val="FF0000"/>
                </a:solidFill>
              </a:rPr>
              <a:t>は最短</a:t>
            </a:r>
            <a:r>
              <a:rPr kumimoji="1" lang="ja-JP" altLang="en-US" sz="2800" dirty="0">
                <a:solidFill>
                  <a:srgbClr val="464646"/>
                </a:solidFill>
              </a:rPr>
              <a:t>で設計される。</a:t>
            </a:r>
            <a:endParaRPr kumimoji="1" lang="en-US" altLang="ja-JP" sz="2800" dirty="0">
              <a:solidFill>
                <a:srgbClr val="464646"/>
              </a:solidFill>
            </a:endParaRPr>
          </a:p>
          <a:p>
            <a:endParaRPr kumimoji="1" lang="en-US" altLang="ja-JP" sz="2800" dirty="0">
              <a:solidFill>
                <a:srgbClr val="464646"/>
              </a:solidFill>
            </a:endParaRPr>
          </a:p>
          <a:p>
            <a:endParaRPr kumimoji="1" lang="en-US" altLang="ja-JP" sz="2800" dirty="0">
              <a:solidFill>
                <a:srgbClr val="464646"/>
              </a:solidFill>
            </a:endParaRPr>
          </a:p>
          <a:p>
            <a:r>
              <a:rPr kumimoji="1" lang="ja-JP" altLang="en-US" sz="2800" dirty="0">
                <a:solidFill>
                  <a:srgbClr val="464646"/>
                </a:solidFill>
              </a:rPr>
              <a:t>短チャネル効果についてはオペアンプ編にて詳しく解説します。</a:t>
            </a:r>
            <a:r>
              <a:rPr kumimoji="1" lang="en-US" altLang="ja-JP" sz="2800" dirty="0">
                <a:solidFill>
                  <a:srgbClr val="464646"/>
                </a:solidFill>
              </a:rPr>
              <a:t> </a:t>
            </a:r>
            <a:endParaRPr kumimoji="1" lang="ja-JP" altLang="en-US" sz="2800" dirty="0">
              <a:solidFill>
                <a:srgbClr val="464646"/>
              </a:solidFill>
            </a:endParaRPr>
          </a:p>
        </p:txBody>
      </p:sp>
    </p:spTree>
    <p:extLst>
      <p:ext uri="{BB962C8B-B14F-4D97-AF65-F5344CB8AC3E}">
        <p14:creationId xmlns:p14="http://schemas.microsoft.com/office/powerpoint/2010/main" val="3850233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70E0B7F6-42B8-3175-27F5-9E02F96FED00}"/>
              </a:ext>
            </a:extLst>
          </p:cNvPr>
          <p:cNvSpPr>
            <a:spLocks noGrp="1"/>
          </p:cNvSpPr>
          <p:nvPr>
            <p:ph type="title"/>
          </p:nvPr>
        </p:nvSpPr>
        <p:spPr>
          <a:xfrm>
            <a:off x="448056" y="2551176"/>
            <a:ext cx="10794710" cy="914400"/>
          </a:xfrm>
        </p:spPr>
        <p:txBody>
          <a:bodyPr>
            <a:normAutofit/>
          </a:bodyPr>
          <a:lstStyle/>
          <a:p>
            <a:r>
              <a:rPr lang="ja-JP" altLang="en-US" dirty="0"/>
              <a:t>アナログ</a:t>
            </a:r>
            <a:r>
              <a:rPr lang="en-US" altLang="ja-JP" dirty="0"/>
              <a:t>LSI</a:t>
            </a:r>
            <a:r>
              <a:rPr lang="ja-JP" altLang="en-US" dirty="0"/>
              <a:t>設計デモンストレーション</a:t>
            </a:r>
          </a:p>
        </p:txBody>
      </p:sp>
      <p:sp>
        <p:nvSpPr>
          <p:cNvPr id="7" name="テキスト プレースホルダー 6">
            <a:extLst>
              <a:ext uri="{FF2B5EF4-FFF2-40B4-BE49-F238E27FC236}">
                <a16:creationId xmlns:a16="http://schemas.microsoft.com/office/drawing/2014/main" id="{D53F6EAB-04DE-CAAE-6FE9-862F355EB956}"/>
              </a:ext>
            </a:extLst>
          </p:cNvPr>
          <p:cNvSpPr>
            <a:spLocks noGrp="1"/>
          </p:cNvSpPr>
          <p:nvPr>
            <p:ph type="body" sz="quarter" idx="10"/>
          </p:nvPr>
        </p:nvSpPr>
        <p:spPr/>
        <p:txBody>
          <a:bodyPr/>
          <a:lstStyle/>
          <a:p>
            <a:r>
              <a:rPr lang="en-US" altLang="ja-JP" dirty="0"/>
              <a:t>CMOS</a:t>
            </a:r>
            <a:r>
              <a:rPr lang="ja-JP" altLang="en-US" dirty="0"/>
              <a:t>インバータ作成</a:t>
            </a:r>
          </a:p>
        </p:txBody>
      </p:sp>
      <p:sp>
        <p:nvSpPr>
          <p:cNvPr id="3" name="日付プレースホルダー 2">
            <a:extLst>
              <a:ext uri="{FF2B5EF4-FFF2-40B4-BE49-F238E27FC236}">
                <a16:creationId xmlns:a16="http://schemas.microsoft.com/office/drawing/2014/main" id="{0EDFE738-C3AA-132F-F5AA-48CCF9C8128E}"/>
              </a:ext>
            </a:extLst>
          </p:cNvPr>
          <p:cNvSpPr>
            <a:spLocks noGrp="1"/>
          </p:cNvSpPr>
          <p:nvPr>
            <p:ph type="dt" sz="half" idx="2"/>
          </p:nvPr>
        </p:nvSpPr>
        <p:spPr/>
        <p:txBody>
          <a:bodyPr/>
          <a:lstStyle/>
          <a:p>
            <a:pPr rtl="0"/>
            <a:fld id="{039194EF-991C-4955-8789-A9990F09E4BD}"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A82969F3-8E66-016C-E44A-2B9C0E457F64}"/>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39</a:t>
            </a:fld>
            <a:endParaRPr lang="ja-JP" altLang="en-US" noProof="0"/>
          </a:p>
        </p:txBody>
      </p:sp>
    </p:spTree>
    <p:extLst>
      <p:ext uri="{BB962C8B-B14F-4D97-AF65-F5344CB8AC3E}">
        <p14:creationId xmlns:p14="http://schemas.microsoft.com/office/powerpoint/2010/main" val="3865263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A75A33-5C36-EF97-3C7C-B2600E653C17}"/>
              </a:ext>
            </a:extLst>
          </p:cNvPr>
          <p:cNvSpPr>
            <a:spLocks noGrp="1"/>
          </p:cNvSpPr>
          <p:nvPr>
            <p:ph type="title"/>
          </p:nvPr>
        </p:nvSpPr>
        <p:spPr/>
        <p:txBody>
          <a:bodyPr/>
          <a:lstStyle/>
          <a:p>
            <a:r>
              <a:rPr lang="ja-JP" altLang="en-US" dirty="0"/>
              <a:t>アジェンダ：　アナログ</a:t>
            </a:r>
            <a:r>
              <a:rPr lang="en-US" altLang="ja-JP" dirty="0"/>
              <a:t>LSI</a:t>
            </a:r>
            <a:r>
              <a:rPr lang="ja-JP" altLang="en-US" dirty="0"/>
              <a:t>設計　基礎編</a:t>
            </a:r>
            <a:endParaRPr kumimoji="1" lang="ja-JP" altLang="en-US" dirty="0"/>
          </a:p>
        </p:txBody>
      </p:sp>
      <p:sp>
        <p:nvSpPr>
          <p:cNvPr id="3" name="日付プレースホルダー 2">
            <a:extLst>
              <a:ext uri="{FF2B5EF4-FFF2-40B4-BE49-F238E27FC236}">
                <a16:creationId xmlns:a16="http://schemas.microsoft.com/office/drawing/2014/main" id="{8EDB2B59-7262-EB9B-6AB8-5753357B2E85}"/>
              </a:ext>
            </a:extLst>
          </p:cNvPr>
          <p:cNvSpPr>
            <a:spLocks noGrp="1"/>
          </p:cNvSpPr>
          <p:nvPr>
            <p:ph type="dt" sz="half" idx="10"/>
          </p:nvPr>
        </p:nvSpPr>
        <p:spPr/>
        <p:txBody>
          <a:bodyPr/>
          <a:lstStyle/>
          <a:p>
            <a:pPr rtl="0"/>
            <a:fld id="{305E5F2E-23C0-40DF-9DE2-9039FE5E1826}"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BF8C72C7-D384-2DDC-8C7C-CF417CC8319E}"/>
              </a:ext>
            </a:extLst>
          </p:cNvPr>
          <p:cNvSpPr>
            <a:spLocks noGrp="1"/>
          </p:cNvSpPr>
          <p:nvPr>
            <p:ph type="sldNum" sz="quarter" idx="12"/>
          </p:nvPr>
        </p:nvSpPr>
        <p:spPr/>
        <p:txBody>
          <a:bodyPr/>
          <a:lstStyle/>
          <a:p>
            <a:pPr rtl="0"/>
            <a:fld id="{9860EDB8-5305-433F-BE41-D7A86D811DB3}" type="slidenum">
              <a:rPr lang="en-US" altLang="ja-JP" noProof="0" smtClean="0"/>
              <a:pPr rtl="0"/>
              <a:t>4</a:t>
            </a:fld>
            <a:endParaRPr lang="ja-JP" altLang="en-US" noProof="0"/>
          </a:p>
        </p:txBody>
      </p:sp>
      <p:sp>
        <p:nvSpPr>
          <p:cNvPr id="5" name="コンテンツ プレースホルダー 4">
            <a:extLst>
              <a:ext uri="{FF2B5EF4-FFF2-40B4-BE49-F238E27FC236}">
                <a16:creationId xmlns:a16="http://schemas.microsoft.com/office/drawing/2014/main" id="{93ED14FC-3F1D-5E6A-6E63-5D0C0DFF8D92}"/>
              </a:ext>
            </a:extLst>
          </p:cNvPr>
          <p:cNvSpPr>
            <a:spLocks noGrp="1"/>
          </p:cNvSpPr>
          <p:nvPr>
            <p:ph sz="quarter" idx="13"/>
          </p:nvPr>
        </p:nvSpPr>
        <p:spPr>
          <a:xfrm>
            <a:off x="444500" y="1463039"/>
            <a:ext cx="11210543" cy="4964351"/>
          </a:xfrm>
        </p:spPr>
        <p:txBody>
          <a:bodyPr>
            <a:normAutofit/>
          </a:bodyPr>
          <a:lstStyle/>
          <a:p>
            <a:pPr marL="285750" indent="-285750">
              <a:buFont typeface="Arial" panose="020B0604020202020204" pitchFamily="34" charset="0"/>
              <a:buChar char="•"/>
            </a:pPr>
            <a:r>
              <a:rPr lang="ja-JP" altLang="en-US" sz="3200" dirty="0"/>
              <a:t>テーマ：</a:t>
            </a:r>
            <a:r>
              <a:rPr lang="en-US" altLang="ja-JP" sz="3200" dirty="0"/>
              <a:t>CMOS</a:t>
            </a:r>
            <a:r>
              <a:rPr lang="ja-JP" altLang="en-US" sz="3200" dirty="0"/>
              <a:t>インバータを作る</a:t>
            </a:r>
            <a:endParaRPr lang="en-US" altLang="ja-JP" sz="3200" dirty="0"/>
          </a:p>
          <a:p>
            <a:pPr marL="569214" lvl="1" indent="-285750"/>
            <a:r>
              <a:rPr lang="en-US" altLang="ja-JP" sz="3200" dirty="0"/>
              <a:t>LSI</a:t>
            </a:r>
            <a:r>
              <a:rPr lang="ja-JP" altLang="en-US" sz="3200" dirty="0"/>
              <a:t>予備知識</a:t>
            </a:r>
            <a:endParaRPr lang="en-US" altLang="ja-JP" sz="3200" dirty="0"/>
          </a:p>
          <a:p>
            <a:pPr marL="569214" lvl="1" indent="-285750"/>
            <a:r>
              <a:rPr lang="ja-JP" altLang="en-US" sz="3200" dirty="0"/>
              <a:t>回路設計</a:t>
            </a:r>
            <a:endParaRPr lang="en-US" altLang="ja-JP" sz="3200" dirty="0"/>
          </a:p>
          <a:p>
            <a:pPr marL="569214" lvl="1" indent="-285750"/>
            <a:r>
              <a:rPr lang="ja-JP" altLang="en-US" sz="3200" dirty="0"/>
              <a:t>レイアウト設計</a:t>
            </a:r>
            <a:endParaRPr lang="en-US" altLang="ja-JP" sz="3200" dirty="0"/>
          </a:p>
          <a:p>
            <a:pPr marL="569214" lvl="1" indent="-285750"/>
            <a:r>
              <a:rPr lang="ja-JP" altLang="en-US" sz="3200" dirty="0"/>
              <a:t>ポストレイアウトシミュレーション</a:t>
            </a:r>
            <a:endParaRPr lang="en-US" altLang="ja-JP" sz="3200" dirty="0"/>
          </a:p>
          <a:p>
            <a:pPr marL="285750" indent="-285750"/>
            <a:r>
              <a:rPr lang="en-US" altLang="ja-JP" sz="3200" dirty="0"/>
              <a:t>+</a:t>
            </a:r>
            <a:r>
              <a:rPr lang="ja-JP" altLang="en-US" sz="3200" dirty="0"/>
              <a:t>まとめ、小ネタ集</a:t>
            </a:r>
            <a:endParaRPr lang="en-US" altLang="ja-JP" sz="3200" dirty="0"/>
          </a:p>
          <a:p>
            <a:pPr marL="285750" indent="-285750">
              <a:buFont typeface="Arial" panose="020B0604020202020204" pitchFamily="34" charset="0"/>
              <a:buChar char="•"/>
            </a:pPr>
            <a:endParaRPr lang="en-US" altLang="ja-JP" sz="3200" dirty="0"/>
          </a:p>
        </p:txBody>
      </p:sp>
    </p:spTree>
    <p:extLst>
      <p:ext uri="{BB962C8B-B14F-4D97-AF65-F5344CB8AC3E}">
        <p14:creationId xmlns:p14="http://schemas.microsoft.com/office/powerpoint/2010/main" val="1700473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95776-2CC9-C57D-10E9-B4F1E47325B4}"/>
              </a:ext>
            </a:extLst>
          </p:cNvPr>
          <p:cNvSpPr>
            <a:spLocks noGrp="1"/>
          </p:cNvSpPr>
          <p:nvPr>
            <p:ph type="title"/>
          </p:nvPr>
        </p:nvSpPr>
        <p:spPr/>
        <p:txBody>
          <a:bodyPr/>
          <a:lstStyle/>
          <a:p>
            <a:r>
              <a:rPr lang="ja-JP" altLang="en-US" dirty="0"/>
              <a:t>アナログ</a:t>
            </a:r>
            <a:r>
              <a:rPr lang="en-US" altLang="ja-JP" dirty="0"/>
              <a:t>LSI</a:t>
            </a:r>
            <a:r>
              <a:rPr lang="ja-JP" altLang="en-US" dirty="0"/>
              <a:t>の設計フロー</a:t>
            </a:r>
            <a:endParaRPr kumimoji="1" lang="ja-JP" altLang="en-US" dirty="0"/>
          </a:p>
        </p:txBody>
      </p:sp>
      <p:sp>
        <p:nvSpPr>
          <p:cNvPr id="3" name="日付プレースホルダー 2">
            <a:extLst>
              <a:ext uri="{FF2B5EF4-FFF2-40B4-BE49-F238E27FC236}">
                <a16:creationId xmlns:a16="http://schemas.microsoft.com/office/drawing/2014/main" id="{102C7370-4158-5F3A-B29E-8AB24B8878EA}"/>
              </a:ext>
            </a:extLst>
          </p:cNvPr>
          <p:cNvSpPr>
            <a:spLocks noGrp="1"/>
          </p:cNvSpPr>
          <p:nvPr>
            <p:ph type="dt" sz="half" idx="10"/>
          </p:nvPr>
        </p:nvSpPr>
        <p:spPr/>
        <p:txBody>
          <a:bodyPr/>
          <a:lstStyle/>
          <a:p>
            <a:pPr rtl="0"/>
            <a:fld id="{7DB7185A-B6D3-437D-AD3B-3081FC695539}"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40E7729A-7159-13DA-B80A-5CF547A86157}"/>
              </a:ext>
            </a:extLst>
          </p:cNvPr>
          <p:cNvSpPr>
            <a:spLocks noGrp="1"/>
          </p:cNvSpPr>
          <p:nvPr>
            <p:ph type="sldNum" sz="quarter" idx="12"/>
          </p:nvPr>
        </p:nvSpPr>
        <p:spPr/>
        <p:txBody>
          <a:bodyPr/>
          <a:lstStyle/>
          <a:p>
            <a:pPr rtl="0"/>
            <a:fld id="{9860EDB8-5305-433F-BE41-D7A86D811DB3}" type="slidenum">
              <a:rPr lang="en-US" altLang="ja-JP" noProof="0" smtClean="0"/>
              <a:pPr rtl="0"/>
              <a:t>40</a:t>
            </a:fld>
            <a:endParaRPr lang="ja-JP" altLang="en-US" noProof="0"/>
          </a:p>
        </p:txBody>
      </p:sp>
      <p:sp>
        <p:nvSpPr>
          <p:cNvPr id="5" name="コンテンツ プレースホルダー 4">
            <a:extLst>
              <a:ext uri="{FF2B5EF4-FFF2-40B4-BE49-F238E27FC236}">
                <a16:creationId xmlns:a16="http://schemas.microsoft.com/office/drawing/2014/main" id="{218D7D6A-C682-EF52-E287-45B2D617822C}"/>
              </a:ext>
            </a:extLst>
          </p:cNvPr>
          <p:cNvSpPr>
            <a:spLocks noGrp="1"/>
          </p:cNvSpPr>
          <p:nvPr>
            <p:ph sz="quarter" idx="13"/>
          </p:nvPr>
        </p:nvSpPr>
        <p:spPr/>
        <p:txBody>
          <a:bodyPr>
            <a:normAutofit/>
          </a:bodyPr>
          <a:lstStyle/>
          <a:p>
            <a:pPr marL="457200" indent="-457200">
              <a:buFont typeface="+mj-lt"/>
              <a:buAutoNum type="arabicPeriod"/>
            </a:pPr>
            <a:r>
              <a:rPr kumimoji="1" lang="ja-JP" altLang="en-US" sz="2000" b="1" dirty="0">
                <a:solidFill>
                  <a:schemeClr val="accent2"/>
                </a:solidFill>
              </a:rPr>
              <a:t>回路図（テストベンチ）を描く</a:t>
            </a:r>
            <a:endParaRPr kumimoji="1" lang="en-US" altLang="ja-JP" sz="2000" b="1" dirty="0">
              <a:solidFill>
                <a:schemeClr val="accent2"/>
              </a:solidFill>
            </a:endParaRPr>
          </a:p>
          <a:p>
            <a:pPr marL="457200" indent="-457200">
              <a:buFont typeface="+mj-lt"/>
              <a:buAutoNum type="arabicPeriod"/>
            </a:pPr>
            <a:r>
              <a:rPr lang="ja-JP" altLang="en-US" sz="2000" b="1" dirty="0">
                <a:solidFill>
                  <a:schemeClr val="accent2"/>
                </a:solidFill>
              </a:rPr>
              <a:t>シミュレーションをする</a:t>
            </a:r>
            <a:endParaRPr lang="en-US" altLang="ja-JP" sz="2000" b="1" dirty="0">
              <a:solidFill>
                <a:schemeClr val="accent2"/>
              </a:solidFill>
            </a:endParaRPr>
          </a:p>
          <a:p>
            <a:pPr marL="457200" indent="-457200">
              <a:buFont typeface="+mj-lt"/>
              <a:buAutoNum type="arabicPeriod"/>
            </a:pPr>
            <a:r>
              <a:rPr kumimoji="1" lang="ja-JP" altLang="en-US" sz="2000" dirty="0"/>
              <a:t>回路図を基にレイアウトを描く</a:t>
            </a:r>
            <a:endParaRPr kumimoji="1" lang="en-US" altLang="ja-JP" sz="2000" dirty="0"/>
          </a:p>
          <a:p>
            <a:pPr marL="457200" indent="-457200">
              <a:buFont typeface="+mj-lt"/>
              <a:buAutoNum type="arabicPeriod"/>
            </a:pPr>
            <a:r>
              <a:rPr lang="ja-JP" altLang="en-US" sz="2000" dirty="0"/>
              <a:t>レイアウトを検証する</a:t>
            </a:r>
            <a:endParaRPr lang="en-US" altLang="ja-JP" sz="2000" dirty="0"/>
          </a:p>
          <a:p>
            <a:pPr marL="457200" indent="-457200">
              <a:buFont typeface="+mj-lt"/>
              <a:buAutoNum type="arabicPeriod"/>
            </a:pPr>
            <a:r>
              <a:rPr kumimoji="1" lang="ja-JP" altLang="en-US" sz="2000" dirty="0"/>
              <a:t>レイアウトを基に寄生成分を考慮したシミュレーションをする</a:t>
            </a:r>
            <a:br>
              <a:rPr kumimoji="1" lang="en-US" altLang="ja-JP" sz="2000" dirty="0"/>
            </a:br>
            <a:endParaRPr kumimoji="1" lang="en-US" altLang="ja-JP" sz="2000" dirty="0"/>
          </a:p>
          <a:p>
            <a:pPr marL="457200" indent="-457200">
              <a:buFont typeface="+mj-lt"/>
              <a:buAutoNum type="arabicPeriod"/>
            </a:pPr>
            <a:endParaRPr kumimoji="1" lang="en-US" altLang="ja-JP" sz="2000" dirty="0"/>
          </a:p>
          <a:p>
            <a:pPr marL="457200" indent="-457200">
              <a:buFont typeface="+mj-lt"/>
              <a:buAutoNum type="arabicPeriod"/>
            </a:pPr>
            <a:r>
              <a:rPr lang="ja-JP" altLang="en-US" sz="2000" dirty="0"/>
              <a:t>（フレームに載せる）</a:t>
            </a:r>
            <a:endParaRPr kumimoji="1" lang="en-US" altLang="ja-JP" sz="2000" dirty="0"/>
          </a:p>
        </p:txBody>
      </p:sp>
    </p:spTree>
    <p:extLst>
      <p:ext uri="{BB962C8B-B14F-4D97-AF65-F5344CB8AC3E}">
        <p14:creationId xmlns:p14="http://schemas.microsoft.com/office/powerpoint/2010/main" val="1495167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CE5D7-4B10-C832-910D-FE5DB76762F3}"/>
              </a:ext>
            </a:extLst>
          </p:cNvPr>
          <p:cNvSpPr>
            <a:spLocks noGrp="1"/>
          </p:cNvSpPr>
          <p:nvPr>
            <p:ph type="title"/>
          </p:nvPr>
        </p:nvSpPr>
        <p:spPr/>
        <p:txBody>
          <a:bodyPr/>
          <a:lstStyle/>
          <a:p>
            <a:r>
              <a:rPr kumimoji="1" lang="en-US" altLang="ja-JP" dirty="0"/>
              <a:t>CMOS</a:t>
            </a:r>
            <a:r>
              <a:rPr kumimoji="1" lang="ja-JP" altLang="en-US" dirty="0"/>
              <a:t>インバータの設計</a:t>
            </a:r>
          </a:p>
        </p:txBody>
      </p:sp>
      <p:sp>
        <p:nvSpPr>
          <p:cNvPr id="3" name="日付プレースホルダー 2">
            <a:extLst>
              <a:ext uri="{FF2B5EF4-FFF2-40B4-BE49-F238E27FC236}">
                <a16:creationId xmlns:a16="http://schemas.microsoft.com/office/drawing/2014/main" id="{EB2BBFE9-A2C1-3421-00C4-B92547C4C266}"/>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3149D7C7-4A46-BDDE-F5DC-3537BEF46D9D}"/>
              </a:ext>
            </a:extLst>
          </p:cNvPr>
          <p:cNvSpPr>
            <a:spLocks noGrp="1"/>
          </p:cNvSpPr>
          <p:nvPr>
            <p:ph type="sldNum" sz="quarter" idx="12"/>
          </p:nvPr>
        </p:nvSpPr>
        <p:spPr/>
        <p:txBody>
          <a:bodyPr/>
          <a:lstStyle/>
          <a:p>
            <a:pPr rtl="0"/>
            <a:fld id="{9860EDB8-5305-433F-BE41-D7A86D811DB3}" type="slidenum">
              <a:rPr lang="en-US" altLang="ja-JP" noProof="0" smtClean="0"/>
              <a:pPr rtl="0"/>
              <a:t>41</a:t>
            </a:fld>
            <a:endParaRPr lang="ja-JP" altLang="en-US" noProof="0"/>
          </a:p>
        </p:txBody>
      </p:sp>
      <p:sp>
        <p:nvSpPr>
          <p:cNvPr id="5" name="コンテンツ プレースホルダー 4">
            <a:extLst>
              <a:ext uri="{FF2B5EF4-FFF2-40B4-BE49-F238E27FC236}">
                <a16:creationId xmlns:a16="http://schemas.microsoft.com/office/drawing/2014/main" id="{270C0A9F-CBA7-E09B-D282-4674DD46A2A9}"/>
              </a:ext>
            </a:extLst>
          </p:cNvPr>
          <p:cNvSpPr>
            <a:spLocks noGrp="1"/>
          </p:cNvSpPr>
          <p:nvPr>
            <p:ph sz="quarter" idx="13"/>
          </p:nvPr>
        </p:nvSpPr>
        <p:spPr/>
        <p:txBody>
          <a:bodyPr>
            <a:normAutofit/>
          </a:bodyPr>
          <a:lstStyle/>
          <a:p>
            <a:pPr marL="342900" indent="-342900">
              <a:buFont typeface="Arial" panose="020B0604020202020204" pitchFamily="34" charset="0"/>
              <a:buChar char="•"/>
            </a:pPr>
            <a:r>
              <a:rPr kumimoji="1" lang="ja-JP" altLang="en-US" sz="2000" dirty="0"/>
              <a:t>トポロジ検証</a:t>
            </a:r>
            <a:endParaRPr kumimoji="1" lang="en-US" altLang="ja-JP" sz="2000" dirty="0"/>
          </a:p>
          <a:p>
            <a:pPr marL="342900" indent="-342900">
              <a:buFont typeface="Arial" panose="020B0604020202020204" pitchFamily="34" charset="0"/>
              <a:buChar char="•"/>
            </a:pPr>
            <a:r>
              <a:rPr lang="en-US" altLang="ja-JP" sz="2000" dirty="0"/>
              <a:t>CMOS</a:t>
            </a:r>
            <a:r>
              <a:rPr lang="ja-JP" altLang="en-US" sz="2000" dirty="0"/>
              <a:t>インバータの性能とは？</a:t>
            </a:r>
            <a:endParaRPr lang="en-US" altLang="ja-JP" sz="2000" dirty="0"/>
          </a:p>
          <a:p>
            <a:pPr marL="342900" indent="-342900">
              <a:buFont typeface="Arial" panose="020B0604020202020204" pitchFamily="34" charset="0"/>
              <a:buChar char="•"/>
            </a:pPr>
            <a:r>
              <a:rPr kumimoji="1" lang="ja-JP" altLang="en-US" sz="2000" dirty="0"/>
              <a:t>エルモア遅延モデル</a:t>
            </a:r>
            <a:endParaRPr kumimoji="1" lang="en-US" altLang="ja-JP" sz="2000" dirty="0"/>
          </a:p>
          <a:p>
            <a:pPr marL="626364" lvl="1" indent="-342900"/>
            <a:r>
              <a:rPr lang="ja-JP" altLang="en-US" sz="2000" dirty="0"/>
              <a:t>入出力条件を調べる</a:t>
            </a:r>
            <a:endParaRPr kumimoji="1" lang="en-US" altLang="ja-JP" sz="2000" dirty="0"/>
          </a:p>
          <a:p>
            <a:pPr marL="342900" indent="-342900">
              <a:buFont typeface="Arial" panose="020B0604020202020204" pitchFamily="34" charset="0"/>
              <a:buChar char="•"/>
            </a:pPr>
            <a:r>
              <a:rPr lang="ja-JP" altLang="en-US" sz="2000" dirty="0"/>
              <a:t>遅延時間シミュレーション</a:t>
            </a:r>
            <a:endParaRPr lang="en-US" altLang="ja-JP" sz="2000" dirty="0"/>
          </a:p>
          <a:p>
            <a:pPr marL="342900" indent="-342900">
              <a:buFont typeface="Arial" panose="020B0604020202020204" pitchFamily="34" charset="0"/>
              <a:buChar char="•"/>
            </a:pPr>
            <a:r>
              <a:rPr kumimoji="1" lang="en-US" altLang="ja-JP" sz="2000" dirty="0" err="1"/>
              <a:t>meas</a:t>
            </a:r>
            <a:r>
              <a:rPr kumimoji="1" lang="ja-JP" altLang="en-US" sz="2000" dirty="0"/>
              <a:t>の使い方</a:t>
            </a:r>
            <a:endParaRPr kumimoji="1" lang="en-US" altLang="ja-JP" sz="2000" dirty="0"/>
          </a:p>
          <a:p>
            <a:pPr marL="342900" indent="-342900">
              <a:buFont typeface="Arial" panose="020B0604020202020204" pitchFamily="34" charset="0"/>
              <a:buChar char="•"/>
            </a:pPr>
            <a:r>
              <a:rPr kumimoji="1" lang="ja-JP" altLang="en-US" sz="2000" dirty="0"/>
              <a:t>シミュレーションモデルの変更</a:t>
            </a:r>
            <a:endParaRPr kumimoji="1" lang="en-US" altLang="ja-JP" sz="2000" dirty="0"/>
          </a:p>
        </p:txBody>
      </p:sp>
    </p:spTree>
    <p:extLst>
      <p:ext uri="{BB962C8B-B14F-4D97-AF65-F5344CB8AC3E}">
        <p14:creationId xmlns:p14="http://schemas.microsoft.com/office/powerpoint/2010/main" val="1938055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1D837-5816-3DBB-1C4F-CE357DC0A67B}"/>
              </a:ext>
            </a:extLst>
          </p:cNvPr>
          <p:cNvSpPr>
            <a:spLocks noGrp="1"/>
          </p:cNvSpPr>
          <p:nvPr>
            <p:ph type="title"/>
          </p:nvPr>
        </p:nvSpPr>
        <p:spPr/>
        <p:txBody>
          <a:bodyPr/>
          <a:lstStyle/>
          <a:p>
            <a:r>
              <a:rPr kumimoji="1" lang="en-US" altLang="ja-JP" dirty="0"/>
              <a:t>CMOS</a:t>
            </a:r>
            <a:r>
              <a:rPr kumimoji="1" lang="ja-JP" altLang="en-US" dirty="0"/>
              <a:t>インバータ</a:t>
            </a:r>
          </a:p>
        </p:txBody>
      </p:sp>
      <p:sp>
        <p:nvSpPr>
          <p:cNvPr id="3" name="日付プレースホルダー 2">
            <a:extLst>
              <a:ext uri="{FF2B5EF4-FFF2-40B4-BE49-F238E27FC236}">
                <a16:creationId xmlns:a16="http://schemas.microsoft.com/office/drawing/2014/main" id="{79B2F595-9F10-953E-3C5D-274982AD8174}"/>
              </a:ext>
            </a:extLst>
          </p:cNvPr>
          <p:cNvSpPr>
            <a:spLocks noGrp="1"/>
          </p:cNvSpPr>
          <p:nvPr>
            <p:ph type="dt" sz="half" idx="10"/>
          </p:nvPr>
        </p:nvSpPr>
        <p:spPr/>
        <p:txBody>
          <a:bodyPr/>
          <a:lstStyle/>
          <a:p>
            <a:pPr rtl="0"/>
            <a:fld id="{F285CA99-162B-4CEB-8DE6-4999097D8ADF}"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602967E5-84BA-2928-F270-C268C276D2DE}"/>
              </a:ext>
            </a:extLst>
          </p:cNvPr>
          <p:cNvSpPr>
            <a:spLocks noGrp="1"/>
          </p:cNvSpPr>
          <p:nvPr>
            <p:ph type="sldNum" sz="quarter" idx="12"/>
          </p:nvPr>
        </p:nvSpPr>
        <p:spPr/>
        <p:txBody>
          <a:bodyPr/>
          <a:lstStyle/>
          <a:p>
            <a:pPr rtl="0"/>
            <a:fld id="{9860EDB8-5305-433F-BE41-D7A86D811DB3}" type="slidenum">
              <a:rPr lang="en-US" altLang="ja-JP" noProof="0" smtClean="0"/>
              <a:pPr rtl="0"/>
              <a:t>42</a:t>
            </a:fld>
            <a:endParaRPr lang="ja-JP" altLang="en-US" noProof="0"/>
          </a:p>
        </p:txBody>
      </p:sp>
      <p:graphicFrame>
        <p:nvGraphicFramePr>
          <p:cNvPr id="18" name="コンテンツ プレースホルダー 17">
            <a:extLst>
              <a:ext uri="{FF2B5EF4-FFF2-40B4-BE49-F238E27FC236}">
                <a16:creationId xmlns:a16="http://schemas.microsoft.com/office/drawing/2014/main" id="{DEF3DC0F-FBC6-C185-3636-B328E19F7BA2}"/>
              </a:ext>
            </a:extLst>
          </p:cNvPr>
          <p:cNvGraphicFramePr>
            <a:graphicFrameLocks noGrp="1"/>
          </p:cNvGraphicFramePr>
          <p:nvPr>
            <p:ph sz="quarter" idx="14"/>
            <p:extLst>
              <p:ext uri="{D42A27DB-BD31-4B8C-83A1-F6EECF244321}">
                <p14:modId xmlns:p14="http://schemas.microsoft.com/office/powerpoint/2010/main" val="2639355927"/>
              </p:ext>
            </p:extLst>
          </p:nvPr>
        </p:nvGraphicFramePr>
        <p:xfrm>
          <a:off x="6096000" y="1944536"/>
          <a:ext cx="5330824" cy="1285240"/>
        </p:xfrm>
        <a:graphic>
          <a:graphicData uri="http://schemas.openxmlformats.org/drawingml/2006/table">
            <a:tbl>
              <a:tblPr firstRow="1" bandRow="1">
                <a:tableStyleId>{5C22544A-7EE6-4342-B048-85BDC9FD1C3A}</a:tableStyleId>
              </a:tblPr>
              <a:tblGrid>
                <a:gridCol w="2665412">
                  <a:extLst>
                    <a:ext uri="{9D8B030D-6E8A-4147-A177-3AD203B41FA5}">
                      <a16:colId xmlns:a16="http://schemas.microsoft.com/office/drawing/2014/main" val="2849878645"/>
                    </a:ext>
                  </a:extLst>
                </a:gridCol>
                <a:gridCol w="2665412">
                  <a:extLst>
                    <a:ext uri="{9D8B030D-6E8A-4147-A177-3AD203B41FA5}">
                      <a16:colId xmlns:a16="http://schemas.microsoft.com/office/drawing/2014/main" val="1102733262"/>
                    </a:ext>
                  </a:extLst>
                </a:gridCol>
              </a:tblGrid>
              <a:tr h="370840">
                <a:tc>
                  <a:txBody>
                    <a:bodyPr/>
                    <a:lstStyle/>
                    <a:p>
                      <a:pPr algn="ctr"/>
                      <a:r>
                        <a:rPr kumimoji="1" lang="ja-JP" altLang="en-US" dirty="0"/>
                        <a:t>入力</a:t>
                      </a:r>
                      <a:r>
                        <a:rPr kumimoji="1" lang="en-US" altLang="ja-JP" dirty="0"/>
                        <a:t>A</a:t>
                      </a:r>
                      <a:endParaRPr kumimoji="1" lang="ja-JP" altLang="en-US" dirty="0"/>
                    </a:p>
                  </a:txBody>
                  <a:tcPr/>
                </a:tc>
                <a:tc>
                  <a:txBody>
                    <a:bodyPr/>
                    <a:lstStyle/>
                    <a:p>
                      <a:pPr algn="ctr"/>
                      <a:r>
                        <a:rPr kumimoji="1" lang="ja-JP" altLang="en-US" dirty="0"/>
                        <a:t>出力</a:t>
                      </a:r>
                      <a:r>
                        <a:rPr kumimoji="1" lang="en-US" altLang="ja-JP" dirty="0"/>
                        <a:t>Q</a:t>
                      </a:r>
                      <a:endParaRPr kumimoji="1" lang="ja-JP" altLang="en-US" dirty="0"/>
                    </a:p>
                  </a:txBody>
                  <a:tcPr/>
                </a:tc>
                <a:extLst>
                  <a:ext uri="{0D108BD9-81ED-4DB2-BD59-A6C34878D82A}">
                    <a16:rowId xmlns:a16="http://schemas.microsoft.com/office/drawing/2014/main" val="1106780173"/>
                  </a:ext>
                </a:extLst>
              </a:tr>
              <a:tr h="370840">
                <a:tc>
                  <a:txBody>
                    <a:bodyPr/>
                    <a:lstStyle/>
                    <a:p>
                      <a:pPr algn="ctr"/>
                      <a:r>
                        <a:rPr kumimoji="1" lang="en-US" altLang="ja-JP" sz="2400" dirty="0"/>
                        <a:t>L</a:t>
                      </a:r>
                      <a:endParaRPr kumimoji="1" lang="ja-JP" altLang="en-US" sz="2400" dirty="0"/>
                    </a:p>
                  </a:txBody>
                  <a:tcPr/>
                </a:tc>
                <a:tc>
                  <a:txBody>
                    <a:bodyPr/>
                    <a:lstStyle/>
                    <a:p>
                      <a:pPr algn="ctr"/>
                      <a:r>
                        <a:rPr kumimoji="1" lang="en-US" altLang="ja-JP" sz="2400" dirty="0"/>
                        <a:t>H</a:t>
                      </a:r>
                      <a:endParaRPr kumimoji="1" lang="ja-JP" altLang="en-US" sz="2400" dirty="0"/>
                    </a:p>
                  </a:txBody>
                  <a:tcPr/>
                </a:tc>
                <a:extLst>
                  <a:ext uri="{0D108BD9-81ED-4DB2-BD59-A6C34878D82A}">
                    <a16:rowId xmlns:a16="http://schemas.microsoft.com/office/drawing/2014/main" val="2959510970"/>
                  </a:ext>
                </a:extLst>
              </a:tr>
              <a:tr h="370840">
                <a:tc>
                  <a:txBody>
                    <a:bodyPr/>
                    <a:lstStyle/>
                    <a:p>
                      <a:pPr algn="ctr"/>
                      <a:r>
                        <a:rPr kumimoji="1" lang="en-US" altLang="ja-JP" sz="2400" dirty="0"/>
                        <a:t>H</a:t>
                      </a:r>
                      <a:endParaRPr kumimoji="1" lang="ja-JP" altLang="en-US" sz="2400" dirty="0"/>
                    </a:p>
                  </a:txBody>
                  <a:tcPr/>
                </a:tc>
                <a:tc>
                  <a:txBody>
                    <a:bodyPr/>
                    <a:lstStyle/>
                    <a:p>
                      <a:pPr algn="ctr"/>
                      <a:r>
                        <a:rPr kumimoji="1" lang="en-US" altLang="ja-JP" sz="2400" dirty="0"/>
                        <a:t>L</a:t>
                      </a:r>
                      <a:endParaRPr kumimoji="1" lang="ja-JP" altLang="en-US" sz="2400" dirty="0"/>
                    </a:p>
                  </a:txBody>
                  <a:tcPr/>
                </a:tc>
                <a:extLst>
                  <a:ext uri="{0D108BD9-81ED-4DB2-BD59-A6C34878D82A}">
                    <a16:rowId xmlns:a16="http://schemas.microsoft.com/office/drawing/2014/main" val="3111800997"/>
                  </a:ext>
                </a:extLst>
              </a:tr>
            </a:tbl>
          </a:graphicData>
        </a:graphic>
      </p:graphicFrame>
      <p:pic>
        <p:nvPicPr>
          <p:cNvPr id="16" name="コンテンツ プレースホルダー 15" descr="図形&#10;&#10;低い精度で自動的に生成された説明">
            <a:extLst>
              <a:ext uri="{FF2B5EF4-FFF2-40B4-BE49-F238E27FC236}">
                <a16:creationId xmlns:a16="http://schemas.microsoft.com/office/drawing/2014/main" id="{361D0B2D-DD94-04E1-02A1-1FB10605CB44}"/>
              </a:ext>
            </a:extLst>
          </p:cNvPr>
          <p:cNvPicPr>
            <a:picLocks noGrp="1" noChangeAspect="1"/>
          </p:cNvPicPr>
          <p:nvPr>
            <p:ph sz="quarter" idx="13"/>
          </p:nvPr>
        </p:nvPicPr>
        <p:blipFill>
          <a:blip r:embed="rId2"/>
          <a:stretch>
            <a:fillRect/>
          </a:stretch>
        </p:blipFill>
        <p:spPr>
          <a:xfrm>
            <a:off x="823912" y="1477962"/>
            <a:ext cx="4572000" cy="4572000"/>
          </a:xfrm>
        </p:spPr>
      </p:pic>
      <p:graphicFrame>
        <p:nvGraphicFramePr>
          <p:cNvPr id="19" name="コンテンツ プレースホルダー 17">
            <a:extLst>
              <a:ext uri="{FF2B5EF4-FFF2-40B4-BE49-F238E27FC236}">
                <a16:creationId xmlns:a16="http://schemas.microsoft.com/office/drawing/2014/main" id="{A1FF29DB-E03B-B335-1911-92D0C5623956}"/>
              </a:ext>
            </a:extLst>
          </p:cNvPr>
          <p:cNvGraphicFramePr>
            <a:graphicFrameLocks/>
          </p:cNvGraphicFramePr>
          <p:nvPr>
            <p:extLst>
              <p:ext uri="{D42A27DB-BD31-4B8C-83A1-F6EECF244321}">
                <p14:modId xmlns:p14="http://schemas.microsoft.com/office/powerpoint/2010/main" val="1119659597"/>
              </p:ext>
            </p:extLst>
          </p:nvPr>
        </p:nvGraphicFramePr>
        <p:xfrm>
          <a:off x="6096000" y="4185920"/>
          <a:ext cx="5330824" cy="1285240"/>
        </p:xfrm>
        <a:graphic>
          <a:graphicData uri="http://schemas.openxmlformats.org/drawingml/2006/table">
            <a:tbl>
              <a:tblPr firstRow="1" bandRow="1">
                <a:tableStyleId>{5C22544A-7EE6-4342-B048-85BDC9FD1C3A}</a:tableStyleId>
              </a:tblPr>
              <a:tblGrid>
                <a:gridCol w="2665412">
                  <a:extLst>
                    <a:ext uri="{9D8B030D-6E8A-4147-A177-3AD203B41FA5}">
                      <a16:colId xmlns:a16="http://schemas.microsoft.com/office/drawing/2014/main" val="2849878645"/>
                    </a:ext>
                  </a:extLst>
                </a:gridCol>
                <a:gridCol w="2665412">
                  <a:extLst>
                    <a:ext uri="{9D8B030D-6E8A-4147-A177-3AD203B41FA5}">
                      <a16:colId xmlns:a16="http://schemas.microsoft.com/office/drawing/2014/main" val="1102733262"/>
                    </a:ext>
                  </a:extLst>
                </a:gridCol>
              </a:tblGrid>
              <a:tr h="370840">
                <a:tc>
                  <a:txBody>
                    <a:bodyPr/>
                    <a:lstStyle/>
                    <a:p>
                      <a:pPr algn="ctr"/>
                      <a:r>
                        <a:rPr kumimoji="1" lang="ja-JP" altLang="en-US" dirty="0"/>
                        <a:t>入力</a:t>
                      </a:r>
                      <a:r>
                        <a:rPr kumimoji="1" lang="en-US" altLang="ja-JP" dirty="0"/>
                        <a:t>A</a:t>
                      </a:r>
                      <a:endParaRPr kumimoji="1" lang="ja-JP" altLang="en-US" dirty="0"/>
                    </a:p>
                  </a:txBody>
                  <a:tcPr/>
                </a:tc>
                <a:tc>
                  <a:txBody>
                    <a:bodyPr/>
                    <a:lstStyle/>
                    <a:p>
                      <a:pPr algn="ctr"/>
                      <a:r>
                        <a:rPr kumimoji="1" lang="ja-JP" altLang="en-US" dirty="0"/>
                        <a:t>出力</a:t>
                      </a:r>
                      <a:r>
                        <a:rPr kumimoji="1" lang="en-US" altLang="ja-JP" dirty="0"/>
                        <a:t>Q</a:t>
                      </a:r>
                      <a:endParaRPr kumimoji="1" lang="ja-JP" altLang="en-US" dirty="0"/>
                    </a:p>
                  </a:txBody>
                  <a:tcPr/>
                </a:tc>
                <a:extLst>
                  <a:ext uri="{0D108BD9-81ED-4DB2-BD59-A6C34878D82A}">
                    <a16:rowId xmlns:a16="http://schemas.microsoft.com/office/drawing/2014/main" val="1106780173"/>
                  </a:ext>
                </a:extLst>
              </a:tr>
              <a:tr h="370840">
                <a:tc>
                  <a:txBody>
                    <a:bodyPr/>
                    <a:lstStyle/>
                    <a:p>
                      <a:pPr algn="ctr"/>
                      <a:r>
                        <a:rPr kumimoji="1" lang="en-US" altLang="ja-JP" sz="2400" dirty="0" err="1"/>
                        <a:t>Vss</a:t>
                      </a:r>
                      <a:endParaRPr kumimoji="1" lang="ja-JP" altLang="en-US" sz="2400" dirty="0"/>
                    </a:p>
                  </a:txBody>
                  <a:tcPr/>
                </a:tc>
                <a:tc>
                  <a:txBody>
                    <a:bodyPr/>
                    <a:lstStyle/>
                    <a:p>
                      <a:pPr algn="ctr"/>
                      <a:r>
                        <a:rPr kumimoji="1" lang="en-US" altLang="ja-JP" sz="2400" dirty="0" err="1"/>
                        <a:t>Vdd</a:t>
                      </a:r>
                      <a:endParaRPr kumimoji="1" lang="ja-JP" altLang="en-US" sz="2400" dirty="0"/>
                    </a:p>
                  </a:txBody>
                  <a:tcPr/>
                </a:tc>
                <a:extLst>
                  <a:ext uri="{0D108BD9-81ED-4DB2-BD59-A6C34878D82A}">
                    <a16:rowId xmlns:a16="http://schemas.microsoft.com/office/drawing/2014/main" val="2959510970"/>
                  </a:ext>
                </a:extLst>
              </a:tr>
              <a:tr h="370840">
                <a:tc>
                  <a:txBody>
                    <a:bodyPr/>
                    <a:lstStyle/>
                    <a:p>
                      <a:pPr algn="ctr"/>
                      <a:r>
                        <a:rPr kumimoji="1" lang="en-US" altLang="ja-JP" sz="2400" dirty="0" err="1"/>
                        <a:t>Vdd</a:t>
                      </a:r>
                      <a:endParaRPr kumimoji="1" lang="ja-JP" altLang="en-US" sz="2400" dirty="0"/>
                    </a:p>
                  </a:txBody>
                  <a:tcPr/>
                </a:tc>
                <a:tc>
                  <a:txBody>
                    <a:bodyPr/>
                    <a:lstStyle/>
                    <a:p>
                      <a:pPr algn="ctr"/>
                      <a:r>
                        <a:rPr kumimoji="1" lang="en-US" altLang="ja-JP" sz="2400" dirty="0" err="1"/>
                        <a:t>Vss</a:t>
                      </a:r>
                      <a:endParaRPr kumimoji="1" lang="ja-JP" altLang="en-US" sz="2400" dirty="0"/>
                    </a:p>
                  </a:txBody>
                  <a:tcPr/>
                </a:tc>
                <a:extLst>
                  <a:ext uri="{0D108BD9-81ED-4DB2-BD59-A6C34878D82A}">
                    <a16:rowId xmlns:a16="http://schemas.microsoft.com/office/drawing/2014/main" val="3111800997"/>
                  </a:ext>
                </a:extLst>
              </a:tr>
            </a:tbl>
          </a:graphicData>
        </a:graphic>
      </p:graphicFrame>
      <p:sp>
        <p:nvSpPr>
          <p:cNvPr id="20" name="矢印: 下 19">
            <a:extLst>
              <a:ext uri="{FF2B5EF4-FFF2-40B4-BE49-F238E27FC236}">
                <a16:creationId xmlns:a16="http://schemas.microsoft.com/office/drawing/2014/main" id="{3640FA1A-68A4-48A4-54F8-E8CB09D20817}"/>
              </a:ext>
            </a:extLst>
          </p:cNvPr>
          <p:cNvSpPr/>
          <p:nvPr/>
        </p:nvSpPr>
        <p:spPr>
          <a:xfrm>
            <a:off x="8429897" y="3429000"/>
            <a:ext cx="670560" cy="5943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6153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184482-D2D1-F0F5-3895-326A55F0D871}"/>
              </a:ext>
            </a:extLst>
          </p:cNvPr>
          <p:cNvSpPr>
            <a:spLocks noGrp="1"/>
          </p:cNvSpPr>
          <p:nvPr>
            <p:ph type="title"/>
          </p:nvPr>
        </p:nvSpPr>
        <p:spPr/>
        <p:txBody>
          <a:bodyPr/>
          <a:lstStyle/>
          <a:p>
            <a:r>
              <a:rPr lang="ja-JP" altLang="en-US" dirty="0"/>
              <a:t>論理</a:t>
            </a:r>
            <a:r>
              <a:rPr kumimoji="1" lang="ja-JP" altLang="en-US" dirty="0"/>
              <a:t>検証（トポロジ検証）</a:t>
            </a:r>
          </a:p>
        </p:txBody>
      </p:sp>
      <p:sp>
        <p:nvSpPr>
          <p:cNvPr id="3" name="日付プレースホルダー 2">
            <a:extLst>
              <a:ext uri="{FF2B5EF4-FFF2-40B4-BE49-F238E27FC236}">
                <a16:creationId xmlns:a16="http://schemas.microsoft.com/office/drawing/2014/main" id="{A0788910-31AB-E409-A190-AB71BEBC6CB1}"/>
              </a:ext>
            </a:extLst>
          </p:cNvPr>
          <p:cNvSpPr>
            <a:spLocks noGrp="1"/>
          </p:cNvSpPr>
          <p:nvPr>
            <p:ph type="dt" sz="half" idx="10"/>
          </p:nvPr>
        </p:nvSpPr>
        <p:spPr/>
        <p:txBody>
          <a:bodyPr/>
          <a:lstStyle/>
          <a:p>
            <a:pPr rtl="0"/>
            <a:fld id="{B1D2FC67-9E3D-43D5-9A71-11FCFE93F4D1}"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1A8DE036-8E67-45BE-889A-271BF1D71F2E}"/>
              </a:ext>
            </a:extLst>
          </p:cNvPr>
          <p:cNvSpPr>
            <a:spLocks noGrp="1"/>
          </p:cNvSpPr>
          <p:nvPr>
            <p:ph type="sldNum" sz="quarter" idx="12"/>
          </p:nvPr>
        </p:nvSpPr>
        <p:spPr/>
        <p:txBody>
          <a:bodyPr/>
          <a:lstStyle/>
          <a:p>
            <a:pPr rtl="0"/>
            <a:fld id="{9860EDB8-5305-433F-BE41-D7A86D811DB3}" type="slidenum">
              <a:rPr lang="en-US" altLang="ja-JP" noProof="0" smtClean="0"/>
              <a:pPr rtl="0"/>
              <a:t>43</a:t>
            </a:fld>
            <a:endParaRPr lang="ja-JP" altLang="en-US" noProof="0"/>
          </a:p>
        </p:txBody>
      </p:sp>
      <p:sp>
        <p:nvSpPr>
          <p:cNvPr id="5" name="コンテンツ プレースホルダー 4">
            <a:extLst>
              <a:ext uri="{FF2B5EF4-FFF2-40B4-BE49-F238E27FC236}">
                <a16:creationId xmlns:a16="http://schemas.microsoft.com/office/drawing/2014/main" id="{65A6EE27-1862-39BC-6E58-E8AE811C394E}"/>
              </a:ext>
            </a:extLst>
          </p:cNvPr>
          <p:cNvSpPr>
            <a:spLocks noGrp="1"/>
          </p:cNvSpPr>
          <p:nvPr>
            <p:ph sz="quarter" idx="13"/>
          </p:nvPr>
        </p:nvSpPr>
        <p:spPr>
          <a:xfrm>
            <a:off x="444500" y="1463039"/>
            <a:ext cx="11210543" cy="5100510"/>
          </a:xfrm>
        </p:spPr>
        <p:txBody>
          <a:bodyPr>
            <a:normAutofit/>
          </a:bodyPr>
          <a:lstStyle/>
          <a:p>
            <a:pPr marL="285750" indent="-285750">
              <a:buFont typeface="Arial" panose="020B0604020202020204" pitchFamily="34" charset="0"/>
              <a:buChar char="•"/>
            </a:pPr>
            <a:r>
              <a:rPr kumimoji="1" lang="ja-JP" altLang="en-US" sz="2400" dirty="0"/>
              <a:t>インバータでは入力に対して反転した出力が確認できれば良い</a:t>
            </a:r>
            <a:endParaRPr kumimoji="1" lang="en-US" altLang="ja-JP" sz="2400" dirty="0"/>
          </a:p>
          <a:p>
            <a:pPr marL="569214" lvl="1" indent="-285750"/>
            <a:r>
              <a:rPr kumimoji="1" lang="ja-JP" altLang="en-US" sz="2400" dirty="0"/>
              <a:t>入力 </a:t>
            </a:r>
            <a:r>
              <a:rPr kumimoji="1" lang="en-US" altLang="ja-JP" sz="2400" dirty="0"/>
              <a:t>0 V </a:t>
            </a:r>
            <a:r>
              <a:rPr kumimoji="1" lang="ja-JP" altLang="en-US" sz="2400" dirty="0"/>
              <a:t>→ 出力 </a:t>
            </a:r>
            <a:r>
              <a:rPr kumimoji="1" lang="en-US" altLang="ja-JP" sz="2400" dirty="0" err="1"/>
              <a:t>Vdd</a:t>
            </a:r>
            <a:r>
              <a:rPr kumimoji="1" lang="en-US" altLang="ja-JP" sz="2400" dirty="0"/>
              <a:t> V, </a:t>
            </a:r>
            <a:r>
              <a:rPr kumimoji="1" lang="ja-JP" altLang="en-US" sz="2400" dirty="0"/>
              <a:t>入力 </a:t>
            </a:r>
            <a:r>
              <a:rPr kumimoji="1" lang="en-US" altLang="ja-JP" sz="2400" dirty="0" err="1"/>
              <a:t>Vdd</a:t>
            </a:r>
            <a:r>
              <a:rPr kumimoji="1" lang="en-US" altLang="ja-JP" sz="2400" dirty="0"/>
              <a:t> V </a:t>
            </a:r>
            <a:r>
              <a:rPr kumimoji="1" lang="ja-JP" altLang="en-US" sz="2400" dirty="0"/>
              <a:t>→ 出力 </a:t>
            </a:r>
            <a:r>
              <a:rPr kumimoji="1" lang="en-US" altLang="ja-JP" sz="2400" dirty="0"/>
              <a:t>0 V</a:t>
            </a:r>
            <a:endParaRPr kumimoji="1" lang="ja-JP" altLang="en-US" sz="2400" dirty="0"/>
          </a:p>
          <a:p>
            <a:pPr marL="569214" lvl="1" indent="-285750"/>
            <a:r>
              <a:rPr kumimoji="1" lang="en-US" altLang="ja-JP" sz="2400" dirty="0"/>
              <a:t>DC</a:t>
            </a:r>
            <a:r>
              <a:rPr kumimoji="1" lang="ja-JP" altLang="en-US" sz="2400" dirty="0"/>
              <a:t>解析で</a:t>
            </a:r>
            <a:r>
              <a:rPr kumimoji="1" lang="en-US" altLang="ja-JP" sz="2400" dirty="0"/>
              <a:t>CMOS</a:t>
            </a:r>
            <a:r>
              <a:rPr kumimoji="1" lang="ja-JP" altLang="en-US" sz="2400" dirty="0"/>
              <a:t>インバータの動作を見てみる</a:t>
            </a: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en-US" altLang="ja-JP" sz="2400" dirty="0">
                <a:solidFill>
                  <a:srgbClr val="FF0000"/>
                </a:solidFill>
              </a:rPr>
              <a:t>DC</a:t>
            </a:r>
            <a:r>
              <a:rPr lang="ja-JP" altLang="en-US" sz="2400" dirty="0">
                <a:solidFill>
                  <a:srgbClr val="FF0000"/>
                </a:solidFill>
              </a:rPr>
              <a:t>解析</a:t>
            </a:r>
            <a:r>
              <a:rPr lang="en-US" altLang="ja-JP" sz="2400" dirty="0">
                <a:solidFill>
                  <a:srgbClr val="FF0000"/>
                </a:solidFill>
              </a:rPr>
              <a:t>	</a:t>
            </a:r>
            <a:r>
              <a:rPr lang="ja-JP" altLang="en-US" sz="2400" dirty="0">
                <a:solidFill>
                  <a:srgbClr val="FF0000"/>
                </a:solidFill>
              </a:rPr>
              <a:t>電圧を変動させたときの定常応答</a:t>
            </a:r>
            <a:endParaRPr lang="en-US" altLang="ja-JP" sz="2400" dirty="0">
              <a:solidFill>
                <a:srgbClr val="FF0000"/>
              </a:solidFill>
            </a:endParaRPr>
          </a:p>
          <a:p>
            <a:pPr marL="285750" indent="-285750">
              <a:buFont typeface="Arial" panose="020B0604020202020204" pitchFamily="34" charset="0"/>
              <a:buChar char="•"/>
            </a:pPr>
            <a:r>
              <a:rPr kumimoji="1" lang="en-US" altLang="ja-JP" sz="2400" dirty="0" err="1">
                <a:solidFill>
                  <a:srgbClr val="FF0000"/>
                </a:solidFill>
              </a:rPr>
              <a:t>tran</a:t>
            </a:r>
            <a:r>
              <a:rPr kumimoji="1" lang="ja-JP" altLang="en-US" sz="2400" dirty="0">
                <a:solidFill>
                  <a:srgbClr val="FF0000"/>
                </a:solidFill>
              </a:rPr>
              <a:t>解析</a:t>
            </a:r>
            <a:r>
              <a:rPr kumimoji="1" lang="en-US" altLang="ja-JP" sz="2400" dirty="0">
                <a:solidFill>
                  <a:srgbClr val="FF0000"/>
                </a:solidFill>
              </a:rPr>
              <a:t>	</a:t>
            </a:r>
            <a:r>
              <a:rPr kumimoji="1" lang="ja-JP" altLang="en-US" sz="2400" dirty="0">
                <a:solidFill>
                  <a:srgbClr val="FF0000"/>
                </a:solidFill>
              </a:rPr>
              <a:t>時間を変動させたときの過渡応答</a:t>
            </a:r>
            <a:endParaRPr kumimoji="1" lang="en-US" altLang="ja-JP" sz="2400" dirty="0">
              <a:solidFill>
                <a:srgbClr val="FF0000"/>
              </a:solidFill>
            </a:endParaRPr>
          </a:p>
          <a:p>
            <a:pPr marL="285750" indent="-285750">
              <a:buFont typeface="Arial" panose="020B0604020202020204" pitchFamily="34" charset="0"/>
              <a:buChar char="•"/>
            </a:pPr>
            <a:r>
              <a:rPr lang="en-US" altLang="ja-JP" sz="2400" dirty="0"/>
              <a:t>AC</a:t>
            </a:r>
            <a:r>
              <a:rPr lang="ja-JP" altLang="en-US" sz="2400" dirty="0"/>
              <a:t>解析</a:t>
            </a:r>
            <a:r>
              <a:rPr lang="en-US" altLang="ja-JP" sz="2400" dirty="0"/>
              <a:t>	</a:t>
            </a:r>
            <a:r>
              <a:rPr lang="ja-JP" altLang="en-US" sz="2400" dirty="0"/>
              <a:t>周波数を変動させたときの定常応答</a:t>
            </a:r>
            <a:endParaRPr kumimoji="1" lang="ja-JP" altLang="en-US" sz="2400" dirty="0"/>
          </a:p>
          <a:p>
            <a:endParaRPr kumimoji="1" lang="ja-JP" altLang="en-US" dirty="0"/>
          </a:p>
        </p:txBody>
      </p:sp>
    </p:spTree>
    <p:extLst>
      <p:ext uri="{BB962C8B-B14F-4D97-AF65-F5344CB8AC3E}">
        <p14:creationId xmlns:p14="http://schemas.microsoft.com/office/powerpoint/2010/main" val="2480568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27EA5-9B57-B3CD-7F7B-0E080BF61D2D}"/>
              </a:ext>
            </a:extLst>
          </p:cNvPr>
          <p:cNvSpPr>
            <a:spLocks noGrp="1"/>
          </p:cNvSpPr>
          <p:nvPr>
            <p:ph type="title"/>
          </p:nvPr>
        </p:nvSpPr>
        <p:spPr/>
        <p:txBody>
          <a:bodyPr/>
          <a:lstStyle/>
          <a:p>
            <a:r>
              <a:rPr lang="en-US" altLang="ja-JP" dirty="0" err="1"/>
              <a:t>Xschem</a:t>
            </a:r>
            <a:r>
              <a:rPr lang="ja-JP" altLang="en-US" dirty="0"/>
              <a:t> 構成</a:t>
            </a:r>
            <a:r>
              <a:rPr kumimoji="1" lang="ja-JP" altLang="en-US" dirty="0"/>
              <a:t>例 </a:t>
            </a:r>
            <a:r>
              <a:rPr kumimoji="1" lang="en-US" altLang="ja-JP" dirty="0">
                <a:latin typeface="+mn-lt"/>
              </a:rPr>
              <a:t>(L=0.15μm)</a:t>
            </a:r>
            <a:endParaRPr kumimoji="1" lang="ja-JP" altLang="en-US" dirty="0"/>
          </a:p>
        </p:txBody>
      </p:sp>
      <p:sp>
        <p:nvSpPr>
          <p:cNvPr id="4" name="日付プレースホルダー 3">
            <a:extLst>
              <a:ext uri="{FF2B5EF4-FFF2-40B4-BE49-F238E27FC236}">
                <a16:creationId xmlns:a16="http://schemas.microsoft.com/office/drawing/2014/main" id="{ECB53391-4B6E-D365-DB7C-EF2C4DBA5E0B}"/>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7BC2E7C8-E547-5082-2CCC-B7516815741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44</a:t>
            </a:fld>
            <a:endParaRPr kumimoji="1" lang="ja-JP" altLang="en-US" sz="1400"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A739BBE3-D7AE-C01A-1DCB-CCF3C0496532}"/>
              </a:ext>
            </a:extLst>
          </p:cNvPr>
          <p:cNvPicPr>
            <a:picLocks noGrp="1" noChangeAspect="1"/>
          </p:cNvPicPr>
          <p:nvPr>
            <p:ph sz="quarter" idx="13"/>
          </p:nvPr>
        </p:nvPicPr>
        <p:blipFill>
          <a:blip r:embed="rId2"/>
          <a:stretch>
            <a:fillRect/>
          </a:stretch>
        </p:blipFill>
        <p:spPr>
          <a:xfrm>
            <a:off x="1712647" y="1463675"/>
            <a:ext cx="8674630" cy="4600575"/>
          </a:xfrm>
        </p:spPr>
      </p:pic>
      <p:sp>
        <p:nvSpPr>
          <p:cNvPr id="3" name="テキスト ボックス 2">
            <a:extLst>
              <a:ext uri="{FF2B5EF4-FFF2-40B4-BE49-F238E27FC236}">
                <a16:creationId xmlns:a16="http://schemas.microsoft.com/office/drawing/2014/main" id="{4F37FE45-D7C0-B55F-3E33-08E12A1F0E95}"/>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inv_dc.sch</a:t>
            </a:r>
            <a:endParaRPr kumimoji="1" lang="ja-JP" altLang="en-US" dirty="0">
              <a:solidFill>
                <a:schemeClr val="tx1"/>
              </a:solidFill>
            </a:endParaRPr>
          </a:p>
        </p:txBody>
      </p:sp>
    </p:spTree>
    <p:extLst>
      <p:ext uri="{BB962C8B-B14F-4D97-AF65-F5344CB8AC3E}">
        <p14:creationId xmlns:p14="http://schemas.microsoft.com/office/powerpoint/2010/main" val="1458942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15997D-B4CC-D5BD-C581-44F7B770B8A0}"/>
              </a:ext>
            </a:extLst>
          </p:cNvPr>
          <p:cNvSpPr>
            <a:spLocks noGrp="1"/>
          </p:cNvSpPr>
          <p:nvPr>
            <p:ph type="title"/>
          </p:nvPr>
        </p:nvSpPr>
        <p:spPr/>
        <p:txBody>
          <a:bodyPr/>
          <a:lstStyle/>
          <a:p>
            <a:r>
              <a:rPr lang="ja-JP" altLang="en-US" dirty="0"/>
              <a:t>シミュレーション結果</a:t>
            </a:r>
            <a:endParaRPr kumimoji="1" lang="ja-JP" altLang="en-US" dirty="0"/>
          </a:p>
        </p:txBody>
      </p:sp>
      <p:sp>
        <p:nvSpPr>
          <p:cNvPr id="4" name="日付プレースホルダー 3">
            <a:extLst>
              <a:ext uri="{FF2B5EF4-FFF2-40B4-BE49-F238E27FC236}">
                <a16:creationId xmlns:a16="http://schemas.microsoft.com/office/drawing/2014/main" id="{D0296670-C081-AD53-F8D5-82F74AE5AE41}"/>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2FD3295E-0E64-36F0-CBBE-73FE2812AF3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45</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D264E77E-7C67-4DDE-F729-23F51D45C216}"/>
              </a:ext>
            </a:extLst>
          </p:cNvPr>
          <p:cNvPicPr>
            <a:picLocks noGrp="1" noChangeAspect="1"/>
          </p:cNvPicPr>
          <p:nvPr>
            <p:ph sz="quarter" idx="13"/>
          </p:nvPr>
        </p:nvPicPr>
        <p:blipFill>
          <a:blip r:embed="rId2"/>
          <a:stretch>
            <a:fillRect/>
          </a:stretch>
        </p:blipFill>
        <p:spPr>
          <a:xfrm>
            <a:off x="1512874" y="1190591"/>
            <a:ext cx="9166251" cy="5255962"/>
          </a:xfrm>
        </p:spPr>
      </p:pic>
      <p:sp>
        <p:nvSpPr>
          <p:cNvPr id="3" name="テキスト ボックス 2">
            <a:extLst>
              <a:ext uri="{FF2B5EF4-FFF2-40B4-BE49-F238E27FC236}">
                <a16:creationId xmlns:a16="http://schemas.microsoft.com/office/drawing/2014/main" id="{3405D289-F478-4F3C-39B7-A86659E5A0E3}"/>
              </a:ext>
            </a:extLst>
          </p:cNvPr>
          <p:cNvSpPr txBox="1"/>
          <p:nvPr/>
        </p:nvSpPr>
        <p:spPr>
          <a:xfrm>
            <a:off x="6541457" y="4976105"/>
            <a:ext cx="4005943" cy="923330"/>
          </a:xfrm>
          <a:prstGeom prst="rect">
            <a:avLst/>
          </a:prstGeom>
          <a:solidFill>
            <a:schemeClr val="tx1"/>
          </a:solidFill>
          <a:ln w="19050">
            <a:solidFill>
              <a:schemeClr val="bg1"/>
            </a:solidFill>
          </a:ln>
        </p:spPr>
        <p:txBody>
          <a:bodyPr wrap="square" rtlCol="0">
            <a:spAutoFit/>
          </a:bodyPr>
          <a:lstStyle/>
          <a:p>
            <a:pPr algn="ctr"/>
            <a:r>
              <a:rPr lang="ja-JP" altLang="en-US" sz="1800" b="0" i="0" u="none" strike="noStrike" baseline="0" dirty="0">
                <a:solidFill>
                  <a:schemeClr val="bg1"/>
                </a:solidFill>
                <a:latin typeface=""/>
              </a:rPr>
              <a:t>入力</a:t>
            </a:r>
            <a:r>
              <a:rPr lang="en-US" altLang="ja-JP" sz="1800" b="0" i="0" u="none" strike="noStrike" baseline="0" dirty="0">
                <a:solidFill>
                  <a:schemeClr val="bg1"/>
                </a:solidFill>
                <a:latin typeface=""/>
              </a:rPr>
              <a:t>A=0V</a:t>
            </a:r>
            <a:r>
              <a:rPr lang="ja-JP" altLang="en-US" sz="1800" b="0" i="0" u="none" strike="noStrike" baseline="0" dirty="0">
                <a:solidFill>
                  <a:schemeClr val="bg1"/>
                </a:solidFill>
                <a:latin typeface=""/>
              </a:rPr>
              <a:t>で出力</a:t>
            </a:r>
            <a:r>
              <a:rPr lang="en-US" altLang="ja-JP" sz="1800" b="0" i="0" u="none" strike="noStrike" baseline="0" dirty="0">
                <a:solidFill>
                  <a:schemeClr val="bg1"/>
                </a:solidFill>
                <a:latin typeface=""/>
              </a:rPr>
              <a:t>Y=1.8V</a:t>
            </a:r>
          </a:p>
          <a:p>
            <a:pPr algn="ctr"/>
            <a:r>
              <a:rPr lang="ja-JP" altLang="en-US" sz="1800" b="0" i="0" u="none" strike="noStrike" baseline="0" dirty="0">
                <a:solidFill>
                  <a:schemeClr val="bg1"/>
                </a:solidFill>
                <a:latin typeface=""/>
              </a:rPr>
              <a:t>入力</a:t>
            </a:r>
            <a:r>
              <a:rPr lang="en-US" altLang="ja-JP" sz="1800" b="0" i="0" u="none" strike="noStrike" baseline="0" dirty="0">
                <a:solidFill>
                  <a:schemeClr val="bg1"/>
                </a:solidFill>
                <a:latin typeface=""/>
              </a:rPr>
              <a:t>A=1.8V</a:t>
            </a:r>
            <a:r>
              <a:rPr lang="ja-JP" altLang="en-US" sz="1800" b="0" i="0" u="none" strike="noStrike" baseline="0" dirty="0">
                <a:solidFill>
                  <a:schemeClr val="bg1"/>
                </a:solidFill>
                <a:latin typeface=""/>
              </a:rPr>
              <a:t>で出力</a:t>
            </a:r>
            <a:r>
              <a:rPr lang="en-US" altLang="ja-JP" sz="1800" b="0" i="0" u="none" strike="noStrike" baseline="0" dirty="0">
                <a:solidFill>
                  <a:schemeClr val="bg1"/>
                </a:solidFill>
                <a:latin typeface=""/>
              </a:rPr>
              <a:t>Y=0V</a:t>
            </a:r>
          </a:p>
          <a:p>
            <a:pPr algn="ctr"/>
            <a:r>
              <a:rPr lang="ja-JP" altLang="en-US" dirty="0">
                <a:solidFill>
                  <a:schemeClr val="bg1"/>
                </a:solidFill>
                <a:latin typeface=""/>
              </a:rPr>
              <a:t>→インバータとして機能している！</a:t>
            </a:r>
            <a:r>
              <a:rPr lang="en-US" altLang="ja-JP" sz="1800" b="0" i="0" u="none" strike="noStrike" baseline="0" dirty="0">
                <a:solidFill>
                  <a:schemeClr val="bg1"/>
                </a:solidFill>
                <a:latin typeface=""/>
              </a:rPr>
              <a:t> </a:t>
            </a:r>
            <a:endParaRPr kumimoji="1" lang="ja-JP" altLang="en-US" dirty="0">
              <a:solidFill>
                <a:schemeClr val="bg1"/>
              </a:solidFill>
            </a:endParaRPr>
          </a:p>
        </p:txBody>
      </p:sp>
    </p:spTree>
    <p:extLst>
      <p:ext uri="{BB962C8B-B14F-4D97-AF65-F5344CB8AC3E}">
        <p14:creationId xmlns:p14="http://schemas.microsoft.com/office/powerpoint/2010/main" val="1988751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9B3E0A-8138-DAFD-497E-D6C209710E98}"/>
              </a:ext>
            </a:extLst>
          </p:cNvPr>
          <p:cNvSpPr>
            <a:spLocks noGrp="1"/>
          </p:cNvSpPr>
          <p:nvPr>
            <p:ph type="title"/>
          </p:nvPr>
        </p:nvSpPr>
        <p:spPr/>
        <p:txBody>
          <a:bodyPr/>
          <a:lstStyle/>
          <a:p>
            <a:r>
              <a:rPr kumimoji="1" lang="en-US" altLang="ja-JP" dirty="0"/>
              <a:t>CMOS</a:t>
            </a:r>
            <a:r>
              <a:rPr kumimoji="1" lang="ja-JP" altLang="en-US" dirty="0"/>
              <a:t>インバータの「性能」とは？</a:t>
            </a:r>
          </a:p>
        </p:txBody>
      </p:sp>
      <p:sp>
        <p:nvSpPr>
          <p:cNvPr id="3" name="日付プレースホルダー 2">
            <a:extLst>
              <a:ext uri="{FF2B5EF4-FFF2-40B4-BE49-F238E27FC236}">
                <a16:creationId xmlns:a16="http://schemas.microsoft.com/office/drawing/2014/main" id="{2D24C817-954F-3C13-AB1E-CC9F405F7C35}"/>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EEDBC07B-D94A-5DD2-C6C3-E60AFA5F9BB6}"/>
              </a:ext>
            </a:extLst>
          </p:cNvPr>
          <p:cNvSpPr>
            <a:spLocks noGrp="1"/>
          </p:cNvSpPr>
          <p:nvPr>
            <p:ph type="sldNum" sz="quarter" idx="12"/>
          </p:nvPr>
        </p:nvSpPr>
        <p:spPr/>
        <p:txBody>
          <a:bodyPr/>
          <a:lstStyle/>
          <a:p>
            <a:pPr rtl="0"/>
            <a:fld id="{9860EDB8-5305-433F-BE41-D7A86D811DB3}" type="slidenum">
              <a:rPr lang="en-US" altLang="ja-JP" noProof="0" smtClean="0"/>
              <a:pPr rtl="0"/>
              <a:t>46</a:t>
            </a:fld>
            <a:endParaRPr lang="ja-JP" altLang="en-US" noProof="0"/>
          </a:p>
        </p:txBody>
      </p:sp>
      <p:sp>
        <p:nvSpPr>
          <p:cNvPr id="5" name="コンテンツ プレースホルダー 4">
            <a:extLst>
              <a:ext uri="{FF2B5EF4-FFF2-40B4-BE49-F238E27FC236}">
                <a16:creationId xmlns:a16="http://schemas.microsoft.com/office/drawing/2014/main" id="{962D54F6-BE4E-8475-BA37-8B193AD9A1B6}"/>
              </a:ext>
            </a:extLst>
          </p:cNvPr>
          <p:cNvSpPr>
            <a:spLocks noGrp="1"/>
          </p:cNvSpPr>
          <p:nvPr>
            <p:ph sz="quarter" idx="13"/>
          </p:nvPr>
        </p:nvSpPr>
        <p:spPr/>
        <p:txBody>
          <a:bodyPr>
            <a:normAutofit/>
          </a:bodyPr>
          <a:lstStyle/>
          <a:p>
            <a:pPr marL="342900" indent="-342900">
              <a:buFont typeface="Arial" panose="020B0604020202020204" pitchFamily="34" charset="0"/>
              <a:buChar char="•"/>
            </a:pPr>
            <a:r>
              <a:rPr kumimoji="1" lang="ja-JP" altLang="en-US" sz="2000" dirty="0"/>
              <a:t>トポロジは決定したが、</a:t>
            </a:r>
            <a:r>
              <a:rPr kumimoji="1" lang="en-US" altLang="ja-JP" sz="2000" dirty="0"/>
              <a:t>PMOS</a:t>
            </a:r>
            <a:r>
              <a:rPr kumimoji="1" lang="ja-JP" altLang="en-US" sz="2000" dirty="0"/>
              <a:t>と</a:t>
            </a:r>
            <a:r>
              <a:rPr kumimoji="1" lang="en-US" altLang="ja-JP" sz="2000" dirty="0"/>
              <a:t>NMOS</a:t>
            </a:r>
            <a:r>
              <a:rPr kumimoji="1" lang="ja-JP" altLang="en-US" sz="2000" dirty="0"/>
              <a:t>のサイズが決定していない　→　どうやって決めるの？</a:t>
            </a:r>
            <a:endParaRPr kumimoji="1"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r>
              <a:rPr kumimoji="1" lang="en-US" altLang="ja-JP" sz="2000" dirty="0"/>
              <a:t>CMOS</a:t>
            </a:r>
            <a:r>
              <a:rPr kumimoji="1" lang="ja-JP" altLang="en-US" sz="2000" dirty="0"/>
              <a:t>インバータの性能</a:t>
            </a:r>
            <a:endParaRPr kumimoji="1" lang="en-US" altLang="ja-JP" sz="2000" dirty="0"/>
          </a:p>
          <a:p>
            <a:pPr marL="626364" lvl="1" indent="-342900"/>
            <a:r>
              <a:rPr kumimoji="1" lang="ja-JP" altLang="en-US" sz="2000" dirty="0"/>
              <a:t>ドライバビリティ </a:t>
            </a:r>
            <a:r>
              <a:rPr kumimoji="1" lang="en-US" altLang="ja-JP" sz="2000" dirty="0"/>
              <a:t>(</a:t>
            </a:r>
            <a:r>
              <a:rPr lang="ja-JP" altLang="en-US" sz="2000" dirty="0"/>
              <a:t>オン抵抗の大きさ）</a:t>
            </a:r>
            <a:endParaRPr lang="en-US" altLang="ja-JP" sz="2000" dirty="0"/>
          </a:p>
          <a:p>
            <a:pPr marL="626364" lvl="1" indent="-342900"/>
            <a:r>
              <a:rPr kumimoji="1" lang="ja-JP" altLang="en-US" sz="2000" dirty="0"/>
              <a:t>ファンアウト </a:t>
            </a:r>
            <a:r>
              <a:rPr kumimoji="1" lang="en-US" altLang="ja-JP" sz="2000" dirty="0"/>
              <a:t>(F.O.)</a:t>
            </a:r>
          </a:p>
          <a:p>
            <a:pPr marL="626364" lvl="1" indent="-342900"/>
            <a:r>
              <a:rPr lang="ja-JP" altLang="en-US" sz="2000" b="1" dirty="0">
                <a:solidFill>
                  <a:srgbClr val="FF0000"/>
                </a:solidFill>
              </a:rPr>
              <a:t>遅延時間</a:t>
            </a:r>
            <a:r>
              <a:rPr lang="ja-JP" altLang="en-US" sz="2000" dirty="0"/>
              <a:t>（立ち上がり遅延・立ち下がり遅延）</a:t>
            </a:r>
            <a:endParaRPr lang="en-US" altLang="ja-JP" sz="2000" dirty="0"/>
          </a:p>
        </p:txBody>
      </p:sp>
    </p:spTree>
    <p:extLst>
      <p:ext uri="{BB962C8B-B14F-4D97-AF65-F5344CB8AC3E}">
        <p14:creationId xmlns:p14="http://schemas.microsoft.com/office/powerpoint/2010/main" val="924956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819CAE-B73D-5AEE-D964-7A0C0318C8EE}"/>
              </a:ext>
            </a:extLst>
          </p:cNvPr>
          <p:cNvSpPr>
            <a:spLocks noGrp="1"/>
          </p:cNvSpPr>
          <p:nvPr>
            <p:ph type="title"/>
          </p:nvPr>
        </p:nvSpPr>
        <p:spPr/>
        <p:txBody>
          <a:bodyPr/>
          <a:lstStyle/>
          <a:p>
            <a:r>
              <a:rPr lang="ja-JP" altLang="en-US" dirty="0">
                <a:solidFill>
                  <a:schemeClr val="tx1"/>
                </a:solidFill>
              </a:rPr>
              <a:t>ファンアウト</a:t>
            </a:r>
            <a:r>
              <a:rPr lang="en-US" altLang="ja-JP" dirty="0">
                <a:solidFill>
                  <a:schemeClr val="tx1"/>
                </a:solidFill>
              </a:rPr>
              <a:t>:  </a:t>
            </a:r>
            <a:r>
              <a:rPr lang="ja-JP" altLang="en-US" dirty="0">
                <a:solidFill>
                  <a:schemeClr val="tx1"/>
                </a:solidFill>
              </a:rPr>
              <a:t>インバータ／バッファの遅延時間</a:t>
            </a:r>
          </a:p>
        </p:txBody>
      </p:sp>
      <p:sp>
        <p:nvSpPr>
          <p:cNvPr id="4" name="日付プレースホルダー 3">
            <a:extLst>
              <a:ext uri="{FF2B5EF4-FFF2-40B4-BE49-F238E27FC236}">
                <a16:creationId xmlns:a16="http://schemas.microsoft.com/office/drawing/2014/main" id="{B7CA9BFB-2B71-8B7C-E504-7BB2A460FD8A}"/>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7019A9DB-80B1-1529-E4F5-0C0C736B400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47</a:t>
            </a:fld>
            <a:endParaRPr kumimoji="1"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1FF5201-0168-1575-FAFD-F2D18B59DC40}"/>
                  </a:ext>
                </a:extLst>
              </p:cNvPr>
              <p:cNvSpPr>
                <a:spLocks noGrp="1"/>
              </p:cNvSpPr>
              <p:nvPr>
                <p:ph sz="quarter" idx="13"/>
              </p:nvPr>
            </p:nvSpPr>
            <p:spPr>
              <a:xfrm>
                <a:off x="444500" y="1463039"/>
                <a:ext cx="11210543" cy="4964351"/>
              </a:xfrm>
            </p:spPr>
            <p:txBody>
              <a:bodyPr>
                <a:noAutofit/>
              </a:bodyPr>
              <a:lstStyle/>
              <a:p>
                <a:r>
                  <a:rPr kumimoji="1" lang="ja-JP" altLang="en-US" sz="2000" dirty="0"/>
                  <a:t>ファンアウトについて考える</a:t>
                </a:r>
                <a:endParaRPr kumimoji="1" lang="en-US" altLang="ja-JP" sz="2000" dirty="0"/>
              </a:p>
              <a:p>
                <a:pPr lvl="1"/>
                <a:endParaRPr lang="en-US" altLang="ja-JP" sz="2000" dirty="0"/>
              </a:p>
              <a:p>
                <a:pPr lvl="1"/>
                <a:endParaRPr lang="en-US" altLang="ja-JP" sz="2000" dirty="0"/>
              </a:p>
              <a:p>
                <a:pPr marL="0" lvl="1" indent="0">
                  <a:buNone/>
                </a:pPr>
                <a:endParaRPr lang="en-US" altLang="ja-JP" sz="2000" dirty="0"/>
              </a:p>
              <a:p>
                <a:pPr marL="0" lvl="1" indent="0">
                  <a:buNone/>
                </a:pPr>
                <a:endParaRPr lang="en-US" altLang="ja-JP" sz="2000" dirty="0"/>
              </a:p>
              <a:p>
                <a:pPr lvl="1">
                  <a:lnSpc>
                    <a:spcPts val="1600"/>
                  </a:lnSpc>
                </a:pPr>
                <a:r>
                  <a:rPr lang="ja-JP" altLang="en-US" sz="2000" dirty="0"/>
                  <a:t>初段インバータサイズは </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p</m:t>
                        </m:r>
                      </m:sub>
                    </m:sSub>
                    <m:r>
                      <a:rPr lang="en-US" altLang="ja-JP" sz="2000" b="0" i="0" smtClean="0">
                        <a:latin typeface="Cambria Math" panose="02040503050406030204" pitchFamily="18" charset="0"/>
                      </a:rPr>
                      <m:t>=2.5 </m:t>
                    </m:r>
                    <m:r>
                      <m:rPr>
                        <m:sty m:val="p"/>
                      </m:rPr>
                      <a:rPr lang="en-US" altLang="ja-JP" sz="2000" b="0" i="0" smtClean="0">
                        <a:latin typeface="Cambria Math" panose="02040503050406030204" pitchFamily="18" charset="0"/>
                      </a:rPr>
                      <m:t>μm</m:t>
                    </m:r>
                    <m:r>
                      <a:rPr lang="en-US" altLang="ja-JP" sz="2000" b="0" i="0" smtClean="0">
                        <a:latin typeface="Cambria Math" panose="02040503050406030204" pitchFamily="18" charset="0"/>
                      </a:rPr>
                      <m:t> , </m:t>
                    </m:r>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w</m:t>
                        </m:r>
                      </m:e>
                      <m:sub>
                        <m:r>
                          <m:rPr>
                            <m:sty m:val="p"/>
                          </m:rPr>
                          <a:rPr lang="en-US" altLang="ja-JP" sz="2000" b="0" i="0" smtClean="0">
                            <a:latin typeface="Cambria Math" panose="02040503050406030204" pitchFamily="18" charset="0"/>
                          </a:rPr>
                          <m:t>n</m:t>
                        </m:r>
                      </m:sub>
                    </m:sSub>
                    <m:r>
                      <a:rPr lang="en-US" altLang="ja-JP" sz="2000" b="0" i="0" smtClean="0">
                        <a:latin typeface="Cambria Math" panose="02040503050406030204" pitchFamily="18" charset="0"/>
                      </a:rPr>
                      <m:t>=1 </m:t>
                    </m:r>
                    <m:r>
                      <m:rPr>
                        <m:sty m:val="p"/>
                      </m:rPr>
                      <a:rPr lang="en-US" altLang="ja-JP" sz="2000" b="0" i="0" smtClean="0">
                        <a:latin typeface="Cambria Math" panose="02040503050406030204" pitchFamily="18" charset="0"/>
                      </a:rPr>
                      <m:t>μm</m:t>
                    </m:r>
                  </m:oMath>
                </a14:m>
                <a:endParaRPr lang="en-US" altLang="ja-JP" sz="2000" dirty="0"/>
              </a:p>
              <a:p>
                <a:pPr lvl="1">
                  <a:lnSpc>
                    <a:spcPts val="1600"/>
                  </a:lnSpc>
                </a:pPr>
                <a:r>
                  <a:rPr lang="ja-JP" altLang="en-US" sz="2000" dirty="0"/>
                  <a:t>出力段の負荷容量は入力容量の</a:t>
                </a:r>
                <a:r>
                  <a:rPr lang="en-US" altLang="ja-JP" sz="2000" dirty="0"/>
                  <a:t>10</a:t>
                </a:r>
                <a:r>
                  <a:rPr lang="ja-JP" altLang="en-US" sz="2000" dirty="0"/>
                  <a:t>倍</a:t>
                </a:r>
                <a:endParaRPr lang="en-US" altLang="ja-JP" sz="2000" dirty="0"/>
              </a:p>
              <a:p>
                <a:pPr lvl="1">
                  <a:lnSpc>
                    <a:spcPts val="1600"/>
                  </a:lnSpc>
                </a:pPr>
                <a:r>
                  <a:rPr lang="ja-JP" altLang="en-US" sz="2000" dirty="0"/>
                  <a:t>中間にバッファ </a:t>
                </a:r>
                <a:r>
                  <a:rPr lang="en-US" altLang="ja-JP" sz="2000" dirty="0"/>
                  <a:t>(</a:t>
                </a:r>
                <a:r>
                  <a:rPr lang="ja-JP" altLang="en-US" sz="2000" dirty="0"/>
                  <a:t>インバータ</a:t>
                </a:r>
                <a:r>
                  <a:rPr lang="en-US" altLang="ja-JP" sz="2000" dirty="0"/>
                  <a:t>×2</a:t>
                </a:r>
                <a:r>
                  <a:rPr lang="ja-JP" altLang="en-US" sz="2000" dirty="0"/>
                  <a:t>）を置く　</a:t>
                </a:r>
                <a:r>
                  <a:rPr lang="ja-JP" altLang="en-US" sz="2000" dirty="0">
                    <a:solidFill>
                      <a:srgbClr val="FF0000"/>
                    </a:solidFill>
                  </a:rPr>
                  <a:t>このバッファの</a:t>
                </a:r>
                <a:r>
                  <a:rPr lang="en-US" altLang="ja-JP" sz="2000" dirty="0">
                    <a:solidFill>
                      <a:srgbClr val="FF0000"/>
                    </a:solidFill>
                  </a:rPr>
                  <a:t>FO</a:t>
                </a:r>
                <a:r>
                  <a:rPr lang="ja-JP" altLang="en-US" sz="2000" dirty="0">
                    <a:solidFill>
                      <a:srgbClr val="FF0000"/>
                    </a:solidFill>
                  </a:rPr>
                  <a:t>を考える</a:t>
                </a:r>
                <a:endParaRPr lang="en-US" altLang="ja-JP" sz="2000" dirty="0">
                  <a:solidFill>
                    <a:srgbClr val="FF0000"/>
                  </a:solidFill>
                </a:endParaRPr>
              </a:p>
              <a:p>
                <a:pPr lvl="1">
                  <a:lnSpc>
                    <a:spcPts val="1600"/>
                  </a:lnSpc>
                </a:pPr>
                <a:r>
                  <a:rPr lang="en-US" altLang="ja-JP" sz="2000" dirty="0" err="1"/>
                  <a:t>ina</a:t>
                </a:r>
                <a:r>
                  <a:rPr lang="en-US" altLang="ja-JP" sz="2000" dirty="0"/>
                  <a:t> </a:t>
                </a:r>
                <a:r>
                  <a:rPr lang="ja-JP" altLang="en-US" sz="2000" dirty="0"/>
                  <a:t>から</a:t>
                </a:r>
                <a:r>
                  <a:rPr lang="en-US" altLang="ja-JP" sz="2000" dirty="0"/>
                  <a:t> </a:t>
                </a:r>
                <a:r>
                  <a:rPr lang="en-US" altLang="ja-JP" sz="2000" dirty="0" err="1"/>
                  <a:t>outy</a:t>
                </a:r>
                <a:r>
                  <a:rPr lang="en-US" altLang="ja-JP" sz="2000" dirty="0"/>
                  <a:t> </a:t>
                </a:r>
                <a:r>
                  <a:rPr lang="ja-JP" altLang="en-US" sz="2000" dirty="0"/>
                  <a:t>までの遅延時間の最小化をめざす</a:t>
                </a:r>
                <a:endParaRPr lang="en-US" altLang="ja-JP" sz="2000" dirty="0"/>
              </a:p>
              <a:p>
                <a:pPr lvl="1"/>
                <a:endParaRPr lang="en-US" altLang="ja-JP" sz="3200"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41FF5201-0168-1575-FAFD-F2D18B59DC40}"/>
                  </a:ext>
                </a:extLst>
              </p:cNvPr>
              <p:cNvSpPr>
                <a:spLocks noGrp="1" noRot="1" noChangeAspect="1" noMove="1" noResize="1" noEditPoints="1" noAdjustHandles="1" noChangeArrowheads="1" noChangeShapeType="1" noTextEdit="1"/>
              </p:cNvSpPr>
              <p:nvPr>
                <p:ph sz="quarter" idx="13"/>
              </p:nvPr>
            </p:nvSpPr>
            <p:spPr>
              <a:xfrm>
                <a:off x="444500" y="1463039"/>
                <a:ext cx="11210543" cy="4964351"/>
              </a:xfrm>
              <a:blipFill>
                <a:blip r:embed="rId3"/>
                <a:stretch>
                  <a:fillRect l="-598" t="-614"/>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F60F5C67-28A3-9571-065B-4EB37ECAAC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31797" y="1867106"/>
            <a:ext cx="8328405" cy="2432125"/>
          </a:xfrm>
          <a:prstGeom prst="rect">
            <a:avLst/>
          </a:prstGeom>
        </p:spPr>
      </p:pic>
      <p:sp>
        <p:nvSpPr>
          <p:cNvPr id="7" name="正方形/長方形 6">
            <a:extLst>
              <a:ext uri="{FF2B5EF4-FFF2-40B4-BE49-F238E27FC236}">
                <a16:creationId xmlns:a16="http://schemas.microsoft.com/office/drawing/2014/main" id="{25417031-C17B-0422-6CB1-50DDC9FB54F5}"/>
              </a:ext>
            </a:extLst>
          </p:cNvPr>
          <p:cNvSpPr/>
          <p:nvPr/>
        </p:nvSpPr>
        <p:spPr>
          <a:xfrm>
            <a:off x="5191125" y="2562225"/>
            <a:ext cx="1095375" cy="13906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152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8A43F28A-2E49-216A-C536-B49286AF06BF}"/>
              </a:ext>
            </a:extLst>
          </p:cNvPr>
          <p:cNvSpPr>
            <a:spLocks noGrp="1"/>
          </p:cNvSpPr>
          <p:nvPr>
            <p:ph type="title"/>
          </p:nvPr>
        </p:nvSpPr>
        <p:spPr/>
        <p:txBody>
          <a:bodyPr/>
          <a:lstStyle/>
          <a:p>
            <a:r>
              <a:rPr lang="ja-JP" altLang="en-US" dirty="0"/>
              <a:t>バッファ遅延時間</a:t>
            </a:r>
          </a:p>
        </p:txBody>
      </p:sp>
      <p:sp>
        <p:nvSpPr>
          <p:cNvPr id="4" name="日付プレースホルダー 3">
            <a:extLst>
              <a:ext uri="{FF2B5EF4-FFF2-40B4-BE49-F238E27FC236}">
                <a16:creationId xmlns:a16="http://schemas.microsoft.com/office/drawing/2014/main" id="{AD0EC8E9-F6D4-F08A-FF01-364642CF560F}"/>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2A5018E8-BD49-6183-5977-DCF289B257B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48</a:t>
            </a:fld>
            <a:endParaRPr kumimoji="1" lang="ja-JP" altLang="en-US" sz="1400"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466A0D4D-8616-4974-2493-0D64CB9313CC}"/>
              </a:ext>
            </a:extLst>
          </p:cNvPr>
          <p:cNvSpPr>
            <a:spLocks noGrp="1"/>
          </p:cNvSpPr>
          <p:nvPr>
            <p:ph sz="quarter" idx="13"/>
          </p:nvPr>
        </p:nvSpPr>
        <p:spPr/>
        <p:txBody>
          <a:bodyPr/>
          <a:lstStyle/>
          <a:p>
            <a:r>
              <a:rPr lang="en-US" altLang="ja-JP" sz="2000" dirty="0"/>
              <a:t>6</a:t>
            </a:r>
            <a:r>
              <a:rPr lang="ja-JP" altLang="en-US" sz="2000" dirty="0"/>
              <a:t>段のインバータチェインをシミュレーション</a:t>
            </a:r>
            <a:endParaRPr lang="en-US" altLang="ja-JP" sz="2000" dirty="0"/>
          </a:p>
          <a:p>
            <a:r>
              <a:rPr lang="ja-JP" altLang="en-US" sz="2000" dirty="0"/>
              <a:t>時間対電圧の波形を見たいのでトランジェント解析を行う</a:t>
            </a:r>
            <a:endParaRPr lang="en-US" altLang="ja-JP" sz="2000" dirty="0"/>
          </a:p>
          <a:p>
            <a:endParaRPr lang="en-US" altLang="ja-JP" sz="2000" dirty="0"/>
          </a:p>
          <a:p>
            <a:pPr marL="0" indent="0">
              <a:buNone/>
            </a:pPr>
            <a:r>
              <a:rPr lang="ja-JP" altLang="en-US" sz="2000" dirty="0"/>
              <a:t>トランジェント解析書式</a:t>
            </a:r>
            <a:endParaRPr lang="en-US" altLang="ja-JP" sz="2000" dirty="0"/>
          </a:p>
          <a:p>
            <a:pPr marL="0" indent="0">
              <a:buNone/>
            </a:pPr>
            <a:r>
              <a:rPr lang="en-US" altLang="ja-JP" sz="2000" dirty="0" err="1"/>
              <a:t>tran</a:t>
            </a:r>
            <a:r>
              <a:rPr lang="en-US" altLang="ja-JP" sz="2000" dirty="0"/>
              <a:t> [</a:t>
            </a:r>
            <a:r>
              <a:rPr lang="ja-JP" altLang="en-US" sz="2000" dirty="0"/>
              <a:t>最小ステップ幅</a:t>
            </a:r>
            <a:r>
              <a:rPr lang="en-US" altLang="ja-JP" sz="2000" dirty="0"/>
              <a:t>] [</a:t>
            </a:r>
            <a:r>
              <a:rPr lang="ja-JP" altLang="en-US" sz="2000" dirty="0"/>
              <a:t>解析時間</a:t>
            </a:r>
            <a:r>
              <a:rPr lang="en-US" altLang="ja-JP" sz="2000" dirty="0"/>
              <a:t>]</a:t>
            </a:r>
          </a:p>
          <a:p>
            <a:endParaRPr lang="ja-JP" altLang="en-US" dirty="0"/>
          </a:p>
        </p:txBody>
      </p:sp>
    </p:spTree>
    <p:extLst>
      <p:ext uri="{BB962C8B-B14F-4D97-AF65-F5344CB8AC3E}">
        <p14:creationId xmlns:p14="http://schemas.microsoft.com/office/powerpoint/2010/main" val="1842613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E045C7-DA93-93FC-840F-7A994E00F74A}"/>
              </a:ext>
            </a:extLst>
          </p:cNvPr>
          <p:cNvSpPr>
            <a:spLocks noGrp="1"/>
          </p:cNvSpPr>
          <p:nvPr>
            <p:ph type="title"/>
          </p:nvPr>
        </p:nvSpPr>
        <p:spPr/>
        <p:txBody>
          <a:bodyPr/>
          <a:lstStyle/>
          <a:p>
            <a:r>
              <a:rPr lang="en-US" altLang="ja-JP" dirty="0" err="1"/>
              <a:t>Xschem</a:t>
            </a:r>
            <a:r>
              <a:rPr lang="ja-JP" altLang="en-US" dirty="0"/>
              <a:t> 構成</a:t>
            </a:r>
            <a:r>
              <a:rPr kumimoji="1" lang="ja-JP" altLang="en-US" dirty="0"/>
              <a:t>例 </a:t>
            </a:r>
            <a:r>
              <a:rPr kumimoji="1" lang="en-US" altLang="ja-JP" dirty="0">
                <a:latin typeface="+mn-lt"/>
              </a:rPr>
              <a:t>(L=0.15μm)</a:t>
            </a:r>
            <a:endParaRPr kumimoji="1" lang="ja-JP" altLang="en-US" dirty="0"/>
          </a:p>
        </p:txBody>
      </p:sp>
      <p:sp>
        <p:nvSpPr>
          <p:cNvPr id="4" name="日付プレースホルダー 3">
            <a:extLst>
              <a:ext uri="{FF2B5EF4-FFF2-40B4-BE49-F238E27FC236}">
                <a16:creationId xmlns:a16="http://schemas.microsoft.com/office/drawing/2014/main" id="{8576CA80-38C7-C2FC-15C8-D158CD2838B9}"/>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E211A995-40FA-17B4-398B-8C90C2A4DB2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49</a:t>
            </a:fld>
            <a:endParaRPr kumimoji="1" lang="ja-JP" altLang="en-US" dirty="0">
              <a:latin typeface="Meiryo UI" panose="020B0604030504040204" pitchFamily="50" charset="-128"/>
              <a:ea typeface="Meiryo UI" panose="020B0604030504040204" pitchFamily="50" charset="-128"/>
            </a:endParaRPr>
          </a:p>
        </p:txBody>
      </p:sp>
      <p:pic>
        <p:nvPicPr>
          <p:cNvPr id="9" name="コンテンツ プレースホルダー 8">
            <a:extLst>
              <a:ext uri="{FF2B5EF4-FFF2-40B4-BE49-F238E27FC236}">
                <a16:creationId xmlns:a16="http://schemas.microsoft.com/office/drawing/2014/main" id="{9C78EFF0-38FB-3BF6-5ECB-BCFB18A8B2AF}"/>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p:blipFill>
        <p:spPr>
          <a:xfrm>
            <a:off x="567280" y="1463675"/>
            <a:ext cx="11057439" cy="4963716"/>
          </a:xfrm>
        </p:spPr>
      </p:pic>
      <p:sp>
        <p:nvSpPr>
          <p:cNvPr id="11" name="テキスト ボックス 10">
            <a:extLst>
              <a:ext uri="{FF2B5EF4-FFF2-40B4-BE49-F238E27FC236}">
                <a16:creationId xmlns:a16="http://schemas.microsoft.com/office/drawing/2014/main" id="{EA543E3E-DB58-F16C-7246-7799E8549158}"/>
              </a:ext>
            </a:extLst>
          </p:cNvPr>
          <p:cNvSpPr txBox="1"/>
          <p:nvPr/>
        </p:nvSpPr>
        <p:spPr>
          <a:xfrm>
            <a:off x="4147127" y="2930452"/>
            <a:ext cx="3491347" cy="369332"/>
          </a:xfrm>
          <a:prstGeom prst="rect">
            <a:avLst/>
          </a:prstGeom>
          <a:solidFill>
            <a:schemeClr val="tx1"/>
          </a:solidFill>
          <a:ln w="38100">
            <a:solidFill>
              <a:schemeClr val="bg1"/>
            </a:solidFill>
          </a:ln>
        </p:spPr>
        <p:txBody>
          <a:bodyPr wrap="square" rtlCol="0">
            <a:spAutoFit/>
          </a:bodyPr>
          <a:lstStyle/>
          <a:p>
            <a:pPr algn="ctr"/>
            <a:r>
              <a:rPr kumimoji="1" lang="ja-JP" altLang="en-US" dirty="0">
                <a:solidFill>
                  <a:schemeClr val="bg1"/>
                </a:solidFill>
              </a:rPr>
              <a:t>ここの</a:t>
            </a:r>
            <a:r>
              <a:rPr kumimoji="1" lang="en-US" altLang="ja-JP" dirty="0">
                <a:solidFill>
                  <a:schemeClr val="bg1"/>
                </a:solidFill>
              </a:rPr>
              <a:t>FO</a:t>
            </a:r>
            <a:r>
              <a:rPr kumimoji="1" lang="ja-JP" altLang="en-US" dirty="0">
                <a:solidFill>
                  <a:schemeClr val="bg1"/>
                </a:solidFill>
              </a:rPr>
              <a:t>をどうする？</a:t>
            </a:r>
          </a:p>
        </p:txBody>
      </p:sp>
      <p:sp>
        <p:nvSpPr>
          <p:cNvPr id="13" name="四角形: 角を丸くする 12">
            <a:extLst>
              <a:ext uri="{FF2B5EF4-FFF2-40B4-BE49-F238E27FC236}">
                <a16:creationId xmlns:a16="http://schemas.microsoft.com/office/drawing/2014/main" id="{B64E7A2F-968C-EF8A-5963-22979BE5BD2D}"/>
              </a:ext>
            </a:extLst>
          </p:cNvPr>
          <p:cNvSpPr/>
          <p:nvPr/>
        </p:nvSpPr>
        <p:spPr>
          <a:xfrm>
            <a:off x="4147127" y="3429000"/>
            <a:ext cx="3491347" cy="3017982"/>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B9EAE6D1-CA08-A7D5-4106-74BBFCACCA30}"/>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a:solidFill>
                  <a:schemeClr val="tx1"/>
                </a:solidFill>
              </a:rPr>
              <a:t>6inv_test.sch</a:t>
            </a:r>
            <a:endParaRPr kumimoji="1" lang="ja-JP" altLang="en-US" dirty="0">
              <a:solidFill>
                <a:schemeClr val="tx1"/>
              </a:solidFill>
            </a:endParaRPr>
          </a:p>
        </p:txBody>
      </p:sp>
    </p:spTree>
    <p:extLst>
      <p:ext uri="{BB962C8B-B14F-4D97-AF65-F5344CB8AC3E}">
        <p14:creationId xmlns:p14="http://schemas.microsoft.com/office/powerpoint/2010/main" val="615760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p:txBody>
          <a:bodyPr/>
          <a:lstStyle/>
          <a:p>
            <a:r>
              <a:rPr lang="en-US" altLang="ja-JP" dirty="0"/>
              <a:t>LSI</a:t>
            </a:r>
            <a:r>
              <a:rPr lang="ja-JP" altLang="en-US" dirty="0"/>
              <a:t>予備知識</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プレーナ型</a:t>
            </a:r>
            <a:r>
              <a:rPr lang="en-US" altLang="ja-JP" dirty="0"/>
              <a:t>FET</a:t>
            </a:r>
            <a:r>
              <a:rPr lang="ja-JP" altLang="en-US" dirty="0"/>
              <a:t>プロセス</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5</a:t>
            </a:fld>
            <a:endParaRPr lang="ja-JP" altLang="en-US" noProof="0"/>
          </a:p>
        </p:txBody>
      </p:sp>
    </p:spTree>
    <p:extLst>
      <p:ext uri="{BB962C8B-B14F-4D97-AF65-F5344CB8AC3E}">
        <p14:creationId xmlns:p14="http://schemas.microsoft.com/office/powerpoint/2010/main" val="774997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850868-A09D-F8C4-5D96-B2E103052EDD}"/>
              </a:ext>
            </a:extLst>
          </p:cNvPr>
          <p:cNvSpPr>
            <a:spLocks noGrp="1"/>
          </p:cNvSpPr>
          <p:nvPr>
            <p:ph type="title"/>
          </p:nvPr>
        </p:nvSpPr>
        <p:spPr/>
        <p:txBody>
          <a:bodyPr/>
          <a:lstStyle/>
          <a:p>
            <a:r>
              <a:rPr lang="en-US" altLang="ja-JP" dirty="0" err="1"/>
              <a:t>Xschem</a:t>
            </a:r>
            <a:r>
              <a:rPr lang="ja-JP" altLang="en-US" dirty="0"/>
              <a:t> 構成</a:t>
            </a:r>
            <a:r>
              <a:rPr kumimoji="1" lang="ja-JP" altLang="en-US" dirty="0"/>
              <a:t>例 </a:t>
            </a:r>
            <a:r>
              <a:rPr kumimoji="1" lang="en-US" altLang="ja-JP" dirty="0">
                <a:latin typeface="+mn-lt"/>
              </a:rPr>
              <a:t>(L=0.15μm)</a:t>
            </a:r>
            <a:endParaRPr kumimoji="1" lang="ja-JP" altLang="en-US" dirty="0"/>
          </a:p>
        </p:txBody>
      </p:sp>
      <p:sp>
        <p:nvSpPr>
          <p:cNvPr id="4" name="日付プレースホルダー 3">
            <a:extLst>
              <a:ext uri="{FF2B5EF4-FFF2-40B4-BE49-F238E27FC236}">
                <a16:creationId xmlns:a16="http://schemas.microsoft.com/office/drawing/2014/main" id="{521D5CB3-285B-59C5-7383-6058F745BF27}"/>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4D543241-056C-0EDE-8737-5116AC2E76E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50</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1A035F3E-D6E5-8D71-FEB7-0F47F9D2BE59}"/>
              </a:ext>
            </a:extLst>
          </p:cNvPr>
          <p:cNvPicPr>
            <a:picLocks noGrp="1" noChangeAspect="1"/>
          </p:cNvPicPr>
          <p:nvPr>
            <p:ph sz="quarter" idx="13"/>
          </p:nvPr>
        </p:nvPicPr>
        <p:blipFill>
          <a:blip r:embed="rId3"/>
          <a:stretch>
            <a:fillRect/>
          </a:stretch>
        </p:blipFill>
        <p:spPr>
          <a:xfrm>
            <a:off x="1845457" y="1247900"/>
            <a:ext cx="8501085" cy="5246166"/>
          </a:xfrm>
        </p:spPr>
      </p:pic>
      <p:sp>
        <p:nvSpPr>
          <p:cNvPr id="9" name="テキスト ボックス 8">
            <a:extLst>
              <a:ext uri="{FF2B5EF4-FFF2-40B4-BE49-F238E27FC236}">
                <a16:creationId xmlns:a16="http://schemas.microsoft.com/office/drawing/2014/main" id="{3CB5D9D7-2E43-BC9D-B2DC-AAD7A3BD156D}"/>
              </a:ext>
            </a:extLst>
          </p:cNvPr>
          <p:cNvSpPr txBox="1"/>
          <p:nvPr/>
        </p:nvSpPr>
        <p:spPr>
          <a:xfrm>
            <a:off x="7653399" y="2295164"/>
            <a:ext cx="2419927" cy="369332"/>
          </a:xfrm>
          <a:prstGeom prst="rect">
            <a:avLst/>
          </a:prstGeom>
          <a:solidFill>
            <a:schemeClr val="tx1"/>
          </a:solidFill>
          <a:ln w="38100">
            <a:solidFill>
              <a:schemeClr val="bg1"/>
            </a:solidFill>
          </a:ln>
        </p:spPr>
        <p:txBody>
          <a:bodyPr wrap="square" rtlCol="0">
            <a:spAutoFit/>
          </a:bodyPr>
          <a:lstStyle/>
          <a:p>
            <a:pPr algn="ctr"/>
            <a:r>
              <a:rPr kumimoji="1" lang="en-US" altLang="ja-JP" dirty="0">
                <a:solidFill>
                  <a:schemeClr val="bg1"/>
                </a:solidFill>
              </a:rPr>
              <a:t>1</a:t>
            </a:r>
            <a:r>
              <a:rPr kumimoji="1" lang="ja-JP" altLang="en-US" dirty="0">
                <a:solidFill>
                  <a:schemeClr val="bg1"/>
                </a:solidFill>
              </a:rPr>
              <a:t>→</a:t>
            </a:r>
            <a:r>
              <a:rPr kumimoji="1" lang="en-US" altLang="ja-JP" dirty="0">
                <a:solidFill>
                  <a:schemeClr val="bg1"/>
                </a:solidFill>
              </a:rPr>
              <a:t>1</a:t>
            </a:r>
            <a:r>
              <a:rPr kumimoji="1" lang="ja-JP" altLang="en-US" dirty="0">
                <a:solidFill>
                  <a:schemeClr val="bg1"/>
                </a:solidFill>
              </a:rPr>
              <a:t>→</a:t>
            </a:r>
            <a:r>
              <a:rPr kumimoji="1" lang="en-US" altLang="ja-JP" dirty="0">
                <a:solidFill>
                  <a:schemeClr val="bg1"/>
                </a:solidFill>
              </a:rPr>
              <a:t>2</a:t>
            </a:r>
            <a:r>
              <a:rPr kumimoji="1" lang="ja-JP" altLang="en-US" dirty="0">
                <a:solidFill>
                  <a:schemeClr val="bg1"/>
                </a:solidFill>
              </a:rPr>
              <a:t>→</a:t>
            </a:r>
            <a:r>
              <a:rPr kumimoji="1" lang="en-US" altLang="ja-JP" dirty="0">
                <a:solidFill>
                  <a:schemeClr val="bg1"/>
                </a:solidFill>
              </a:rPr>
              <a:t>5</a:t>
            </a:r>
            <a:r>
              <a:rPr kumimoji="1" lang="ja-JP" altLang="en-US" dirty="0">
                <a:solidFill>
                  <a:schemeClr val="bg1"/>
                </a:solidFill>
              </a:rPr>
              <a:t>→</a:t>
            </a:r>
            <a:r>
              <a:rPr kumimoji="1" lang="en-US" altLang="ja-JP" dirty="0">
                <a:solidFill>
                  <a:schemeClr val="bg1"/>
                </a:solidFill>
              </a:rPr>
              <a:t>10</a:t>
            </a:r>
            <a:r>
              <a:rPr kumimoji="1" lang="ja-JP" altLang="en-US" dirty="0">
                <a:solidFill>
                  <a:schemeClr val="bg1"/>
                </a:solidFill>
              </a:rPr>
              <a:t>→</a:t>
            </a:r>
            <a:r>
              <a:rPr kumimoji="1" lang="en-US" altLang="ja-JP" dirty="0">
                <a:solidFill>
                  <a:schemeClr val="bg1"/>
                </a:solidFill>
              </a:rPr>
              <a:t>10</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C2915FF-322C-353C-64E7-F73A51DA949D}"/>
              </a:ext>
            </a:extLst>
          </p:cNvPr>
          <p:cNvSpPr txBox="1"/>
          <p:nvPr/>
        </p:nvSpPr>
        <p:spPr>
          <a:xfrm>
            <a:off x="7653398" y="4439334"/>
            <a:ext cx="2419927" cy="369332"/>
          </a:xfrm>
          <a:prstGeom prst="rect">
            <a:avLst/>
          </a:prstGeom>
          <a:solidFill>
            <a:schemeClr val="tx1"/>
          </a:solidFill>
          <a:ln w="38100">
            <a:solidFill>
              <a:schemeClr val="bg1"/>
            </a:solidFill>
          </a:ln>
        </p:spPr>
        <p:txBody>
          <a:bodyPr wrap="square" rtlCol="0">
            <a:spAutoFit/>
          </a:bodyPr>
          <a:lstStyle/>
          <a:p>
            <a:pPr algn="ctr"/>
            <a:r>
              <a:rPr kumimoji="1" lang="en-US" altLang="ja-JP" dirty="0">
                <a:solidFill>
                  <a:schemeClr val="bg1"/>
                </a:solidFill>
              </a:rPr>
              <a:t>1</a:t>
            </a:r>
            <a:r>
              <a:rPr kumimoji="1" lang="ja-JP" altLang="en-US" dirty="0">
                <a:solidFill>
                  <a:schemeClr val="bg1"/>
                </a:solidFill>
              </a:rPr>
              <a:t>→</a:t>
            </a:r>
            <a:r>
              <a:rPr kumimoji="1" lang="en-US" altLang="ja-JP" dirty="0">
                <a:solidFill>
                  <a:schemeClr val="bg1"/>
                </a:solidFill>
              </a:rPr>
              <a:t>1</a:t>
            </a:r>
            <a:r>
              <a:rPr kumimoji="1" lang="ja-JP" altLang="en-US" dirty="0">
                <a:solidFill>
                  <a:schemeClr val="bg1"/>
                </a:solidFill>
              </a:rPr>
              <a:t>→</a:t>
            </a:r>
            <a:r>
              <a:rPr kumimoji="1" lang="en-US" altLang="ja-JP" dirty="0">
                <a:solidFill>
                  <a:schemeClr val="bg1"/>
                </a:solidFill>
              </a:rPr>
              <a:t>10</a:t>
            </a:r>
            <a:r>
              <a:rPr kumimoji="1" lang="ja-JP" altLang="en-US" dirty="0">
                <a:solidFill>
                  <a:schemeClr val="bg1"/>
                </a:solidFill>
              </a:rPr>
              <a:t>→</a:t>
            </a:r>
            <a:r>
              <a:rPr kumimoji="1" lang="en-US" altLang="ja-JP" dirty="0">
                <a:solidFill>
                  <a:schemeClr val="bg1"/>
                </a:solidFill>
              </a:rPr>
              <a:t>10</a:t>
            </a:r>
            <a:endParaRPr kumimoji="1" lang="ja-JP" altLang="en-US" dirty="0">
              <a:solidFill>
                <a:schemeClr val="bg1"/>
              </a:solidFill>
            </a:endParaRPr>
          </a:p>
        </p:txBody>
      </p:sp>
      <p:sp>
        <p:nvSpPr>
          <p:cNvPr id="3" name="テキスト ボックス 2">
            <a:extLst>
              <a:ext uri="{FF2B5EF4-FFF2-40B4-BE49-F238E27FC236}">
                <a16:creationId xmlns:a16="http://schemas.microsoft.com/office/drawing/2014/main" id="{4DDB27D9-C46F-86E8-F786-D8130B22291E}"/>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a:solidFill>
                  <a:schemeClr val="tx1"/>
                </a:solidFill>
              </a:rPr>
              <a:t>6inv_test2.sch</a:t>
            </a:r>
            <a:endParaRPr kumimoji="1" lang="ja-JP" altLang="en-US" dirty="0">
              <a:solidFill>
                <a:schemeClr val="tx1"/>
              </a:solidFill>
            </a:endParaRPr>
          </a:p>
        </p:txBody>
      </p:sp>
    </p:spTree>
    <p:extLst>
      <p:ext uri="{BB962C8B-B14F-4D97-AF65-F5344CB8AC3E}">
        <p14:creationId xmlns:p14="http://schemas.microsoft.com/office/powerpoint/2010/main" val="298262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D2FC2-7D18-9ED8-3F64-C650D35FF53A}"/>
              </a:ext>
            </a:extLst>
          </p:cNvPr>
          <p:cNvSpPr>
            <a:spLocks noGrp="1"/>
          </p:cNvSpPr>
          <p:nvPr>
            <p:ph type="title"/>
          </p:nvPr>
        </p:nvSpPr>
        <p:spPr/>
        <p:txBody>
          <a:bodyPr/>
          <a:lstStyle/>
          <a:p>
            <a:r>
              <a:rPr kumimoji="1" lang="ja-JP" altLang="en-US" dirty="0"/>
              <a:t>シミュレーション結果</a:t>
            </a:r>
          </a:p>
        </p:txBody>
      </p:sp>
      <p:sp>
        <p:nvSpPr>
          <p:cNvPr id="4" name="日付プレースホルダー 3">
            <a:extLst>
              <a:ext uri="{FF2B5EF4-FFF2-40B4-BE49-F238E27FC236}">
                <a16:creationId xmlns:a16="http://schemas.microsoft.com/office/drawing/2014/main" id="{E48E5F01-9C70-4E7E-8F7D-2F580076336E}"/>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A5A374C6-2630-8FBA-5C59-BE4E201DF81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51</a:t>
            </a:fld>
            <a:endParaRPr kumimoji="1" lang="ja-JP" altLang="en-US" dirty="0">
              <a:latin typeface="Meiryo UI" panose="020B0604030504040204" pitchFamily="50" charset="-128"/>
              <a:ea typeface="Meiryo UI" panose="020B0604030504040204" pitchFamily="50" charset="-128"/>
            </a:endParaRPr>
          </a:p>
        </p:txBody>
      </p:sp>
      <p:pic>
        <p:nvPicPr>
          <p:cNvPr id="10" name="コンテンツ プレースホルダー 9">
            <a:extLst>
              <a:ext uri="{FF2B5EF4-FFF2-40B4-BE49-F238E27FC236}">
                <a16:creationId xmlns:a16="http://schemas.microsoft.com/office/drawing/2014/main" id="{48411C80-AA94-7164-B3C0-FD0BCF07E808}"/>
              </a:ext>
            </a:extLst>
          </p:cNvPr>
          <p:cNvPicPr>
            <a:picLocks noGrp="1" noChangeAspect="1"/>
          </p:cNvPicPr>
          <p:nvPr>
            <p:ph sz="quarter" idx="13"/>
          </p:nvPr>
        </p:nvPicPr>
        <p:blipFill>
          <a:blip r:embed="rId3"/>
          <a:stretch>
            <a:fillRect/>
          </a:stretch>
        </p:blipFill>
        <p:spPr>
          <a:xfrm>
            <a:off x="1444434" y="1266516"/>
            <a:ext cx="9210675" cy="5298876"/>
          </a:xfrm>
        </p:spPr>
      </p:pic>
      <p:sp>
        <p:nvSpPr>
          <p:cNvPr id="14" name="テキスト ボックス 13">
            <a:extLst>
              <a:ext uri="{FF2B5EF4-FFF2-40B4-BE49-F238E27FC236}">
                <a16:creationId xmlns:a16="http://schemas.microsoft.com/office/drawing/2014/main" id="{2E18EC7E-AA61-426F-E188-996A78E3315C}"/>
              </a:ext>
            </a:extLst>
          </p:cNvPr>
          <p:cNvSpPr txBox="1"/>
          <p:nvPr/>
        </p:nvSpPr>
        <p:spPr>
          <a:xfrm>
            <a:off x="962841" y="2807396"/>
            <a:ext cx="3011055" cy="646331"/>
          </a:xfrm>
          <a:prstGeom prst="rect">
            <a:avLst/>
          </a:prstGeom>
          <a:solidFill>
            <a:schemeClr val="tx1"/>
          </a:solidFill>
          <a:ln w="38100">
            <a:solidFill>
              <a:schemeClr val="bg1"/>
            </a:solidFill>
          </a:ln>
        </p:spPr>
        <p:txBody>
          <a:bodyPr wrap="square" rtlCol="0">
            <a:spAutoFit/>
          </a:bodyPr>
          <a:lstStyle/>
          <a:p>
            <a:pPr algn="ctr"/>
            <a:r>
              <a:rPr kumimoji="1" lang="ja-JP" altLang="en-US" dirty="0">
                <a:solidFill>
                  <a:schemeClr val="bg1"/>
                </a:solidFill>
              </a:rPr>
              <a:t>バッファ有のほうが</a:t>
            </a:r>
            <a:br>
              <a:rPr kumimoji="1" lang="en-US" altLang="ja-JP" dirty="0">
                <a:solidFill>
                  <a:schemeClr val="bg1"/>
                </a:solidFill>
              </a:rPr>
            </a:br>
            <a:r>
              <a:rPr kumimoji="1" lang="ja-JP" altLang="en-US" dirty="0">
                <a:solidFill>
                  <a:schemeClr val="bg1"/>
                </a:solidFill>
              </a:rPr>
              <a:t>遅延が少ない</a:t>
            </a:r>
          </a:p>
        </p:txBody>
      </p:sp>
    </p:spTree>
    <p:extLst>
      <p:ext uri="{BB962C8B-B14F-4D97-AF65-F5344CB8AC3E}">
        <p14:creationId xmlns:p14="http://schemas.microsoft.com/office/powerpoint/2010/main" val="2629072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AFCEF3-1824-F15A-C69B-807E61524AA5}"/>
              </a:ext>
            </a:extLst>
          </p:cNvPr>
          <p:cNvSpPr>
            <a:spLocks noGrp="1"/>
          </p:cNvSpPr>
          <p:nvPr>
            <p:ph type="title"/>
          </p:nvPr>
        </p:nvSpPr>
        <p:spPr/>
        <p:txBody>
          <a:bodyPr>
            <a:normAutofit/>
          </a:bodyPr>
          <a:lstStyle/>
          <a:p>
            <a:r>
              <a:rPr lang="ja-JP" altLang="en-US" dirty="0"/>
              <a:t>参考：</a:t>
            </a:r>
            <a:r>
              <a:rPr kumimoji="1" lang="ja-JP" altLang="en-US" dirty="0"/>
              <a:t>スタンダードセルにおけるバッファの構成</a:t>
            </a:r>
          </a:p>
        </p:txBody>
      </p:sp>
      <p:sp>
        <p:nvSpPr>
          <p:cNvPr id="4" name="日付プレースホルダー 3">
            <a:extLst>
              <a:ext uri="{FF2B5EF4-FFF2-40B4-BE49-F238E27FC236}">
                <a16:creationId xmlns:a16="http://schemas.microsoft.com/office/drawing/2014/main" id="{9751DE9C-FB31-912A-7111-2A48AA46623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BE57D7BC-131E-C52A-0C6E-5DF588982242}"/>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52</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9D364E7E-678A-4959-9D05-A8B540809E3D}"/>
              </a:ext>
            </a:extLst>
          </p:cNvPr>
          <p:cNvSpPr>
            <a:spLocks noGrp="1"/>
          </p:cNvSpPr>
          <p:nvPr>
            <p:ph sz="quarter" idx="13"/>
          </p:nvPr>
        </p:nvSpPr>
        <p:spPr/>
        <p:txBody>
          <a:bodyPr>
            <a:normAutofit/>
          </a:bodyPr>
          <a:lstStyle/>
          <a:p>
            <a:r>
              <a:rPr lang="en-US" altLang="ja-JP" dirty="0"/>
              <a:t>buf_2	1</a:t>
            </a:r>
            <a:r>
              <a:rPr lang="ja-JP" altLang="en-US" dirty="0"/>
              <a:t>→</a:t>
            </a:r>
            <a:r>
              <a:rPr lang="en-US" altLang="ja-JP" dirty="0"/>
              <a:t>2</a:t>
            </a:r>
          </a:p>
          <a:p>
            <a:r>
              <a:rPr lang="en-US" altLang="ja-JP" dirty="0"/>
              <a:t>b</a:t>
            </a:r>
            <a:r>
              <a:rPr kumimoji="1" lang="en-US" altLang="ja-JP" dirty="0"/>
              <a:t>uf_4	1</a:t>
            </a:r>
            <a:r>
              <a:rPr kumimoji="1" lang="ja-JP" altLang="en-US" dirty="0"/>
              <a:t>→</a:t>
            </a:r>
            <a:r>
              <a:rPr kumimoji="1" lang="en-US" altLang="ja-JP" dirty="0"/>
              <a:t>4</a:t>
            </a:r>
          </a:p>
          <a:p>
            <a:r>
              <a:rPr lang="en-US" altLang="ja-JP" dirty="0"/>
              <a:t>buf_8	3</a:t>
            </a:r>
            <a:r>
              <a:rPr lang="ja-JP" altLang="en-US" dirty="0"/>
              <a:t>→</a:t>
            </a:r>
            <a:r>
              <a:rPr lang="en-US" altLang="ja-JP" dirty="0"/>
              <a:t>8</a:t>
            </a:r>
          </a:p>
          <a:p>
            <a:r>
              <a:rPr lang="en-US" altLang="ja-JP" dirty="0"/>
              <a:t>clkbuf8	2</a:t>
            </a:r>
            <a:r>
              <a:rPr lang="ja-JP" altLang="en-US" dirty="0"/>
              <a:t>→</a:t>
            </a:r>
            <a:r>
              <a:rPr lang="en-US" altLang="ja-JP" dirty="0"/>
              <a:t>8</a:t>
            </a:r>
          </a:p>
          <a:p>
            <a:r>
              <a:rPr lang="en-US" altLang="ja-JP" dirty="0"/>
              <a:t>bufbuf8	0.6</a:t>
            </a:r>
            <a:r>
              <a:rPr lang="ja-JP" altLang="en-US" dirty="0"/>
              <a:t>→</a:t>
            </a:r>
            <a:r>
              <a:rPr lang="en-US" altLang="ja-JP" dirty="0"/>
              <a:t>1</a:t>
            </a:r>
            <a:r>
              <a:rPr lang="ja-JP" altLang="en-US" dirty="0"/>
              <a:t>→</a:t>
            </a:r>
            <a:r>
              <a:rPr lang="en-US" altLang="ja-JP" dirty="0"/>
              <a:t>3</a:t>
            </a:r>
            <a:r>
              <a:rPr lang="ja-JP" altLang="en-US" dirty="0"/>
              <a:t>→</a:t>
            </a:r>
            <a:r>
              <a:rPr lang="en-US" altLang="ja-JP" dirty="0"/>
              <a:t>8</a:t>
            </a:r>
          </a:p>
          <a:p>
            <a:r>
              <a:rPr kumimoji="1" lang="en-US" altLang="ja-JP" dirty="0"/>
              <a:t>buf</a:t>
            </a:r>
            <a:r>
              <a:rPr lang="en-US" altLang="ja-JP" dirty="0"/>
              <a:t>_12	4</a:t>
            </a:r>
            <a:r>
              <a:rPr lang="ja-JP" altLang="en-US" dirty="0"/>
              <a:t>→</a:t>
            </a:r>
            <a:r>
              <a:rPr lang="en-US" altLang="ja-JP" dirty="0"/>
              <a:t>12</a:t>
            </a:r>
          </a:p>
          <a:p>
            <a:r>
              <a:rPr lang="en-US" altLang="ja-JP" dirty="0"/>
              <a:t>b</a:t>
            </a:r>
            <a:r>
              <a:rPr kumimoji="1" lang="en-US" altLang="ja-JP" dirty="0"/>
              <a:t>uf_</a:t>
            </a:r>
            <a:r>
              <a:rPr lang="en-US" altLang="ja-JP" dirty="0"/>
              <a:t>16	6</a:t>
            </a:r>
            <a:r>
              <a:rPr lang="ja-JP" altLang="en-US" dirty="0"/>
              <a:t>→</a:t>
            </a:r>
            <a:r>
              <a:rPr lang="en-US" altLang="ja-JP" dirty="0"/>
              <a:t>16</a:t>
            </a:r>
          </a:p>
          <a:p>
            <a:r>
              <a:rPr lang="en-US" altLang="ja-JP" dirty="0"/>
              <a:t>clkbuf16	4</a:t>
            </a:r>
            <a:r>
              <a:rPr lang="ja-JP" altLang="en-US" dirty="0"/>
              <a:t>→</a:t>
            </a:r>
            <a:r>
              <a:rPr lang="en-US" altLang="ja-JP" dirty="0"/>
              <a:t>16</a:t>
            </a:r>
          </a:p>
          <a:p>
            <a:r>
              <a:rPr lang="en-US" altLang="ja-JP" dirty="0"/>
              <a:t>bu</a:t>
            </a:r>
            <a:r>
              <a:rPr kumimoji="1" lang="en-US" altLang="ja-JP" dirty="0"/>
              <a:t>fbuf16	1</a:t>
            </a:r>
            <a:r>
              <a:rPr lang="ja-JP" altLang="en-US" dirty="0"/>
              <a:t>→</a:t>
            </a:r>
            <a:r>
              <a:rPr lang="en-US" altLang="ja-JP" dirty="0"/>
              <a:t>3</a:t>
            </a:r>
            <a:r>
              <a:rPr lang="ja-JP" altLang="en-US" dirty="0"/>
              <a:t>→</a:t>
            </a:r>
            <a:r>
              <a:rPr lang="en-US" altLang="ja-JP" dirty="0"/>
              <a:t>6</a:t>
            </a:r>
            <a:r>
              <a:rPr lang="ja-JP" altLang="en-US" dirty="0"/>
              <a:t>→</a:t>
            </a:r>
            <a:r>
              <a:rPr lang="en-US" altLang="ja-JP" dirty="0"/>
              <a:t>16</a:t>
            </a:r>
          </a:p>
        </p:txBody>
      </p:sp>
      <p:pic>
        <p:nvPicPr>
          <p:cNvPr id="8" name="図 7">
            <a:extLst>
              <a:ext uri="{FF2B5EF4-FFF2-40B4-BE49-F238E27FC236}">
                <a16:creationId xmlns:a16="http://schemas.microsoft.com/office/drawing/2014/main" id="{6540E87C-6C5A-A5A4-74DA-09BD3A9B2C29}"/>
              </a:ext>
            </a:extLst>
          </p:cNvPr>
          <p:cNvPicPr>
            <a:picLocks noChangeAspect="1"/>
          </p:cNvPicPr>
          <p:nvPr/>
        </p:nvPicPr>
        <p:blipFill>
          <a:blip r:embed="rId3"/>
          <a:stretch>
            <a:fillRect/>
          </a:stretch>
        </p:blipFill>
        <p:spPr>
          <a:xfrm>
            <a:off x="4805411" y="1341420"/>
            <a:ext cx="7386590" cy="3487755"/>
          </a:xfrm>
          <a:prstGeom prst="rect">
            <a:avLst/>
          </a:prstGeom>
        </p:spPr>
      </p:pic>
      <p:sp>
        <p:nvSpPr>
          <p:cNvPr id="9" name="正方形/長方形 8">
            <a:extLst>
              <a:ext uri="{FF2B5EF4-FFF2-40B4-BE49-F238E27FC236}">
                <a16:creationId xmlns:a16="http://schemas.microsoft.com/office/drawing/2014/main" id="{37129708-944F-10B8-8732-D366B19AA60E}"/>
              </a:ext>
            </a:extLst>
          </p:cNvPr>
          <p:cNvSpPr/>
          <p:nvPr/>
        </p:nvSpPr>
        <p:spPr>
          <a:xfrm>
            <a:off x="5770032" y="1854558"/>
            <a:ext cx="695479"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AD0E620-D3FC-6551-EAC1-C43A14CD3306}"/>
              </a:ext>
            </a:extLst>
          </p:cNvPr>
          <p:cNvSpPr/>
          <p:nvPr/>
        </p:nvSpPr>
        <p:spPr>
          <a:xfrm>
            <a:off x="6716522" y="1854558"/>
            <a:ext cx="1335278"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E38E7DE-FF10-8844-5858-8581A8173B50}"/>
              </a:ext>
            </a:extLst>
          </p:cNvPr>
          <p:cNvSpPr/>
          <p:nvPr/>
        </p:nvSpPr>
        <p:spPr>
          <a:xfrm>
            <a:off x="8051800" y="1854558"/>
            <a:ext cx="3523487"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A4585FD-319D-F999-5B9A-EE8FB3934025}"/>
              </a:ext>
            </a:extLst>
          </p:cNvPr>
          <p:cNvSpPr txBox="1"/>
          <p:nvPr/>
        </p:nvSpPr>
        <p:spPr>
          <a:xfrm>
            <a:off x="5013973" y="2951237"/>
            <a:ext cx="819314" cy="584775"/>
          </a:xfrm>
          <a:prstGeom prst="rect">
            <a:avLst/>
          </a:prstGeom>
          <a:noFill/>
        </p:spPr>
        <p:txBody>
          <a:bodyPr wrap="square" rtlCol="0">
            <a:spAutoFit/>
          </a:bodyPr>
          <a:lstStyle/>
          <a:p>
            <a:pPr algn="ctr"/>
            <a:r>
              <a:rPr kumimoji="1" lang="en-US" altLang="ja-JP" sz="3200" b="1" dirty="0">
                <a:solidFill>
                  <a:schemeClr val="bg1"/>
                </a:solidFill>
              </a:rPr>
              <a:t>0.6</a:t>
            </a:r>
            <a:endParaRPr kumimoji="1" lang="ja-JP" altLang="en-US" sz="3200" b="1" dirty="0">
              <a:solidFill>
                <a:schemeClr val="bg1"/>
              </a:solidFill>
            </a:endParaRPr>
          </a:p>
        </p:txBody>
      </p:sp>
      <p:sp>
        <p:nvSpPr>
          <p:cNvPr id="13" name="テキスト ボックス 12">
            <a:extLst>
              <a:ext uri="{FF2B5EF4-FFF2-40B4-BE49-F238E27FC236}">
                <a16:creationId xmlns:a16="http://schemas.microsoft.com/office/drawing/2014/main" id="{C1CB5BD9-3936-CB8B-F6FF-AC0D15369D5D}"/>
              </a:ext>
            </a:extLst>
          </p:cNvPr>
          <p:cNvSpPr txBox="1"/>
          <p:nvPr/>
        </p:nvSpPr>
        <p:spPr>
          <a:xfrm>
            <a:off x="6974494" y="2951237"/>
            <a:ext cx="826295" cy="584775"/>
          </a:xfrm>
          <a:prstGeom prst="rect">
            <a:avLst/>
          </a:prstGeom>
          <a:noFill/>
        </p:spPr>
        <p:txBody>
          <a:bodyPr wrap="square" rtlCol="0">
            <a:spAutoFit/>
          </a:bodyPr>
          <a:lstStyle/>
          <a:p>
            <a:pPr algn="ctr"/>
            <a:r>
              <a:rPr kumimoji="1" lang="en-US" altLang="ja-JP" sz="3200" b="1" dirty="0">
                <a:solidFill>
                  <a:schemeClr val="bg1"/>
                </a:solidFill>
              </a:rPr>
              <a:t>3</a:t>
            </a:r>
            <a:endParaRPr kumimoji="1" lang="ja-JP" altLang="en-US" sz="3200" b="1" dirty="0">
              <a:solidFill>
                <a:schemeClr val="bg1"/>
              </a:solidFill>
            </a:endParaRPr>
          </a:p>
        </p:txBody>
      </p:sp>
      <p:sp>
        <p:nvSpPr>
          <p:cNvPr id="14" name="テキスト ボックス 13">
            <a:extLst>
              <a:ext uri="{FF2B5EF4-FFF2-40B4-BE49-F238E27FC236}">
                <a16:creationId xmlns:a16="http://schemas.microsoft.com/office/drawing/2014/main" id="{CD9871D3-D6F9-96F0-39D6-701CE3DF5B9B}"/>
              </a:ext>
            </a:extLst>
          </p:cNvPr>
          <p:cNvSpPr txBox="1"/>
          <p:nvPr/>
        </p:nvSpPr>
        <p:spPr>
          <a:xfrm>
            <a:off x="9400395" y="2951236"/>
            <a:ext cx="826295" cy="584775"/>
          </a:xfrm>
          <a:prstGeom prst="rect">
            <a:avLst/>
          </a:prstGeom>
          <a:noFill/>
        </p:spPr>
        <p:txBody>
          <a:bodyPr wrap="square" rtlCol="0">
            <a:spAutoFit/>
          </a:bodyPr>
          <a:lstStyle/>
          <a:p>
            <a:pPr algn="ctr"/>
            <a:r>
              <a:rPr kumimoji="1" lang="en-US" altLang="ja-JP" sz="3200" b="1" dirty="0">
                <a:solidFill>
                  <a:schemeClr val="bg1"/>
                </a:solidFill>
              </a:rPr>
              <a:t>8</a:t>
            </a:r>
            <a:endParaRPr kumimoji="1" lang="ja-JP" altLang="en-US" sz="3200" b="1" dirty="0">
              <a:solidFill>
                <a:schemeClr val="bg1"/>
              </a:solidFill>
            </a:endParaRPr>
          </a:p>
        </p:txBody>
      </p:sp>
      <p:sp>
        <p:nvSpPr>
          <p:cNvPr id="15" name="正方形/長方形 14">
            <a:extLst>
              <a:ext uri="{FF2B5EF4-FFF2-40B4-BE49-F238E27FC236}">
                <a16:creationId xmlns:a16="http://schemas.microsoft.com/office/drawing/2014/main" id="{14A68B8D-AA1B-0AAF-D0DD-D0E715DEC662}"/>
              </a:ext>
            </a:extLst>
          </p:cNvPr>
          <p:cNvSpPr/>
          <p:nvPr/>
        </p:nvSpPr>
        <p:spPr>
          <a:xfrm>
            <a:off x="5075332" y="1854558"/>
            <a:ext cx="695479" cy="24136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A33E5C81-595D-424E-AEA6-D1B36D14FDF2}"/>
              </a:ext>
            </a:extLst>
          </p:cNvPr>
          <p:cNvSpPr txBox="1"/>
          <p:nvPr/>
        </p:nvSpPr>
        <p:spPr>
          <a:xfrm>
            <a:off x="5708693" y="2951237"/>
            <a:ext cx="819314" cy="584775"/>
          </a:xfrm>
          <a:prstGeom prst="rect">
            <a:avLst/>
          </a:prstGeom>
          <a:noFill/>
        </p:spPr>
        <p:txBody>
          <a:bodyPr wrap="square" rtlCol="0">
            <a:spAutoFit/>
          </a:bodyPr>
          <a:lstStyle/>
          <a:p>
            <a:pPr algn="ctr"/>
            <a:r>
              <a:rPr kumimoji="1" lang="en-US" altLang="ja-JP" sz="3200" b="1" dirty="0">
                <a:solidFill>
                  <a:schemeClr val="bg1"/>
                </a:solidFill>
              </a:rPr>
              <a:t>1</a:t>
            </a:r>
            <a:endParaRPr kumimoji="1" lang="ja-JP" altLang="en-US" sz="3200" b="1" dirty="0">
              <a:solidFill>
                <a:schemeClr val="bg1"/>
              </a:solidFill>
            </a:endParaRPr>
          </a:p>
        </p:txBody>
      </p:sp>
    </p:spTree>
    <p:extLst>
      <p:ext uri="{BB962C8B-B14F-4D97-AF65-F5344CB8AC3E}">
        <p14:creationId xmlns:p14="http://schemas.microsoft.com/office/powerpoint/2010/main" val="4262093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AA3834-EF72-58A3-D179-A9CA6D834BFA}"/>
              </a:ext>
            </a:extLst>
          </p:cNvPr>
          <p:cNvSpPr>
            <a:spLocks noGrp="1"/>
          </p:cNvSpPr>
          <p:nvPr>
            <p:ph type="title"/>
          </p:nvPr>
        </p:nvSpPr>
        <p:spPr/>
        <p:txBody>
          <a:bodyPr/>
          <a:lstStyle/>
          <a:p>
            <a:r>
              <a:rPr lang="ja-JP" altLang="en-US" dirty="0"/>
              <a:t>遅延時間とは？</a:t>
            </a:r>
            <a:endParaRPr kumimoji="1" lang="ja-JP" altLang="en-US" dirty="0"/>
          </a:p>
        </p:txBody>
      </p:sp>
      <p:sp>
        <p:nvSpPr>
          <p:cNvPr id="3" name="日付プレースホルダー 2">
            <a:extLst>
              <a:ext uri="{FF2B5EF4-FFF2-40B4-BE49-F238E27FC236}">
                <a16:creationId xmlns:a16="http://schemas.microsoft.com/office/drawing/2014/main" id="{02C3ECBB-C4BC-9CF0-D45B-95F53E9371A1}"/>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EEA5BF19-3675-A277-1B9E-F1DA77768B27}"/>
              </a:ext>
            </a:extLst>
          </p:cNvPr>
          <p:cNvSpPr>
            <a:spLocks noGrp="1"/>
          </p:cNvSpPr>
          <p:nvPr>
            <p:ph type="sldNum" sz="quarter" idx="12"/>
          </p:nvPr>
        </p:nvSpPr>
        <p:spPr/>
        <p:txBody>
          <a:bodyPr/>
          <a:lstStyle/>
          <a:p>
            <a:pPr rtl="0"/>
            <a:fld id="{9860EDB8-5305-433F-BE41-D7A86D811DB3}" type="slidenum">
              <a:rPr lang="en-US" altLang="ja-JP" noProof="0" smtClean="0"/>
              <a:pPr rtl="0"/>
              <a:t>53</a:t>
            </a:fld>
            <a:endParaRPr lang="ja-JP" altLang="en-US" noProof="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E81E0037-130A-5E89-C675-1630188914CC}"/>
                  </a:ext>
                </a:extLst>
              </p:cNvPr>
              <p:cNvSpPr>
                <a:spLocks noGrp="1"/>
              </p:cNvSpPr>
              <p:nvPr>
                <p:ph sz="quarter" idx="13"/>
              </p:nvPr>
            </p:nvSpPr>
            <p:spPr/>
            <p:txBody>
              <a:bodyPr>
                <a:normAutofit/>
              </a:bodyPr>
              <a:lstStyle/>
              <a:p>
                <a:pPr marL="342900" indent="-342900">
                  <a:buFont typeface="Arial" panose="020B0604020202020204" pitchFamily="34" charset="0"/>
                  <a:buChar char="•"/>
                </a:pPr>
                <a:r>
                  <a:rPr kumimoji="1" lang="ja-JP" altLang="en-US" sz="2000" dirty="0"/>
                  <a:t>遅延時間＝</a:t>
                </a:r>
                <a:r>
                  <a:rPr kumimoji="1" lang="ja-JP" altLang="en-US" sz="2000" b="1" dirty="0">
                    <a:solidFill>
                      <a:srgbClr val="FF0000"/>
                    </a:solidFill>
                  </a:rPr>
                  <a:t>寄生容量の充放電時間　</a:t>
                </a:r>
                <a:r>
                  <a:rPr kumimoji="1" lang="en-US" altLang="ja-JP" sz="2000" dirty="0">
                    <a:solidFill>
                      <a:schemeClr val="tx1"/>
                    </a:solidFill>
                  </a:rPr>
                  <a:t>(</a:t>
                </a:r>
                <a:r>
                  <a:rPr lang="ja-JP" altLang="en-US" sz="2000" dirty="0">
                    <a:solidFill>
                      <a:schemeClr val="tx1"/>
                    </a:solidFill>
                  </a:rPr>
                  <a:t>入力ゲート容量</a:t>
                </a:r>
                <a:r>
                  <a:rPr lang="en-US" altLang="ja-JP" sz="2000" dirty="0">
                    <a:solidFill>
                      <a:schemeClr val="tx1"/>
                    </a:solidFill>
                  </a:rPr>
                  <a:t>+</a:t>
                </a:r>
                <a:r>
                  <a:rPr lang="ja-JP" altLang="en-US" sz="2000" dirty="0">
                    <a:solidFill>
                      <a:schemeClr val="tx1"/>
                    </a:solidFill>
                  </a:rPr>
                  <a:t>出力ドレイン容量  ＆</a:t>
                </a:r>
                <a:r>
                  <a:rPr lang="en-US" altLang="ja-JP" sz="2000" dirty="0">
                    <a:solidFill>
                      <a:schemeClr val="tx1"/>
                    </a:solidFill>
                  </a:rPr>
                  <a:t>  </a:t>
                </a:r>
                <a:r>
                  <a:rPr lang="ja-JP" altLang="en-US" sz="2000" dirty="0">
                    <a:solidFill>
                      <a:schemeClr val="tx1"/>
                    </a:solidFill>
                  </a:rPr>
                  <a:t>出力電流</a:t>
                </a:r>
                <a:r>
                  <a:rPr lang="en-US" altLang="ja-JP" sz="2000" dirty="0">
                    <a:solidFill>
                      <a:schemeClr val="tx1"/>
                    </a:solidFill>
                  </a:rPr>
                  <a:t>)</a:t>
                </a:r>
              </a:p>
              <a:p>
                <a:pPr marL="285750" indent="-285750">
                  <a:buFont typeface="Arial" panose="020B0604020202020204" pitchFamily="34" charset="0"/>
                  <a:buChar char="•"/>
                </a:pPr>
                <a:r>
                  <a:rPr lang="ja-JP" altLang="en-US" sz="2000" dirty="0">
                    <a:latin typeface="Cambria Math" panose="02040503050406030204" pitchFamily="18" charset="0"/>
                  </a:rPr>
                  <a:t>エルモア遅延モデルでは、以下のような近似式で遅延時間を計算</a:t>
                </a:r>
                <a:endParaRPr kumimoji="1" lang="en-US" altLang="ja-JP" sz="2000" b="0"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kumimoji="1" lang="en-US" altLang="ja-JP" sz="2800" b="0" i="1" smtClean="0">
                            <a:latin typeface="Cambria Math" panose="02040503050406030204" pitchFamily="18" charset="0"/>
                          </a:rPr>
                        </m:ctrlPr>
                      </m:sSubPr>
                      <m:e>
                        <m:r>
                          <m:rPr>
                            <m:sty m:val="p"/>
                          </m:rPr>
                          <a:rPr kumimoji="1" lang="en-US" altLang="ja-JP" sz="2800" b="0" i="0" smtClean="0">
                            <a:latin typeface="Cambria Math" panose="02040503050406030204" pitchFamily="18" charset="0"/>
                          </a:rPr>
                          <m:t>t</m:t>
                        </m:r>
                      </m:e>
                      <m:sub>
                        <m:r>
                          <m:rPr>
                            <m:sty m:val="p"/>
                          </m:rPr>
                          <a:rPr kumimoji="1" lang="en-US" altLang="ja-JP" sz="2800" b="0" i="0" smtClean="0">
                            <a:latin typeface="Cambria Math" panose="02040503050406030204" pitchFamily="18" charset="0"/>
                          </a:rPr>
                          <m:t>PHL</m:t>
                        </m:r>
                      </m:sub>
                    </m:sSub>
                    <m:r>
                      <a:rPr kumimoji="1" lang="en-US" altLang="ja-JP" sz="2800" b="0" i="0" smtClean="0">
                        <a:latin typeface="Cambria Math" panose="02040503050406030204" pitchFamily="18" charset="0"/>
                      </a:rPr>
                      <m:t>=0.75</m:t>
                    </m:r>
                    <m:r>
                      <a:rPr lang="en-US" altLang="ja-JP" sz="2800" i="0" smtClean="0">
                        <a:latin typeface="Cambria Math" panose="02040503050406030204" pitchFamily="18" charset="0"/>
                        <a:ea typeface="Cambria Math" panose="02040503050406030204" pitchFamily="18" charset="0"/>
                      </a:rPr>
                      <m:t>×</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dd</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n</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dd</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p</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gg</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n</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gg</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p</m:t>
                            </m:r>
                          </m:sub>
                        </m:sSub>
                      </m:e>
                    </m:d>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R</m:t>
                        </m:r>
                      </m:e>
                      <m:sub>
                        <m:r>
                          <m:rPr>
                            <m:sty m:val="p"/>
                          </m:rPr>
                          <a:rPr lang="en-US" altLang="ja-JP" sz="2800" b="0" i="0" smtClean="0">
                            <a:latin typeface="Cambria Math" panose="02040503050406030204" pitchFamily="18" charset="0"/>
                            <a:ea typeface="Cambria Math" panose="02040503050406030204" pitchFamily="18" charset="0"/>
                          </a:rPr>
                          <m:t>n</m:t>
                        </m:r>
                      </m:sub>
                    </m:sSub>
                  </m:oMath>
                </a14:m>
                <a:br>
                  <a:rPr lang="en-US" altLang="ja-JP" sz="2000" dirty="0">
                    <a:latin typeface="+mn-ea"/>
                  </a:rPr>
                </a:br>
                <a:r>
                  <a:rPr lang="ja-JP" altLang="en-US" sz="2000" dirty="0">
                    <a:latin typeface="+mn-ea"/>
                  </a:rPr>
                  <a:t>入力立ち上がり・出力立ち下がり遅延</a:t>
                </a:r>
                <a:endParaRPr lang="en-US" altLang="ja-JP" sz="2000" b="0" dirty="0">
                  <a:latin typeface="+mn-ea"/>
                </a:endParaRPr>
              </a:p>
              <a:p>
                <a:pPr marL="285750" indent="-285750">
                  <a:buFont typeface="Arial" panose="020B0604020202020204" pitchFamily="34" charset="0"/>
                  <a:buChar char="•"/>
                </a:pPr>
                <a14:m>
                  <m:oMath xmlns:m="http://schemas.openxmlformats.org/officeDocument/2006/math">
                    <m:sSub>
                      <m:sSubPr>
                        <m:ctrlPr>
                          <a:rPr kumimoji="1" lang="en-US" altLang="ja-JP" sz="2800" b="0" i="1" smtClean="0">
                            <a:latin typeface="Cambria Math" panose="02040503050406030204" pitchFamily="18" charset="0"/>
                          </a:rPr>
                        </m:ctrlPr>
                      </m:sSubPr>
                      <m:e>
                        <m:r>
                          <m:rPr>
                            <m:sty m:val="p"/>
                          </m:rPr>
                          <a:rPr kumimoji="1" lang="en-US" altLang="ja-JP" sz="2800" b="0" i="0" smtClean="0">
                            <a:latin typeface="Cambria Math" panose="02040503050406030204" pitchFamily="18" charset="0"/>
                          </a:rPr>
                          <m:t>t</m:t>
                        </m:r>
                      </m:e>
                      <m:sub>
                        <m:r>
                          <m:rPr>
                            <m:sty m:val="p"/>
                          </m:rPr>
                          <a:rPr kumimoji="1" lang="en-US" altLang="ja-JP" sz="2800" b="0" i="0" smtClean="0">
                            <a:latin typeface="Cambria Math" panose="02040503050406030204" pitchFamily="18" charset="0"/>
                          </a:rPr>
                          <m:t>PLH</m:t>
                        </m:r>
                      </m:sub>
                    </m:sSub>
                    <m:r>
                      <a:rPr kumimoji="1" lang="en-US" altLang="ja-JP" sz="2800" b="0" i="0" smtClean="0">
                        <a:latin typeface="Cambria Math" panose="02040503050406030204" pitchFamily="18" charset="0"/>
                      </a:rPr>
                      <m:t>=0.75</m:t>
                    </m:r>
                    <m:r>
                      <a:rPr lang="en-US" altLang="ja-JP" sz="2800" i="0" smtClean="0">
                        <a:latin typeface="Cambria Math" panose="02040503050406030204" pitchFamily="18" charset="0"/>
                        <a:ea typeface="Cambria Math" panose="02040503050406030204" pitchFamily="18" charset="0"/>
                      </a:rPr>
                      <m:t>×</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dd</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n</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dd</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p</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gg</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n</m:t>
                            </m:r>
                          </m:sub>
                        </m:sSub>
                        <m:r>
                          <a:rPr lang="en-US" altLang="ja-JP" sz="2800" b="0" i="0"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C</m:t>
                            </m:r>
                          </m:e>
                          <m:sub>
                            <m:r>
                              <m:rPr>
                                <m:sty m:val="p"/>
                              </m:rPr>
                              <a:rPr lang="en-US" altLang="ja-JP" sz="2800" b="0" i="0" smtClean="0">
                                <a:latin typeface="Cambria Math" panose="02040503050406030204" pitchFamily="18" charset="0"/>
                                <a:ea typeface="Cambria Math" panose="02040503050406030204" pitchFamily="18" charset="0"/>
                              </a:rPr>
                              <m:t>gg</m:t>
                            </m:r>
                            <m:r>
                              <a:rPr lang="en-US" altLang="ja-JP" sz="2800" b="0" i="0" smtClean="0">
                                <a:latin typeface="Cambria Math" panose="02040503050406030204" pitchFamily="18" charset="0"/>
                                <a:ea typeface="Cambria Math" panose="02040503050406030204" pitchFamily="18" charset="0"/>
                              </a:rPr>
                              <m:t>.</m:t>
                            </m:r>
                            <m:r>
                              <m:rPr>
                                <m:sty m:val="p"/>
                              </m:rPr>
                              <a:rPr lang="en-US" altLang="ja-JP" sz="2800" b="0" i="0" smtClean="0">
                                <a:latin typeface="Cambria Math" panose="02040503050406030204" pitchFamily="18" charset="0"/>
                                <a:ea typeface="Cambria Math" panose="02040503050406030204" pitchFamily="18" charset="0"/>
                              </a:rPr>
                              <m:t>p</m:t>
                            </m:r>
                          </m:sub>
                        </m:sSub>
                      </m:e>
                    </m:d>
                    <m:sSub>
                      <m:sSubPr>
                        <m:ctrlPr>
                          <a:rPr lang="en-US" altLang="ja-JP" sz="2800" b="0" i="1" smtClean="0">
                            <a:latin typeface="Cambria Math" panose="02040503050406030204" pitchFamily="18" charset="0"/>
                            <a:ea typeface="Cambria Math" panose="02040503050406030204" pitchFamily="18" charset="0"/>
                          </a:rPr>
                        </m:ctrlPr>
                      </m:sSubPr>
                      <m:e>
                        <m:r>
                          <m:rPr>
                            <m:sty m:val="p"/>
                          </m:rPr>
                          <a:rPr lang="en-US" altLang="ja-JP" sz="2800" b="0" i="0" smtClean="0">
                            <a:latin typeface="Cambria Math" panose="02040503050406030204" pitchFamily="18" charset="0"/>
                            <a:ea typeface="Cambria Math" panose="02040503050406030204" pitchFamily="18" charset="0"/>
                          </a:rPr>
                          <m:t>R</m:t>
                        </m:r>
                      </m:e>
                      <m:sub>
                        <m:r>
                          <m:rPr>
                            <m:sty m:val="p"/>
                          </m:rPr>
                          <a:rPr lang="en-US" altLang="ja-JP" sz="2800" b="0" i="0" smtClean="0">
                            <a:latin typeface="Cambria Math" panose="02040503050406030204" pitchFamily="18" charset="0"/>
                            <a:ea typeface="Cambria Math" panose="02040503050406030204" pitchFamily="18" charset="0"/>
                          </a:rPr>
                          <m:t>p</m:t>
                        </m:r>
                      </m:sub>
                    </m:sSub>
                  </m:oMath>
                </a14:m>
                <a:br>
                  <a:rPr lang="en-US" altLang="ja-JP" sz="2000" dirty="0">
                    <a:latin typeface="+mn-ea"/>
                  </a:rPr>
                </a:br>
                <a:r>
                  <a:rPr lang="ja-JP" altLang="en-US" sz="2000" dirty="0">
                    <a:latin typeface="+mn-ea"/>
                  </a:rPr>
                  <a:t>入力立ち下がり・出力立ち上がり遅延</a:t>
                </a:r>
                <a:endParaRPr kumimoji="1" lang="en-US" altLang="ja-JP" sz="2000" dirty="0"/>
              </a:p>
              <a:p>
                <a:pPr lvl="1"/>
                <a:r>
                  <a:rPr lang="en-US" altLang="ja-JP" sz="2000" dirty="0" err="1"/>
                  <a:t>Cdd</a:t>
                </a:r>
                <a:r>
                  <a:rPr lang="en-US" altLang="ja-JP" sz="2000" dirty="0"/>
                  <a:t> = </a:t>
                </a:r>
                <a:r>
                  <a:rPr lang="ja-JP" altLang="en-US" sz="2000" dirty="0"/>
                  <a:t>出力側のドレイン容量、</a:t>
                </a:r>
                <a:r>
                  <a:rPr lang="en-US" altLang="ja-JP" sz="2000" dirty="0" err="1"/>
                  <a:t>Cgg</a:t>
                </a:r>
                <a:r>
                  <a:rPr lang="en-US" altLang="ja-JP" sz="2000" dirty="0"/>
                  <a:t> = </a:t>
                </a:r>
                <a:r>
                  <a:rPr lang="ja-JP" altLang="en-US" sz="2000" dirty="0"/>
                  <a:t>入力側のゲート容量　</a:t>
                </a:r>
                <a:r>
                  <a:rPr lang="en-US" altLang="ja-JP" sz="2000" dirty="0"/>
                  <a:t>R=</a:t>
                </a:r>
                <a:r>
                  <a:rPr lang="ja-JP" altLang="en-US" sz="2000" dirty="0"/>
                  <a:t>出力側のオン抵抗</a:t>
                </a:r>
                <a:endParaRPr lang="en-US" altLang="ja-JP" sz="2000" dirty="0"/>
              </a:p>
              <a:p>
                <a:pPr algn="ctr"/>
                <a14:m>
                  <m:oMath xmlns:m="http://schemas.openxmlformats.org/officeDocument/2006/math">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𝑛</m:t>
                        </m:r>
                      </m:sub>
                    </m:sSub>
                    <m:r>
                      <a:rPr kumimoji="1" lang="en-US" altLang="ja-JP" sz="2000" b="0" i="1" dirty="0" smtClean="0">
                        <a:latin typeface="Cambria Math" panose="02040503050406030204" pitchFamily="18" charset="0"/>
                      </a:rPr>
                      <m:t>=</m:t>
                    </m:r>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𝑝</m:t>
                        </m:r>
                      </m:sub>
                    </m:sSub>
                  </m:oMath>
                </a14:m>
                <a:r>
                  <a:rPr kumimoji="1" lang="ja-JP" altLang="en-US" sz="2000" dirty="0"/>
                  <a:t>なら立ち上がり遅延と立ち下がり遅延は一致する？</a:t>
                </a:r>
              </a:p>
              <a:p>
                <a:pPr marL="342900" indent="-342900">
                  <a:buFont typeface="Arial" panose="020B0604020202020204" pitchFamily="34" charset="0"/>
                  <a:buChar char="•"/>
                </a:pPr>
                <a:endParaRPr lang="en-US" altLang="ja-JP" sz="2000" dirty="0">
                  <a:solidFill>
                    <a:schemeClr val="tx1"/>
                  </a:solidFill>
                </a:endParaRPr>
              </a:p>
            </p:txBody>
          </p:sp>
        </mc:Choice>
        <mc:Fallback xmlns="">
          <p:sp>
            <p:nvSpPr>
              <p:cNvPr id="5" name="コンテンツ プレースホルダー 4">
                <a:extLst>
                  <a:ext uri="{FF2B5EF4-FFF2-40B4-BE49-F238E27FC236}">
                    <a16:creationId xmlns:a16="http://schemas.microsoft.com/office/drawing/2014/main" id="{E81E0037-130A-5E89-C675-1630188914CC}"/>
                  </a:ext>
                </a:extLst>
              </p:cNvPr>
              <p:cNvSpPr>
                <a:spLocks noGrp="1" noRot="1" noChangeAspect="1" noMove="1" noResize="1" noEditPoints="1" noAdjustHandles="1" noChangeArrowheads="1" noChangeShapeType="1" noTextEdit="1"/>
              </p:cNvSpPr>
              <p:nvPr>
                <p:ph sz="quarter" idx="13"/>
              </p:nvPr>
            </p:nvSpPr>
            <p:spPr>
              <a:blipFill>
                <a:blip r:embed="rId2"/>
                <a:stretch>
                  <a:fillRect l="-489" t="-662"/>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CB737C34-77F7-FD0C-33CA-EF2DD40099A8}"/>
              </a:ext>
            </a:extLst>
          </p:cNvPr>
          <p:cNvPicPr>
            <a:picLocks noChangeAspect="1"/>
          </p:cNvPicPr>
          <p:nvPr/>
        </p:nvPicPr>
        <p:blipFill>
          <a:blip r:embed="rId3"/>
          <a:stretch>
            <a:fillRect/>
          </a:stretch>
        </p:blipFill>
        <p:spPr>
          <a:xfrm>
            <a:off x="3268818" y="5898725"/>
            <a:ext cx="5561905" cy="666667"/>
          </a:xfrm>
          <a:prstGeom prst="rect">
            <a:avLst/>
          </a:prstGeom>
        </p:spPr>
      </p:pic>
    </p:spTree>
    <p:extLst>
      <p:ext uri="{BB962C8B-B14F-4D97-AF65-F5344CB8AC3E}">
        <p14:creationId xmlns:p14="http://schemas.microsoft.com/office/powerpoint/2010/main" val="3311037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E3252F-A241-E579-A3F9-D355E719226B}"/>
              </a:ext>
            </a:extLst>
          </p:cNvPr>
          <p:cNvSpPr>
            <a:spLocks noGrp="1"/>
          </p:cNvSpPr>
          <p:nvPr>
            <p:ph type="title"/>
          </p:nvPr>
        </p:nvSpPr>
        <p:spPr/>
        <p:txBody>
          <a:bodyPr/>
          <a:lstStyle/>
          <a:p>
            <a:r>
              <a:rPr lang="en-US" altLang="ja-JP" dirty="0" err="1"/>
              <a:t>Cdd</a:t>
            </a:r>
            <a:r>
              <a:rPr lang="en-US" altLang="ja-JP" dirty="0"/>
              <a:t>, </a:t>
            </a:r>
            <a:r>
              <a:rPr lang="en-US" altLang="ja-JP" dirty="0" err="1"/>
              <a:t>Cgg</a:t>
            </a:r>
            <a:r>
              <a:rPr lang="en-US" altLang="ja-JP" dirty="0"/>
              <a:t> </a:t>
            </a:r>
            <a:r>
              <a:rPr lang="ja-JP" altLang="en-US" dirty="0"/>
              <a:t>は</a:t>
            </a:r>
            <a:r>
              <a:rPr lang="en-US" altLang="ja-JP" dirty="0"/>
              <a:t>op</a:t>
            </a:r>
            <a:r>
              <a:rPr lang="ja-JP" altLang="en-US" dirty="0"/>
              <a:t>解析でシミュレーション可能</a:t>
            </a:r>
            <a:endParaRPr kumimoji="1" lang="ja-JP" altLang="en-US" dirty="0"/>
          </a:p>
        </p:txBody>
      </p:sp>
      <p:sp>
        <p:nvSpPr>
          <p:cNvPr id="4" name="日付プレースホルダー 3">
            <a:extLst>
              <a:ext uri="{FF2B5EF4-FFF2-40B4-BE49-F238E27FC236}">
                <a16:creationId xmlns:a16="http://schemas.microsoft.com/office/drawing/2014/main" id="{12BA894C-B5ED-3C8E-D82C-C0BBCFEC7E14}"/>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43884E49-B1D5-3BCA-2CAD-0B7EB913045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54</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6C707F6B-8B97-1396-D9EF-BA759A92BD1F}"/>
              </a:ext>
            </a:extLst>
          </p:cNvPr>
          <p:cNvSpPr>
            <a:spLocks noGrp="1"/>
          </p:cNvSpPr>
          <p:nvPr>
            <p:ph sz="quarter" idx="13"/>
          </p:nvPr>
        </p:nvSpPr>
        <p:spPr/>
        <p:txBody>
          <a:bodyPr>
            <a:normAutofit/>
          </a:bodyPr>
          <a:lstStyle/>
          <a:p>
            <a:r>
              <a:rPr lang="ja-JP" altLang="en-US" sz="2000" dirty="0"/>
              <a:t>ネットで</a:t>
            </a:r>
            <a:r>
              <a:rPr lang="en-US" altLang="ja-JP" sz="2000" dirty="0"/>
              <a:t>MOSFET</a:t>
            </a:r>
            <a:r>
              <a:rPr lang="ja-JP" altLang="en-US" sz="2000" dirty="0"/>
              <a:t>の入力容量</a:t>
            </a:r>
            <a:r>
              <a:rPr lang="en-US" altLang="ja-JP" sz="2000" dirty="0"/>
              <a:t>(</a:t>
            </a:r>
            <a:r>
              <a:rPr lang="en-US" altLang="ja-JP" sz="2000" dirty="0" err="1"/>
              <a:t>Ciss</a:t>
            </a:r>
            <a:r>
              <a:rPr lang="en-US" altLang="ja-JP" sz="2000" dirty="0"/>
              <a:t>)</a:t>
            </a:r>
            <a:r>
              <a:rPr lang="ja-JP" altLang="en-US" sz="2000" dirty="0"/>
              <a:t>を検索すると下記の式がでてくる</a:t>
            </a:r>
            <a:br>
              <a:rPr lang="en-US" altLang="ja-JP" sz="2000" dirty="0"/>
            </a:br>
            <a:r>
              <a:rPr kumimoji="1" lang="en-US" altLang="ja-JP" sz="2000" dirty="0" err="1"/>
              <a:t>Ciss</a:t>
            </a:r>
            <a:r>
              <a:rPr kumimoji="1" lang="en-US" altLang="ja-JP" sz="2000" dirty="0"/>
              <a:t> = Cgs + </a:t>
            </a:r>
            <a:r>
              <a:rPr kumimoji="1" lang="en-US" altLang="ja-JP" sz="2000" dirty="0" err="1"/>
              <a:t>Cgd</a:t>
            </a:r>
            <a:r>
              <a:rPr lang="ja-JP" altLang="en-US" sz="2000" dirty="0"/>
              <a:t>　＝　ゲートソース間容量　＋　ゲートドレイン間容量</a:t>
            </a:r>
            <a:endParaRPr kumimoji="1" lang="en-US" altLang="ja-JP" sz="2000" dirty="0"/>
          </a:p>
          <a:p>
            <a:endParaRPr lang="en-US" altLang="ja-JP" sz="2000" dirty="0"/>
          </a:p>
          <a:p>
            <a:r>
              <a:rPr lang="en-US" altLang="ja-JP" sz="2000" dirty="0"/>
              <a:t>LSI</a:t>
            </a:r>
            <a:r>
              <a:rPr lang="ja-JP" altLang="en-US" sz="2000" dirty="0"/>
              <a:t>の</a:t>
            </a:r>
            <a:r>
              <a:rPr lang="en-US" altLang="ja-JP" sz="2000" dirty="0"/>
              <a:t>CMOS</a:t>
            </a:r>
            <a:r>
              <a:rPr lang="ja-JP" altLang="en-US" sz="2000" dirty="0"/>
              <a:t>では</a:t>
            </a:r>
            <a:r>
              <a:rPr lang="ja-JP" altLang="en-US" sz="2000" dirty="0">
                <a:solidFill>
                  <a:srgbClr val="FF0000"/>
                </a:solidFill>
              </a:rPr>
              <a:t>ゲートボディ間容量も考慮する必要がある</a:t>
            </a:r>
            <a:br>
              <a:rPr lang="en-US" altLang="ja-JP" sz="2000" dirty="0">
                <a:solidFill>
                  <a:schemeClr val="accent1"/>
                </a:solidFill>
              </a:rPr>
            </a:br>
            <a:r>
              <a:rPr kumimoji="1" lang="en-US" altLang="ja-JP" sz="2000" dirty="0" err="1"/>
              <a:t>Cgg</a:t>
            </a:r>
            <a:r>
              <a:rPr kumimoji="1" lang="en-US" altLang="ja-JP" sz="2000" dirty="0"/>
              <a:t> = |Cgs + </a:t>
            </a:r>
            <a:r>
              <a:rPr kumimoji="1" lang="en-US" altLang="ja-JP" sz="2000" dirty="0" err="1"/>
              <a:t>Cgd</a:t>
            </a:r>
            <a:r>
              <a:rPr kumimoji="1" lang="en-US" altLang="ja-JP" sz="2000" dirty="0"/>
              <a:t> </a:t>
            </a:r>
            <a:r>
              <a:rPr kumimoji="1" lang="en-US" altLang="ja-JP" sz="2000" dirty="0">
                <a:solidFill>
                  <a:srgbClr val="FF0000"/>
                </a:solidFill>
              </a:rPr>
              <a:t>+ </a:t>
            </a:r>
            <a:r>
              <a:rPr kumimoji="1" lang="en-US" altLang="ja-JP" sz="2000" dirty="0" err="1">
                <a:solidFill>
                  <a:srgbClr val="FF0000"/>
                </a:solidFill>
              </a:rPr>
              <a:t>Cgb</a:t>
            </a:r>
            <a:r>
              <a:rPr kumimoji="1" lang="en-US" altLang="ja-JP" sz="2000" dirty="0"/>
              <a:t>|</a:t>
            </a:r>
          </a:p>
          <a:p>
            <a:pPr lvl="1"/>
            <a:r>
              <a:rPr kumimoji="1" lang="ja-JP" altLang="en-US" sz="2000" dirty="0"/>
              <a:t>ゲート容量は</a:t>
            </a:r>
            <a:r>
              <a:rPr lang="en-US" altLang="ja-JP" sz="2000" dirty="0" err="1"/>
              <a:t>Cgg</a:t>
            </a:r>
            <a:r>
              <a:rPr lang="ja-JP" altLang="en-US" sz="2000" dirty="0"/>
              <a:t>というパラメータで表される</a:t>
            </a:r>
            <a:endParaRPr lang="en-US" altLang="ja-JP" sz="2000" dirty="0"/>
          </a:p>
          <a:p>
            <a:pPr lvl="1"/>
            <a:r>
              <a:rPr lang="ja-JP" altLang="en-US" sz="2000" dirty="0"/>
              <a:t>出力容量</a:t>
            </a:r>
            <a:r>
              <a:rPr lang="en-US" altLang="ja-JP" sz="2000" dirty="0"/>
              <a:t>=</a:t>
            </a:r>
            <a:r>
              <a:rPr lang="ja-JP" altLang="en-US" sz="2000" dirty="0"/>
              <a:t>ドレイン容量 </a:t>
            </a:r>
            <a:r>
              <a:rPr lang="en-US" altLang="ja-JP" sz="2000" dirty="0" err="1"/>
              <a:t>Cdd</a:t>
            </a:r>
            <a:r>
              <a:rPr lang="en-US" altLang="ja-JP" sz="2000" dirty="0"/>
              <a:t> = |</a:t>
            </a:r>
            <a:r>
              <a:rPr lang="en-US" altLang="ja-JP" sz="2000" dirty="0" err="1"/>
              <a:t>Cdg</a:t>
            </a:r>
            <a:r>
              <a:rPr lang="en-US" altLang="ja-JP" sz="2000" dirty="0"/>
              <a:t> + </a:t>
            </a:r>
            <a:r>
              <a:rPr lang="en-US" altLang="ja-JP" sz="2000" dirty="0" err="1"/>
              <a:t>Cds</a:t>
            </a:r>
            <a:r>
              <a:rPr lang="en-US" altLang="ja-JP" sz="2000" dirty="0"/>
              <a:t> + </a:t>
            </a:r>
            <a:r>
              <a:rPr lang="en-US" altLang="ja-JP" sz="2000" dirty="0" err="1"/>
              <a:t>Cdb</a:t>
            </a:r>
            <a:r>
              <a:rPr lang="en-US" altLang="ja-JP" sz="2000" dirty="0"/>
              <a:t>|</a:t>
            </a:r>
          </a:p>
          <a:p>
            <a:pPr lvl="2"/>
            <a:r>
              <a:rPr kumimoji="1" lang="en-US" altLang="ja-JP" sz="2000" dirty="0" err="1"/>
              <a:t>Cgd</a:t>
            </a:r>
            <a:r>
              <a:rPr kumimoji="1" lang="ja-JP" altLang="en-US" sz="2000" dirty="0"/>
              <a:t>、</a:t>
            </a:r>
            <a:r>
              <a:rPr kumimoji="1" lang="en-US" altLang="ja-JP" sz="2000" dirty="0" err="1"/>
              <a:t>Cdg</a:t>
            </a:r>
            <a:r>
              <a:rPr kumimoji="1" lang="ja-JP" altLang="en-US" sz="2000" dirty="0"/>
              <a:t>はどちらもドレイン・ゲート間の寄生容量を表しているが、</a:t>
            </a:r>
            <a:br>
              <a:rPr kumimoji="1" lang="en-US" altLang="ja-JP" sz="2000" dirty="0"/>
            </a:br>
            <a:r>
              <a:rPr kumimoji="1" lang="en-US" altLang="ja-JP" sz="2000" dirty="0" err="1"/>
              <a:t>Cdg</a:t>
            </a:r>
            <a:r>
              <a:rPr kumimoji="1" lang="ja-JP" altLang="en-US" sz="2000" dirty="0"/>
              <a:t>はドレイン電圧が変化した時に影響する寄生容量である一方、</a:t>
            </a:r>
            <a:br>
              <a:rPr kumimoji="1" lang="en-US" altLang="ja-JP" sz="2000" dirty="0"/>
            </a:br>
            <a:r>
              <a:rPr kumimoji="1" lang="en-US" altLang="ja-JP" sz="2000" dirty="0" err="1"/>
              <a:t>Cgd</a:t>
            </a:r>
            <a:r>
              <a:rPr kumimoji="1" lang="ja-JP" altLang="en-US" sz="2000" dirty="0"/>
              <a:t>は　ゲート電圧が変化した時に影響する寄生容量。　普通は </a:t>
            </a:r>
            <a:r>
              <a:rPr kumimoji="1" lang="en-US" altLang="ja-JP" sz="2000" dirty="0" err="1"/>
              <a:t>Cdg</a:t>
            </a:r>
            <a:r>
              <a:rPr kumimoji="1" lang="en-US" altLang="ja-JP" sz="2000" dirty="0"/>
              <a:t> </a:t>
            </a:r>
            <a:r>
              <a:rPr kumimoji="1" lang="ja-JP" altLang="en-US" sz="2000" dirty="0"/>
              <a:t>≠ </a:t>
            </a:r>
            <a:r>
              <a:rPr kumimoji="1" lang="en-US" altLang="ja-JP" sz="2000" dirty="0" err="1"/>
              <a:t>Cgd</a:t>
            </a:r>
            <a:endParaRPr kumimoji="1" lang="ja-JP" altLang="en-US" sz="2000" dirty="0"/>
          </a:p>
        </p:txBody>
      </p:sp>
      <p:sp>
        <p:nvSpPr>
          <p:cNvPr id="5" name="テキスト ボックス 4">
            <a:extLst>
              <a:ext uri="{FF2B5EF4-FFF2-40B4-BE49-F238E27FC236}">
                <a16:creationId xmlns:a16="http://schemas.microsoft.com/office/drawing/2014/main" id="{5DD8CFD5-8B25-B64E-C712-2DB0A186D9DC}"/>
              </a:ext>
            </a:extLst>
          </p:cNvPr>
          <p:cNvSpPr txBox="1"/>
          <p:nvPr/>
        </p:nvSpPr>
        <p:spPr>
          <a:xfrm>
            <a:off x="7567749" y="3453727"/>
            <a:ext cx="3997236" cy="646331"/>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入力容量 </a:t>
            </a:r>
            <a:r>
              <a:rPr kumimoji="1" lang="en-US" altLang="ja-JP" dirty="0"/>
              <a:t>/ </a:t>
            </a:r>
            <a:r>
              <a:rPr kumimoji="1" lang="ja-JP" altLang="en-US" dirty="0"/>
              <a:t>出力容量を調べる時は</a:t>
            </a:r>
            <a:endParaRPr kumimoji="1" lang="en-US" altLang="ja-JP" dirty="0"/>
          </a:p>
          <a:p>
            <a:r>
              <a:rPr kumimoji="1" lang="en-US" altLang="ja-JP" dirty="0"/>
              <a:t>OP</a:t>
            </a:r>
            <a:r>
              <a:rPr kumimoji="1" lang="ja-JP" altLang="en-US" dirty="0"/>
              <a:t>解析で</a:t>
            </a:r>
            <a:r>
              <a:rPr kumimoji="1" lang="en-US" altLang="ja-JP" dirty="0" err="1"/>
              <a:t>Cgg</a:t>
            </a:r>
            <a:r>
              <a:rPr kumimoji="1" lang="en-US" altLang="ja-JP" dirty="0"/>
              <a:t> / </a:t>
            </a:r>
            <a:r>
              <a:rPr kumimoji="1" lang="en-US" altLang="ja-JP" dirty="0" err="1"/>
              <a:t>Cdd</a:t>
            </a:r>
            <a:r>
              <a:rPr kumimoji="1" lang="ja-JP" altLang="en-US" dirty="0"/>
              <a:t>を見る</a:t>
            </a:r>
          </a:p>
        </p:txBody>
      </p:sp>
    </p:spTree>
    <p:extLst>
      <p:ext uri="{BB962C8B-B14F-4D97-AF65-F5344CB8AC3E}">
        <p14:creationId xmlns:p14="http://schemas.microsoft.com/office/powerpoint/2010/main" val="1281343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5151CA-62B7-F53B-B57B-785CE4150BD2}"/>
              </a:ext>
            </a:extLst>
          </p:cNvPr>
          <p:cNvSpPr>
            <a:spLocks noGrp="1"/>
          </p:cNvSpPr>
          <p:nvPr>
            <p:ph type="title"/>
          </p:nvPr>
        </p:nvSpPr>
        <p:spPr/>
        <p:txBody>
          <a:bodyPr/>
          <a:lstStyle/>
          <a:p>
            <a:r>
              <a:rPr lang="ja-JP" altLang="en-US" dirty="0"/>
              <a:t>過渡応答、遅延時間</a:t>
            </a:r>
            <a:endParaRPr kumimoji="1" lang="ja-JP" altLang="en-US" dirty="0"/>
          </a:p>
        </p:txBody>
      </p:sp>
      <p:sp>
        <p:nvSpPr>
          <p:cNvPr id="3" name="日付プレースホルダー 2">
            <a:extLst>
              <a:ext uri="{FF2B5EF4-FFF2-40B4-BE49-F238E27FC236}">
                <a16:creationId xmlns:a16="http://schemas.microsoft.com/office/drawing/2014/main" id="{87032F22-2DFE-672E-E68C-F0F7B023CC6A}"/>
              </a:ext>
            </a:extLst>
          </p:cNvPr>
          <p:cNvSpPr>
            <a:spLocks noGrp="1"/>
          </p:cNvSpPr>
          <p:nvPr>
            <p:ph type="dt" sz="half" idx="10"/>
          </p:nvPr>
        </p:nvSpPr>
        <p:spPr/>
        <p:txBody>
          <a:bodyPr/>
          <a:lstStyle/>
          <a:p>
            <a:pPr rtl="0"/>
            <a:fld id="{8D8DB49E-3E1C-4EE9-B574-165AB3A95C68}"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EECD3E63-8178-2763-094A-07043DEE9CA6}"/>
              </a:ext>
            </a:extLst>
          </p:cNvPr>
          <p:cNvSpPr>
            <a:spLocks noGrp="1"/>
          </p:cNvSpPr>
          <p:nvPr>
            <p:ph type="sldNum" sz="quarter" idx="12"/>
          </p:nvPr>
        </p:nvSpPr>
        <p:spPr/>
        <p:txBody>
          <a:bodyPr/>
          <a:lstStyle/>
          <a:p>
            <a:pPr rtl="0"/>
            <a:fld id="{9860EDB8-5305-433F-BE41-D7A86D811DB3}" type="slidenum">
              <a:rPr lang="en-US" altLang="ja-JP" noProof="0" smtClean="0"/>
              <a:pPr rtl="0"/>
              <a:t>55</a:t>
            </a:fld>
            <a:endParaRPr lang="ja-JP" altLang="en-US" noProof="0"/>
          </a:p>
        </p:txBody>
      </p:sp>
      <p:sp>
        <p:nvSpPr>
          <p:cNvPr id="5" name="コンテンツ プレースホルダー 4">
            <a:extLst>
              <a:ext uri="{FF2B5EF4-FFF2-40B4-BE49-F238E27FC236}">
                <a16:creationId xmlns:a16="http://schemas.microsoft.com/office/drawing/2014/main" id="{9BA3EA52-D6F5-6704-82A9-65E03CCD8E4B}"/>
              </a:ext>
            </a:extLst>
          </p:cNvPr>
          <p:cNvSpPr>
            <a:spLocks noGrp="1"/>
          </p:cNvSpPr>
          <p:nvPr>
            <p:ph sz="quarter" idx="13"/>
          </p:nvPr>
        </p:nvSpPr>
        <p:spPr/>
        <p:txBody>
          <a:bodyPr>
            <a:normAutofit/>
          </a:bodyPr>
          <a:lstStyle/>
          <a:p>
            <a:pPr marL="342900" indent="-342900">
              <a:buFont typeface="Arial" panose="020B0604020202020204" pitchFamily="34" charset="0"/>
              <a:buChar char="•"/>
            </a:pPr>
            <a:r>
              <a:rPr kumimoji="1" lang="ja-JP" altLang="en-US" sz="2400" dirty="0"/>
              <a:t>遅延時間を見たい場合は</a:t>
            </a:r>
            <a:r>
              <a:rPr kumimoji="1" lang="en-US" altLang="ja-JP" sz="2400" dirty="0" err="1"/>
              <a:t>tran</a:t>
            </a:r>
            <a:r>
              <a:rPr kumimoji="1" lang="ja-JP" altLang="en-US" sz="2400" dirty="0"/>
              <a:t>解析を用いる</a:t>
            </a:r>
            <a:endParaRPr kumimoji="1" lang="en-US" altLang="ja-JP" sz="2400" dirty="0"/>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ja-JP" altLang="en-US" sz="2400" b="1" dirty="0">
                <a:solidFill>
                  <a:srgbClr val="FF0000"/>
                </a:solidFill>
              </a:rPr>
              <a:t>ロジックでは</a:t>
            </a:r>
            <a:r>
              <a:rPr kumimoji="1" lang="ja-JP" altLang="en-US" sz="2400" b="1" dirty="0">
                <a:solidFill>
                  <a:srgbClr val="FF0000"/>
                </a:solidFill>
              </a:rPr>
              <a:t>入力・出力段に負荷を設定しないと正しい過渡応答（遅延）が見れない</a:t>
            </a:r>
            <a:br>
              <a:rPr lang="en-US" altLang="ja-JP" sz="2400" dirty="0"/>
            </a:br>
            <a:r>
              <a:rPr lang="ja-JP" altLang="en-US" sz="2400" dirty="0"/>
              <a:t>今回は</a:t>
            </a:r>
            <a:r>
              <a:rPr lang="en-US" altLang="ja-JP" sz="2400" dirty="0"/>
              <a:t>FO=1</a:t>
            </a:r>
            <a:r>
              <a:rPr lang="ja-JP" altLang="en-US" sz="2400" dirty="0"/>
              <a:t>のインバータを設計するので、同じサイズのインバータを接続</a:t>
            </a:r>
            <a:br>
              <a:rPr kumimoji="1" lang="en-US" altLang="ja-JP" sz="2400" dirty="0"/>
            </a:br>
            <a:endParaRPr kumimoji="1" lang="ja-JP" altLang="en-US" sz="2400" dirty="0"/>
          </a:p>
        </p:txBody>
      </p:sp>
    </p:spTree>
    <p:extLst>
      <p:ext uri="{BB962C8B-B14F-4D97-AF65-F5344CB8AC3E}">
        <p14:creationId xmlns:p14="http://schemas.microsoft.com/office/powerpoint/2010/main" val="3682455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557494-DA4A-D8D6-A087-73FEB0A3EBF4}"/>
              </a:ext>
            </a:extLst>
          </p:cNvPr>
          <p:cNvSpPr>
            <a:spLocks noGrp="1"/>
          </p:cNvSpPr>
          <p:nvPr>
            <p:ph type="title"/>
          </p:nvPr>
        </p:nvSpPr>
        <p:spPr/>
        <p:txBody>
          <a:bodyPr/>
          <a:lstStyle/>
          <a:p>
            <a:r>
              <a:rPr kumimoji="1" lang="ja-JP" altLang="en-US" dirty="0"/>
              <a:t>テストベンチ例</a:t>
            </a:r>
          </a:p>
        </p:txBody>
      </p:sp>
      <p:sp>
        <p:nvSpPr>
          <p:cNvPr id="4" name="日付プレースホルダー 3">
            <a:extLst>
              <a:ext uri="{FF2B5EF4-FFF2-40B4-BE49-F238E27FC236}">
                <a16:creationId xmlns:a16="http://schemas.microsoft.com/office/drawing/2014/main" id="{E342BD62-2C99-CE58-ECB3-78105D330A50}"/>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F217465-7AD0-780E-DD31-A6434D5ABB6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56</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C527F445-CB2C-F984-9643-7B21F08C7967}"/>
              </a:ext>
            </a:extLst>
          </p:cNvPr>
          <p:cNvPicPr>
            <a:picLocks noGrp="1" noChangeAspect="1"/>
          </p:cNvPicPr>
          <p:nvPr>
            <p:ph sz="quarter" idx="13"/>
          </p:nvPr>
        </p:nvPicPr>
        <p:blipFill>
          <a:blip r:embed="rId2"/>
          <a:stretch>
            <a:fillRect/>
          </a:stretch>
        </p:blipFill>
        <p:spPr>
          <a:xfrm>
            <a:off x="2656104" y="1185909"/>
            <a:ext cx="6879791" cy="5241482"/>
          </a:xfrm>
        </p:spPr>
      </p:pic>
      <p:sp>
        <p:nvSpPr>
          <p:cNvPr id="3" name="テキスト ボックス 2">
            <a:extLst>
              <a:ext uri="{FF2B5EF4-FFF2-40B4-BE49-F238E27FC236}">
                <a16:creationId xmlns:a16="http://schemas.microsoft.com/office/drawing/2014/main" id="{AA1ED75B-5EE5-2FC0-FDF1-CA5C6D08D5D1}"/>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inv_meas.sch</a:t>
            </a:r>
            <a:endParaRPr kumimoji="1" lang="ja-JP" altLang="en-US" dirty="0">
              <a:solidFill>
                <a:schemeClr val="tx1"/>
              </a:solidFill>
            </a:endParaRPr>
          </a:p>
        </p:txBody>
      </p:sp>
    </p:spTree>
    <p:extLst>
      <p:ext uri="{BB962C8B-B14F-4D97-AF65-F5344CB8AC3E}">
        <p14:creationId xmlns:p14="http://schemas.microsoft.com/office/powerpoint/2010/main" val="2985300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FCCC75-C2D2-71C5-6981-991C7C7D9746}"/>
              </a:ext>
            </a:extLst>
          </p:cNvPr>
          <p:cNvSpPr>
            <a:spLocks noGrp="1"/>
          </p:cNvSpPr>
          <p:nvPr>
            <p:ph type="title"/>
          </p:nvPr>
        </p:nvSpPr>
        <p:spPr/>
        <p:txBody>
          <a:bodyPr/>
          <a:lstStyle/>
          <a:p>
            <a:r>
              <a:rPr lang="ja-JP" altLang="en-US" dirty="0"/>
              <a:t>波形ビューワから遅延時間を測る</a:t>
            </a:r>
            <a:endParaRPr kumimoji="1" lang="ja-JP" altLang="en-US" dirty="0"/>
          </a:p>
        </p:txBody>
      </p:sp>
      <p:sp>
        <p:nvSpPr>
          <p:cNvPr id="4" name="日付プレースホルダー 3">
            <a:extLst>
              <a:ext uri="{FF2B5EF4-FFF2-40B4-BE49-F238E27FC236}">
                <a16:creationId xmlns:a16="http://schemas.microsoft.com/office/drawing/2014/main" id="{0D50673A-8CE2-DE7F-07D6-686614198A7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509AB271-8CAD-F718-8D93-EB4300E8B49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57</a:t>
            </a:fld>
            <a:endParaRPr kumimoji="1" lang="ja-JP" altLang="en-US"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B5AC6FCC-DAD4-0B46-D92A-9C245FC321A6}"/>
              </a:ext>
            </a:extLst>
          </p:cNvPr>
          <p:cNvPicPr>
            <a:picLocks noGrp="1" noChangeAspect="1"/>
          </p:cNvPicPr>
          <p:nvPr>
            <p:ph sz="quarter" idx="13"/>
          </p:nvPr>
        </p:nvPicPr>
        <p:blipFill>
          <a:blip r:embed="rId2"/>
          <a:stretch>
            <a:fillRect/>
          </a:stretch>
        </p:blipFill>
        <p:spPr>
          <a:xfrm>
            <a:off x="1323975" y="1146173"/>
            <a:ext cx="9544050" cy="5366353"/>
          </a:xfrm>
        </p:spPr>
      </p:pic>
      <p:sp>
        <p:nvSpPr>
          <p:cNvPr id="9" name="矢印: 下 8">
            <a:extLst>
              <a:ext uri="{FF2B5EF4-FFF2-40B4-BE49-F238E27FC236}">
                <a16:creationId xmlns:a16="http://schemas.microsoft.com/office/drawing/2014/main" id="{2C69C348-1958-3621-4D87-8F7EB62E2B82}"/>
              </a:ext>
            </a:extLst>
          </p:cNvPr>
          <p:cNvSpPr/>
          <p:nvPr/>
        </p:nvSpPr>
        <p:spPr>
          <a:xfrm>
            <a:off x="6814686" y="1819175"/>
            <a:ext cx="394636" cy="4716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4686D4-AD31-B485-D320-8FD277CBD96C}"/>
              </a:ext>
            </a:extLst>
          </p:cNvPr>
          <p:cNvSpPr txBox="1"/>
          <p:nvPr/>
        </p:nvSpPr>
        <p:spPr>
          <a:xfrm>
            <a:off x="5090840" y="1405660"/>
            <a:ext cx="3842328" cy="369332"/>
          </a:xfrm>
          <a:prstGeom prst="rect">
            <a:avLst/>
          </a:prstGeom>
          <a:solidFill>
            <a:schemeClr val="tx1"/>
          </a:solidFill>
        </p:spPr>
        <p:txBody>
          <a:bodyPr wrap="square" rtlCol="0">
            <a:spAutoFit/>
          </a:bodyPr>
          <a:lstStyle/>
          <a:p>
            <a:pPr algn="ctr"/>
            <a:r>
              <a:rPr kumimoji="1" lang="ja-JP" altLang="en-US" dirty="0">
                <a:solidFill>
                  <a:schemeClr val="bg1"/>
                </a:solidFill>
              </a:rPr>
              <a:t>出力立ち下がりの遅延時間を求める</a:t>
            </a:r>
          </a:p>
        </p:txBody>
      </p:sp>
    </p:spTree>
    <p:extLst>
      <p:ext uri="{BB962C8B-B14F-4D97-AF65-F5344CB8AC3E}">
        <p14:creationId xmlns:p14="http://schemas.microsoft.com/office/powerpoint/2010/main" val="2768878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4AA9B-9982-4F44-278E-3F970BEB5DCC}"/>
              </a:ext>
            </a:extLst>
          </p:cNvPr>
          <p:cNvSpPr>
            <a:spLocks noGrp="1"/>
          </p:cNvSpPr>
          <p:nvPr>
            <p:ph type="title"/>
          </p:nvPr>
        </p:nvSpPr>
        <p:spPr/>
        <p:txBody>
          <a:bodyPr/>
          <a:lstStyle/>
          <a:p>
            <a:r>
              <a:rPr lang="ja-JP" altLang="en-US" dirty="0"/>
              <a:t>波形ビューワで遅延時間を見ると</a:t>
            </a:r>
            <a:r>
              <a:rPr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AADD22A5-A9E5-BD2B-F8A8-5683402383E0}"/>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DC4228D-3F89-B4B1-1B5F-2A7F80B48B6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58</a:t>
            </a:fld>
            <a:endParaRPr kumimoji="1" lang="ja-JP" altLang="en-US" sz="1400"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2580AF03-6A22-783E-1820-AB3D99BE5088}"/>
              </a:ext>
            </a:extLst>
          </p:cNvPr>
          <p:cNvPicPr>
            <a:picLocks noGrp="1" noChangeAspect="1"/>
          </p:cNvPicPr>
          <p:nvPr>
            <p:ph sz="quarter" idx="13"/>
          </p:nvPr>
        </p:nvPicPr>
        <p:blipFill>
          <a:blip r:embed="rId2"/>
          <a:stretch>
            <a:fillRect/>
          </a:stretch>
        </p:blipFill>
        <p:spPr>
          <a:xfrm>
            <a:off x="1380978" y="1271663"/>
            <a:ext cx="9418168" cy="5295572"/>
          </a:xfrm>
        </p:spPr>
      </p:pic>
      <p:sp>
        <p:nvSpPr>
          <p:cNvPr id="9" name="楕円 8">
            <a:extLst>
              <a:ext uri="{FF2B5EF4-FFF2-40B4-BE49-F238E27FC236}">
                <a16:creationId xmlns:a16="http://schemas.microsoft.com/office/drawing/2014/main" id="{118B4676-DEAA-9F9A-3BAB-C677F4ED742E}"/>
              </a:ext>
            </a:extLst>
          </p:cNvPr>
          <p:cNvSpPr/>
          <p:nvPr/>
        </p:nvSpPr>
        <p:spPr>
          <a:xfrm>
            <a:off x="9839014" y="1636295"/>
            <a:ext cx="1084104" cy="552723"/>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12641BAD-E373-12C7-1475-BE6611B908D5}"/>
              </a:ext>
            </a:extLst>
          </p:cNvPr>
          <p:cNvSpPr/>
          <p:nvPr/>
        </p:nvSpPr>
        <p:spPr>
          <a:xfrm>
            <a:off x="8632615" y="2241703"/>
            <a:ext cx="3496902" cy="9465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kumimoji="1" lang="ja-JP" altLang="en-US" dirty="0">
                <a:solidFill>
                  <a:schemeClr val="bg1"/>
                </a:solidFill>
              </a:rPr>
              <a:t>入力</a:t>
            </a:r>
            <a:r>
              <a:rPr kumimoji="1" lang="en-US" altLang="ja-JP" dirty="0">
                <a:solidFill>
                  <a:schemeClr val="bg1"/>
                </a:solidFill>
              </a:rPr>
              <a:t>(</a:t>
            </a:r>
            <a:r>
              <a:rPr kumimoji="1" lang="ja-JP" altLang="en-US" dirty="0">
                <a:solidFill>
                  <a:schemeClr val="bg1"/>
                </a:solidFill>
              </a:rPr>
              <a:t>立ち上がり </a:t>
            </a:r>
            <a:r>
              <a:rPr kumimoji="1" lang="en-US" altLang="ja-JP" dirty="0">
                <a:solidFill>
                  <a:schemeClr val="bg1"/>
                </a:solidFill>
              </a:rPr>
              <a:t>0.9V) 2.081ns</a:t>
            </a:r>
          </a:p>
          <a:p>
            <a:r>
              <a:rPr kumimoji="1" lang="ja-JP" altLang="en-US" dirty="0">
                <a:solidFill>
                  <a:srgbClr val="FFFF00"/>
                </a:solidFill>
              </a:rPr>
              <a:t>出力</a:t>
            </a:r>
            <a:r>
              <a:rPr kumimoji="1" lang="en-US" altLang="ja-JP" dirty="0">
                <a:solidFill>
                  <a:srgbClr val="FFFF00"/>
                </a:solidFill>
              </a:rPr>
              <a:t>(</a:t>
            </a:r>
            <a:r>
              <a:rPr kumimoji="1" lang="ja-JP" altLang="en-US" dirty="0">
                <a:solidFill>
                  <a:srgbClr val="FFFF00"/>
                </a:solidFill>
              </a:rPr>
              <a:t>立ち下がり </a:t>
            </a:r>
            <a:r>
              <a:rPr kumimoji="1" lang="en-US" altLang="ja-JP" dirty="0">
                <a:solidFill>
                  <a:srgbClr val="FFFF00"/>
                </a:solidFill>
              </a:rPr>
              <a:t>0.9V) 2.118ns</a:t>
            </a:r>
          </a:p>
          <a:p>
            <a:r>
              <a:rPr kumimoji="1" lang="ja-JP" altLang="en-US" dirty="0">
                <a:solidFill>
                  <a:schemeClr val="accent1"/>
                </a:solidFill>
              </a:rPr>
              <a:t>差分 </a:t>
            </a:r>
            <a:r>
              <a:rPr kumimoji="1" lang="en-US" altLang="ja-JP" dirty="0">
                <a:solidFill>
                  <a:schemeClr val="accent1"/>
                </a:solidFill>
              </a:rPr>
              <a:t>33.54ps</a:t>
            </a:r>
            <a:endParaRPr kumimoji="1" lang="ja-JP" altLang="en-US" dirty="0"/>
          </a:p>
        </p:txBody>
      </p:sp>
      <p:sp>
        <p:nvSpPr>
          <p:cNvPr id="12" name="楕円 11">
            <a:extLst>
              <a:ext uri="{FF2B5EF4-FFF2-40B4-BE49-F238E27FC236}">
                <a16:creationId xmlns:a16="http://schemas.microsoft.com/office/drawing/2014/main" id="{96DC04E3-13DD-AF61-9A19-E6D2A3C93D83}"/>
              </a:ext>
            </a:extLst>
          </p:cNvPr>
          <p:cNvSpPr/>
          <p:nvPr/>
        </p:nvSpPr>
        <p:spPr>
          <a:xfrm>
            <a:off x="1380978" y="1912656"/>
            <a:ext cx="1084104" cy="552723"/>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0705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FCCC75-C2D2-71C5-6981-991C7C7D9746}"/>
              </a:ext>
            </a:extLst>
          </p:cNvPr>
          <p:cNvSpPr>
            <a:spLocks noGrp="1"/>
          </p:cNvSpPr>
          <p:nvPr>
            <p:ph type="title"/>
          </p:nvPr>
        </p:nvSpPr>
        <p:spPr/>
        <p:txBody>
          <a:bodyPr/>
          <a:lstStyle/>
          <a:p>
            <a:r>
              <a:rPr lang="en-US" altLang="ja-JP" dirty="0" err="1"/>
              <a:t>meas</a:t>
            </a:r>
            <a:r>
              <a:rPr lang="ja-JP" altLang="en-US" dirty="0"/>
              <a:t>で遅延時間を測る</a:t>
            </a:r>
            <a:endParaRPr kumimoji="1" lang="ja-JP" altLang="en-US" dirty="0"/>
          </a:p>
        </p:txBody>
      </p:sp>
      <p:sp>
        <p:nvSpPr>
          <p:cNvPr id="4" name="日付プレースホルダー 3">
            <a:extLst>
              <a:ext uri="{FF2B5EF4-FFF2-40B4-BE49-F238E27FC236}">
                <a16:creationId xmlns:a16="http://schemas.microsoft.com/office/drawing/2014/main" id="{0D50673A-8CE2-DE7F-07D6-686614198A7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509AB271-8CAD-F718-8D93-EB4300E8B49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59</a:t>
            </a:fld>
            <a:endParaRPr kumimoji="1" lang="ja-JP" altLang="en-US" sz="1400" dirty="0">
              <a:latin typeface="Meiryo UI" panose="020B0604030504040204" pitchFamily="50" charset="-128"/>
              <a:ea typeface="Meiryo UI" panose="020B0604030504040204" pitchFamily="50" charset="-128"/>
            </a:endParaRPr>
          </a:p>
        </p:txBody>
      </p:sp>
      <p:pic>
        <p:nvPicPr>
          <p:cNvPr id="8" name="コンテンツ プレースホルダー 7">
            <a:extLst>
              <a:ext uri="{FF2B5EF4-FFF2-40B4-BE49-F238E27FC236}">
                <a16:creationId xmlns:a16="http://schemas.microsoft.com/office/drawing/2014/main" id="{B5AC6FCC-DAD4-0B46-D92A-9C245FC321A6}"/>
              </a:ext>
            </a:extLst>
          </p:cNvPr>
          <p:cNvPicPr>
            <a:picLocks noGrp="1" noChangeAspect="1"/>
          </p:cNvPicPr>
          <p:nvPr>
            <p:ph sz="quarter" idx="13"/>
          </p:nvPr>
        </p:nvPicPr>
        <p:blipFill>
          <a:blip r:embed="rId2"/>
          <a:stretch>
            <a:fillRect/>
          </a:stretch>
        </p:blipFill>
        <p:spPr>
          <a:xfrm>
            <a:off x="1323975" y="1146173"/>
            <a:ext cx="9544050" cy="5366353"/>
          </a:xfrm>
        </p:spPr>
      </p:pic>
      <p:sp>
        <p:nvSpPr>
          <p:cNvPr id="9" name="矢印: 下 8">
            <a:extLst>
              <a:ext uri="{FF2B5EF4-FFF2-40B4-BE49-F238E27FC236}">
                <a16:creationId xmlns:a16="http://schemas.microsoft.com/office/drawing/2014/main" id="{2C69C348-1958-3621-4D87-8F7EB62E2B82}"/>
              </a:ext>
            </a:extLst>
          </p:cNvPr>
          <p:cNvSpPr/>
          <p:nvPr/>
        </p:nvSpPr>
        <p:spPr>
          <a:xfrm>
            <a:off x="6814686" y="1819175"/>
            <a:ext cx="394636" cy="4716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4686D4-AD31-B485-D320-8FD277CBD96C}"/>
              </a:ext>
            </a:extLst>
          </p:cNvPr>
          <p:cNvSpPr txBox="1"/>
          <p:nvPr/>
        </p:nvSpPr>
        <p:spPr>
          <a:xfrm>
            <a:off x="5090840" y="1405660"/>
            <a:ext cx="3842328" cy="369332"/>
          </a:xfrm>
          <a:prstGeom prst="rect">
            <a:avLst/>
          </a:prstGeom>
          <a:solidFill>
            <a:schemeClr val="tx1"/>
          </a:solidFill>
        </p:spPr>
        <p:txBody>
          <a:bodyPr wrap="square" rtlCol="0">
            <a:spAutoFit/>
          </a:bodyPr>
          <a:lstStyle/>
          <a:p>
            <a:pPr algn="ctr"/>
            <a:r>
              <a:rPr kumimoji="1" lang="ja-JP" altLang="en-US" dirty="0">
                <a:solidFill>
                  <a:schemeClr val="bg1"/>
                </a:solidFill>
              </a:rPr>
              <a:t>出力立ち下がりの遅延時間を求める</a:t>
            </a:r>
          </a:p>
        </p:txBody>
      </p:sp>
      <p:sp>
        <p:nvSpPr>
          <p:cNvPr id="3" name="正方形/長方形 2">
            <a:extLst>
              <a:ext uri="{FF2B5EF4-FFF2-40B4-BE49-F238E27FC236}">
                <a16:creationId xmlns:a16="http://schemas.microsoft.com/office/drawing/2014/main" id="{16AC35E6-F2A0-624C-E7F1-D6246838978F}"/>
              </a:ext>
            </a:extLst>
          </p:cNvPr>
          <p:cNvSpPr/>
          <p:nvPr/>
        </p:nvSpPr>
        <p:spPr>
          <a:xfrm>
            <a:off x="7209322" y="3829350"/>
            <a:ext cx="2946400" cy="6742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t>入力は２回目の立ち上がり</a:t>
            </a:r>
            <a:endParaRPr kumimoji="1" lang="en-US" altLang="ja-JP" dirty="0"/>
          </a:p>
          <a:p>
            <a:pPr algn="ctr"/>
            <a:r>
              <a:rPr kumimoji="1" lang="ja-JP" altLang="en-US" dirty="0"/>
              <a:t>出力は２回目の立ち下がり</a:t>
            </a:r>
          </a:p>
        </p:txBody>
      </p:sp>
    </p:spTree>
    <p:extLst>
      <p:ext uri="{BB962C8B-B14F-4D97-AF65-F5344CB8AC3E}">
        <p14:creationId xmlns:p14="http://schemas.microsoft.com/office/powerpoint/2010/main" val="77222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ダイアグラム&#10;&#10;自動的に生成された説明">
            <a:extLst>
              <a:ext uri="{FF2B5EF4-FFF2-40B4-BE49-F238E27FC236}">
                <a16:creationId xmlns:a16="http://schemas.microsoft.com/office/drawing/2014/main" id="{175035B5-825F-4206-5BDD-737CA76121E4}"/>
              </a:ext>
            </a:extLst>
          </p:cNvPr>
          <p:cNvPicPr>
            <a:picLocks noChangeAspect="1"/>
          </p:cNvPicPr>
          <p:nvPr/>
        </p:nvPicPr>
        <p:blipFill>
          <a:blip r:embed="rId2"/>
          <a:stretch>
            <a:fillRect/>
          </a:stretch>
        </p:blipFill>
        <p:spPr>
          <a:xfrm>
            <a:off x="8209952" y="1289432"/>
            <a:ext cx="3552825" cy="2459648"/>
          </a:xfrm>
          <a:prstGeom prst="rect">
            <a:avLst/>
          </a:prstGeom>
        </p:spPr>
      </p:pic>
      <p:sp>
        <p:nvSpPr>
          <p:cNvPr id="2" name="タイトル 1">
            <a:extLst>
              <a:ext uri="{FF2B5EF4-FFF2-40B4-BE49-F238E27FC236}">
                <a16:creationId xmlns:a16="http://schemas.microsoft.com/office/drawing/2014/main" id="{D0CAE913-4AC9-4EDC-17B5-6A1E414AF859}"/>
              </a:ext>
            </a:extLst>
          </p:cNvPr>
          <p:cNvSpPr>
            <a:spLocks noGrp="1"/>
          </p:cNvSpPr>
          <p:nvPr>
            <p:ph type="title"/>
          </p:nvPr>
        </p:nvSpPr>
        <p:spPr/>
        <p:txBody>
          <a:bodyPr/>
          <a:lstStyle/>
          <a:p>
            <a:r>
              <a:rPr lang="en-US" altLang="ja-JP" dirty="0"/>
              <a:t>What is LSI?</a:t>
            </a:r>
            <a:endParaRPr kumimoji="1" lang="ja-JP" altLang="en-US" dirty="0"/>
          </a:p>
        </p:txBody>
      </p:sp>
      <p:sp>
        <p:nvSpPr>
          <p:cNvPr id="3" name="日付プレースホルダー 2">
            <a:extLst>
              <a:ext uri="{FF2B5EF4-FFF2-40B4-BE49-F238E27FC236}">
                <a16:creationId xmlns:a16="http://schemas.microsoft.com/office/drawing/2014/main" id="{61F6579B-AD5A-7A60-1421-1D3BFF3E0F8E}"/>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57310787-00C3-9379-D185-FBDFFDAD36A7}"/>
              </a:ext>
            </a:extLst>
          </p:cNvPr>
          <p:cNvSpPr>
            <a:spLocks noGrp="1"/>
          </p:cNvSpPr>
          <p:nvPr>
            <p:ph type="sldNum" sz="quarter" idx="12"/>
          </p:nvPr>
        </p:nvSpPr>
        <p:spPr/>
        <p:txBody>
          <a:bodyPr/>
          <a:lstStyle/>
          <a:p>
            <a:pPr rtl="0"/>
            <a:fld id="{9860EDB8-5305-433F-BE41-D7A86D811DB3}" type="slidenum">
              <a:rPr lang="en-US" altLang="ja-JP" noProof="0" smtClean="0"/>
              <a:pPr rtl="0"/>
              <a:t>6</a:t>
            </a:fld>
            <a:endParaRPr lang="ja-JP" altLang="en-US" noProof="0"/>
          </a:p>
        </p:txBody>
      </p:sp>
      <p:sp>
        <p:nvSpPr>
          <p:cNvPr id="5" name="コンテンツ プレースホルダー 4">
            <a:extLst>
              <a:ext uri="{FF2B5EF4-FFF2-40B4-BE49-F238E27FC236}">
                <a16:creationId xmlns:a16="http://schemas.microsoft.com/office/drawing/2014/main" id="{8EFFF712-822F-636C-5FF2-71180BE302A2}"/>
              </a:ext>
            </a:extLst>
          </p:cNvPr>
          <p:cNvSpPr>
            <a:spLocks noGrp="1"/>
          </p:cNvSpPr>
          <p:nvPr>
            <p:ph sz="quarter" idx="13"/>
          </p:nvPr>
        </p:nvSpPr>
        <p:spPr/>
        <p:txBody>
          <a:bodyPr>
            <a:normAutofit/>
          </a:bodyPr>
          <a:lstStyle/>
          <a:p>
            <a:pPr marL="285750" indent="-285750">
              <a:buFont typeface="Arial" panose="020B0604020202020204" pitchFamily="34" charset="0"/>
              <a:buChar char="•"/>
            </a:pPr>
            <a:r>
              <a:rPr kumimoji="1" lang="ja-JP" altLang="en-US" sz="2000" dirty="0"/>
              <a:t>一言に</a:t>
            </a:r>
            <a:r>
              <a:rPr kumimoji="1" lang="en-US" altLang="ja-JP" sz="2000" dirty="0"/>
              <a:t>LSI</a:t>
            </a:r>
            <a:r>
              <a:rPr kumimoji="1" lang="ja-JP" altLang="en-US" sz="2000" dirty="0"/>
              <a:t>と言っても、様々な種類があ</a:t>
            </a:r>
            <a:r>
              <a:rPr lang="ja-JP" altLang="en-US" sz="2000" dirty="0"/>
              <a:t>り、設計手法もそれぞれで異なる</a:t>
            </a:r>
            <a:endParaRPr kumimoji="1" lang="en-US" altLang="ja-JP" sz="2000" dirty="0"/>
          </a:p>
          <a:p>
            <a:pPr marL="285750" indent="-285750">
              <a:buFont typeface="Arial" panose="020B0604020202020204" pitchFamily="34" charset="0"/>
              <a:buChar char="•"/>
            </a:pPr>
            <a:r>
              <a:rPr lang="en-US" altLang="ja-JP" sz="2000" dirty="0"/>
              <a:t>SKY130</a:t>
            </a:r>
            <a:r>
              <a:rPr lang="ja-JP" altLang="en-US" sz="2000" dirty="0"/>
              <a:t>と</a:t>
            </a:r>
            <a:r>
              <a:rPr lang="en-US" altLang="ja-JP" sz="2000" dirty="0"/>
              <a:t>GF180MCU</a:t>
            </a:r>
            <a:r>
              <a:rPr lang="ja-JP" altLang="en-US" sz="2000" dirty="0"/>
              <a:t>は</a:t>
            </a:r>
            <a:r>
              <a:rPr lang="ja-JP" altLang="en-US" sz="2000" dirty="0">
                <a:solidFill>
                  <a:srgbClr val="FF0000"/>
                </a:solidFill>
              </a:rPr>
              <a:t>プレーナ型</a:t>
            </a:r>
            <a:r>
              <a:rPr lang="en-US" altLang="ja-JP" sz="2000" dirty="0">
                <a:solidFill>
                  <a:srgbClr val="FF0000"/>
                </a:solidFill>
              </a:rPr>
              <a:t>FET</a:t>
            </a:r>
            <a:r>
              <a:rPr lang="ja-JP" altLang="en-US" sz="2000" dirty="0">
                <a:solidFill>
                  <a:srgbClr val="FF0000"/>
                </a:solidFill>
              </a:rPr>
              <a:t>プロセス</a:t>
            </a:r>
            <a:r>
              <a:rPr lang="en-US" altLang="ja-JP" sz="2000" b="1" dirty="0">
                <a:solidFill>
                  <a:srgbClr val="FF0000"/>
                </a:solidFill>
              </a:rPr>
              <a:t>   </a:t>
            </a:r>
            <a:r>
              <a:rPr lang="ja-JP" altLang="en-US" sz="2000" b="1" dirty="0">
                <a:solidFill>
                  <a:srgbClr val="FF0000"/>
                </a:solidFill>
              </a:rPr>
              <a:t>☞</a:t>
            </a:r>
            <a:br>
              <a:rPr lang="en-US" altLang="ja-JP" sz="2000" b="1" dirty="0">
                <a:solidFill>
                  <a:srgbClr val="FF0000"/>
                </a:solidFill>
              </a:rPr>
            </a:br>
            <a:r>
              <a:rPr lang="en-US" altLang="ja-JP" sz="2000" dirty="0">
                <a:solidFill>
                  <a:srgbClr val="464646"/>
                </a:solidFill>
              </a:rPr>
              <a:t>P</a:t>
            </a:r>
            <a:r>
              <a:rPr lang="ja-JP" altLang="en-US" sz="2000" dirty="0">
                <a:solidFill>
                  <a:srgbClr val="464646"/>
                </a:solidFill>
              </a:rPr>
              <a:t>型</a:t>
            </a:r>
            <a:r>
              <a:rPr lang="en-US" altLang="ja-JP" sz="2000" dirty="0">
                <a:solidFill>
                  <a:srgbClr val="464646"/>
                </a:solidFill>
              </a:rPr>
              <a:t>MOSFET</a:t>
            </a:r>
            <a:r>
              <a:rPr lang="ja-JP" altLang="en-US" sz="2000" dirty="0">
                <a:solidFill>
                  <a:srgbClr val="464646"/>
                </a:solidFill>
              </a:rPr>
              <a:t>と</a:t>
            </a:r>
            <a:r>
              <a:rPr lang="en-US" altLang="ja-JP" sz="2000" dirty="0">
                <a:solidFill>
                  <a:srgbClr val="464646"/>
                </a:solidFill>
              </a:rPr>
              <a:t>N</a:t>
            </a:r>
            <a:r>
              <a:rPr lang="ja-JP" altLang="en-US" sz="2000" dirty="0">
                <a:solidFill>
                  <a:srgbClr val="464646"/>
                </a:solidFill>
              </a:rPr>
              <a:t>型</a:t>
            </a:r>
            <a:r>
              <a:rPr lang="en-US" altLang="ja-JP" sz="2000" dirty="0">
                <a:solidFill>
                  <a:srgbClr val="464646"/>
                </a:solidFill>
              </a:rPr>
              <a:t>MOSFET</a:t>
            </a:r>
            <a:r>
              <a:rPr lang="ja-JP" altLang="en-US" sz="2000" dirty="0">
                <a:solidFill>
                  <a:srgbClr val="464646"/>
                </a:solidFill>
              </a:rPr>
              <a:t>が作成可能</a:t>
            </a:r>
            <a:endParaRPr lang="en-US" altLang="ja-JP" sz="2000" dirty="0">
              <a:solidFill>
                <a:srgbClr val="464646"/>
              </a:solidFill>
            </a:endParaRPr>
          </a:p>
          <a:p>
            <a:pPr marL="285750" indent="-285750">
              <a:buFont typeface="Arial" panose="020B0604020202020204" pitchFamily="34" charset="0"/>
              <a:buChar char="•"/>
            </a:pPr>
            <a:r>
              <a:rPr lang="ja-JP" altLang="en-US" sz="2000" dirty="0">
                <a:solidFill>
                  <a:srgbClr val="464646"/>
                </a:solidFill>
              </a:rPr>
              <a:t>プレーナ型</a:t>
            </a:r>
            <a:r>
              <a:rPr lang="en-US" altLang="ja-JP" sz="2000" dirty="0">
                <a:solidFill>
                  <a:srgbClr val="464646"/>
                </a:solidFill>
              </a:rPr>
              <a:t>FET</a:t>
            </a:r>
            <a:r>
              <a:rPr lang="ja-JP" altLang="en-US" sz="2000" dirty="0">
                <a:solidFill>
                  <a:srgbClr val="464646"/>
                </a:solidFill>
              </a:rPr>
              <a:t>は</a:t>
            </a:r>
            <a:r>
              <a:rPr lang="en-US" altLang="ja-JP" sz="2000" dirty="0">
                <a:solidFill>
                  <a:srgbClr val="464646"/>
                </a:solidFill>
              </a:rPr>
              <a:t>28nm</a:t>
            </a:r>
            <a:r>
              <a:rPr lang="ja-JP" altLang="en-US" sz="2000" dirty="0">
                <a:solidFill>
                  <a:srgbClr val="464646"/>
                </a:solidFill>
              </a:rPr>
              <a:t>程度が限界。</a:t>
            </a:r>
            <a:br>
              <a:rPr lang="en-US" altLang="ja-JP" sz="2000" dirty="0">
                <a:solidFill>
                  <a:srgbClr val="464646"/>
                </a:solidFill>
              </a:rPr>
            </a:br>
            <a:r>
              <a:rPr lang="en-US" altLang="ja-JP" sz="2000" dirty="0">
                <a:solidFill>
                  <a:srgbClr val="464646"/>
                </a:solidFill>
              </a:rPr>
              <a:t>CPU</a:t>
            </a:r>
            <a:r>
              <a:rPr lang="ja-JP" altLang="en-US" sz="2000" dirty="0">
                <a:solidFill>
                  <a:srgbClr val="464646"/>
                </a:solidFill>
              </a:rPr>
              <a:t>のような高密度集積回路では</a:t>
            </a:r>
            <a:r>
              <a:rPr lang="en-US" altLang="ja-JP" sz="2000" dirty="0" err="1">
                <a:solidFill>
                  <a:srgbClr val="464646"/>
                </a:solidFill>
              </a:rPr>
              <a:t>FinFET</a:t>
            </a:r>
            <a:r>
              <a:rPr lang="ja-JP" altLang="en-US" sz="2000" dirty="0">
                <a:solidFill>
                  <a:srgbClr val="464646"/>
                </a:solidFill>
              </a:rPr>
              <a:t>や</a:t>
            </a:r>
            <a:r>
              <a:rPr lang="en-US" altLang="ja-JP" sz="2000" dirty="0">
                <a:solidFill>
                  <a:srgbClr val="464646"/>
                </a:solidFill>
              </a:rPr>
              <a:t>GAA-FET</a:t>
            </a:r>
            <a:r>
              <a:rPr lang="ja-JP" altLang="en-US" sz="2000" dirty="0">
                <a:solidFill>
                  <a:srgbClr val="464646"/>
                </a:solidFill>
              </a:rPr>
              <a:t>といった</a:t>
            </a:r>
            <a:r>
              <a:rPr lang="en-US" altLang="ja-JP" sz="2000" dirty="0">
                <a:solidFill>
                  <a:srgbClr val="464646"/>
                </a:solidFill>
              </a:rPr>
              <a:t> </a:t>
            </a:r>
            <a:br>
              <a:rPr lang="en-US" altLang="ja-JP" sz="2000" dirty="0">
                <a:solidFill>
                  <a:srgbClr val="464646"/>
                </a:solidFill>
              </a:rPr>
            </a:br>
            <a:r>
              <a:rPr lang="ja-JP" altLang="en-US" sz="2000" dirty="0">
                <a:solidFill>
                  <a:srgbClr val="464646"/>
                </a:solidFill>
              </a:rPr>
              <a:t>全く別の構造をしたプロセスを使用しており、線幅もより狭い。</a:t>
            </a:r>
            <a:endParaRPr lang="en-US" altLang="ja-JP" sz="2000" dirty="0">
              <a:solidFill>
                <a:srgbClr val="464646"/>
              </a:solidFill>
            </a:endParaRPr>
          </a:p>
          <a:p>
            <a:pPr marL="285750" indent="-285750">
              <a:buFont typeface="Arial" panose="020B0604020202020204" pitchFamily="34" charset="0"/>
              <a:buChar char="•"/>
            </a:pPr>
            <a:r>
              <a:rPr lang="ja-JP" altLang="en-US" sz="2000" dirty="0">
                <a:solidFill>
                  <a:srgbClr val="464646"/>
                </a:solidFill>
              </a:rPr>
              <a:t>プレーナ型 </a:t>
            </a:r>
            <a:r>
              <a:rPr lang="en-US" altLang="ja-JP" sz="2000" dirty="0">
                <a:solidFill>
                  <a:srgbClr val="464646"/>
                </a:solidFill>
              </a:rPr>
              <a:t>130nm</a:t>
            </a:r>
            <a:r>
              <a:rPr lang="ja-JP" altLang="en-US" sz="2000" dirty="0">
                <a:solidFill>
                  <a:srgbClr val="464646"/>
                </a:solidFill>
              </a:rPr>
              <a:t>はロジック回路用としては時代遅れ </a:t>
            </a:r>
            <a:r>
              <a:rPr lang="en-US" altLang="ja-JP" sz="2000" dirty="0">
                <a:solidFill>
                  <a:srgbClr val="464646"/>
                </a:solidFill>
              </a:rPr>
              <a:t>(2000</a:t>
            </a:r>
            <a:r>
              <a:rPr lang="ja-JP" altLang="en-US" sz="2000" dirty="0">
                <a:solidFill>
                  <a:srgbClr val="464646"/>
                </a:solidFill>
              </a:rPr>
              <a:t>年前後</a:t>
            </a:r>
            <a:r>
              <a:rPr lang="en-US" altLang="ja-JP" sz="2000" dirty="0">
                <a:solidFill>
                  <a:srgbClr val="464646"/>
                </a:solidFill>
              </a:rPr>
              <a:t>) </a:t>
            </a:r>
            <a:r>
              <a:rPr lang="ja-JP" altLang="en-US" sz="2000" dirty="0">
                <a:solidFill>
                  <a:srgbClr val="464646"/>
                </a:solidFill>
              </a:rPr>
              <a:t>だが、</a:t>
            </a:r>
            <a:br>
              <a:rPr lang="en-US" altLang="ja-JP" sz="2000" dirty="0">
                <a:solidFill>
                  <a:srgbClr val="464646"/>
                </a:solidFill>
              </a:rPr>
            </a:br>
            <a:r>
              <a:rPr lang="en-US" altLang="ja-JP" sz="2000" dirty="0" err="1">
                <a:solidFill>
                  <a:srgbClr val="464646"/>
                </a:solidFill>
              </a:rPr>
              <a:t>FinFET</a:t>
            </a:r>
            <a:r>
              <a:rPr lang="ja-JP" altLang="en-US" sz="2000" dirty="0">
                <a:solidFill>
                  <a:srgbClr val="464646"/>
                </a:solidFill>
              </a:rPr>
              <a:t>よりも安く製造でき、そしてアナログ</a:t>
            </a:r>
            <a:r>
              <a:rPr lang="en-US" altLang="ja-JP" sz="2000" dirty="0">
                <a:solidFill>
                  <a:srgbClr val="464646"/>
                </a:solidFill>
              </a:rPr>
              <a:t>LSI</a:t>
            </a:r>
            <a:r>
              <a:rPr lang="ja-JP" altLang="en-US" sz="2000" dirty="0">
                <a:solidFill>
                  <a:srgbClr val="464646"/>
                </a:solidFill>
              </a:rPr>
              <a:t>としては現役である。</a:t>
            </a:r>
            <a:endParaRPr lang="en-US" altLang="ja-JP" sz="2000" dirty="0">
              <a:solidFill>
                <a:srgbClr val="464646"/>
              </a:solidFill>
            </a:endParaRPr>
          </a:p>
        </p:txBody>
      </p:sp>
      <p:sp>
        <p:nvSpPr>
          <p:cNvPr id="8" name="テキスト ボックス 7">
            <a:extLst>
              <a:ext uri="{FF2B5EF4-FFF2-40B4-BE49-F238E27FC236}">
                <a16:creationId xmlns:a16="http://schemas.microsoft.com/office/drawing/2014/main" id="{26336CF3-3D49-577A-6559-D865DAFC2EB1}"/>
              </a:ext>
            </a:extLst>
          </p:cNvPr>
          <p:cNvSpPr txBox="1"/>
          <p:nvPr/>
        </p:nvSpPr>
        <p:spPr>
          <a:xfrm>
            <a:off x="0" y="5920903"/>
            <a:ext cx="10537133" cy="646331"/>
          </a:xfrm>
          <a:prstGeom prst="rect">
            <a:avLst/>
          </a:prstGeom>
          <a:noFill/>
        </p:spPr>
        <p:txBody>
          <a:bodyPr wrap="square">
            <a:spAutoFit/>
          </a:bodyPr>
          <a:lstStyle/>
          <a:p>
            <a:r>
              <a:rPr lang="en-US" altLang="ja-JP" dirty="0"/>
              <a:t>https://commons.wikimedia.org/wiki/File:Multigate_models.png</a:t>
            </a:r>
          </a:p>
          <a:p>
            <a:r>
              <a:rPr lang="en-US" altLang="ja-JP" dirty="0"/>
              <a:t>https://commons.wikimedia.org/wiki/File:MOS-FET_gate_model_(n-channel)_E.PNG</a:t>
            </a:r>
            <a:endParaRPr lang="ja-JP" altLang="en-US" dirty="0"/>
          </a:p>
        </p:txBody>
      </p:sp>
      <p:pic>
        <p:nvPicPr>
          <p:cNvPr id="17" name="図 16">
            <a:extLst>
              <a:ext uri="{FF2B5EF4-FFF2-40B4-BE49-F238E27FC236}">
                <a16:creationId xmlns:a16="http://schemas.microsoft.com/office/drawing/2014/main" id="{A2351A5A-1E72-FB83-4937-7473E56CD875}"/>
              </a:ext>
            </a:extLst>
          </p:cNvPr>
          <p:cNvPicPr>
            <a:picLocks noChangeAspect="1"/>
          </p:cNvPicPr>
          <p:nvPr/>
        </p:nvPicPr>
        <p:blipFill>
          <a:blip r:embed="rId3"/>
          <a:stretch>
            <a:fillRect/>
          </a:stretch>
        </p:blipFill>
        <p:spPr>
          <a:xfrm>
            <a:off x="8681940" y="4249684"/>
            <a:ext cx="2608845" cy="1622375"/>
          </a:xfrm>
          <a:prstGeom prst="rect">
            <a:avLst/>
          </a:prstGeom>
        </p:spPr>
      </p:pic>
      <p:sp>
        <p:nvSpPr>
          <p:cNvPr id="18" name="テキスト ボックス 17">
            <a:extLst>
              <a:ext uri="{FF2B5EF4-FFF2-40B4-BE49-F238E27FC236}">
                <a16:creationId xmlns:a16="http://schemas.microsoft.com/office/drawing/2014/main" id="{93108EB4-A51D-1906-F0E7-6DEB46AD5C99}"/>
              </a:ext>
            </a:extLst>
          </p:cNvPr>
          <p:cNvSpPr txBox="1"/>
          <p:nvPr/>
        </p:nvSpPr>
        <p:spPr>
          <a:xfrm>
            <a:off x="8808463" y="3579248"/>
            <a:ext cx="2355798" cy="369332"/>
          </a:xfrm>
          <a:prstGeom prst="rect">
            <a:avLst/>
          </a:prstGeom>
          <a:noFill/>
        </p:spPr>
        <p:txBody>
          <a:bodyPr wrap="square">
            <a:spAutoFit/>
          </a:bodyPr>
          <a:lstStyle/>
          <a:p>
            <a:pPr algn="ctr"/>
            <a:r>
              <a:rPr lang="en-US" altLang="ja-JP" dirty="0"/>
              <a:t>Planar FET  (~28nm)</a:t>
            </a:r>
          </a:p>
        </p:txBody>
      </p:sp>
      <p:sp>
        <p:nvSpPr>
          <p:cNvPr id="19" name="テキスト ボックス 18">
            <a:extLst>
              <a:ext uri="{FF2B5EF4-FFF2-40B4-BE49-F238E27FC236}">
                <a16:creationId xmlns:a16="http://schemas.microsoft.com/office/drawing/2014/main" id="{D3D8EAE8-01B1-D879-684E-80BD1F141EC7}"/>
              </a:ext>
            </a:extLst>
          </p:cNvPr>
          <p:cNvSpPr txBox="1"/>
          <p:nvPr/>
        </p:nvSpPr>
        <p:spPr>
          <a:xfrm>
            <a:off x="8618925" y="5881044"/>
            <a:ext cx="2608845" cy="369332"/>
          </a:xfrm>
          <a:prstGeom prst="rect">
            <a:avLst/>
          </a:prstGeom>
          <a:noFill/>
        </p:spPr>
        <p:txBody>
          <a:bodyPr wrap="square">
            <a:spAutoFit/>
          </a:bodyPr>
          <a:lstStyle/>
          <a:p>
            <a:pPr algn="ctr"/>
            <a:r>
              <a:rPr lang="en-US" altLang="ja-JP" dirty="0" err="1"/>
              <a:t>FinFET</a:t>
            </a:r>
            <a:r>
              <a:rPr lang="en-US" altLang="ja-JP" dirty="0"/>
              <a:t> (25nm ~ 7nm)</a:t>
            </a:r>
          </a:p>
        </p:txBody>
      </p:sp>
    </p:spTree>
    <p:extLst>
      <p:ext uri="{BB962C8B-B14F-4D97-AF65-F5344CB8AC3E}">
        <p14:creationId xmlns:p14="http://schemas.microsoft.com/office/powerpoint/2010/main" val="4523652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682E2-4E36-2BF3-D8AC-33D1CC820E7A}"/>
              </a:ext>
            </a:extLst>
          </p:cNvPr>
          <p:cNvSpPr>
            <a:spLocks noGrp="1"/>
          </p:cNvSpPr>
          <p:nvPr>
            <p:ph type="title"/>
          </p:nvPr>
        </p:nvSpPr>
        <p:spPr/>
        <p:txBody>
          <a:bodyPr/>
          <a:lstStyle/>
          <a:p>
            <a:r>
              <a:rPr kumimoji="1" lang="en-US" altLang="ja-JP" dirty="0" err="1"/>
              <a:t>meas</a:t>
            </a:r>
            <a:r>
              <a:rPr kumimoji="1" lang="en-US" altLang="ja-JP" dirty="0"/>
              <a:t> </a:t>
            </a:r>
            <a:r>
              <a:rPr kumimoji="1" lang="ja-JP" altLang="en-US" dirty="0"/>
              <a:t>を使う</a:t>
            </a:r>
          </a:p>
        </p:txBody>
      </p:sp>
      <p:sp>
        <p:nvSpPr>
          <p:cNvPr id="4" name="日付プレースホルダー 3">
            <a:extLst>
              <a:ext uri="{FF2B5EF4-FFF2-40B4-BE49-F238E27FC236}">
                <a16:creationId xmlns:a16="http://schemas.microsoft.com/office/drawing/2014/main" id="{2E2DA9AC-4230-2847-7ADE-3E35A48E3C1D}"/>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903D5FF8-6D65-CEB5-61D6-51EF677645E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60</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4809E56-95EC-390C-ED50-7D91386BEC62}"/>
              </a:ext>
            </a:extLst>
          </p:cNvPr>
          <p:cNvSpPr>
            <a:spLocks noGrp="1"/>
          </p:cNvSpPr>
          <p:nvPr>
            <p:ph sz="quarter" idx="13"/>
          </p:nvPr>
        </p:nvSpPr>
        <p:spPr/>
        <p:txBody>
          <a:bodyPr>
            <a:normAutofit/>
          </a:bodyPr>
          <a:lstStyle/>
          <a:p>
            <a:r>
              <a:rPr kumimoji="1" lang="ja-JP" altLang="en-US" sz="2000" dirty="0"/>
              <a:t>波形やグラフから遅延時間を都度求めるのは面倒　→　</a:t>
            </a:r>
            <a:r>
              <a:rPr lang="en-US" altLang="ja-JP" sz="2000" dirty="0" err="1"/>
              <a:t>meas</a:t>
            </a:r>
            <a:endParaRPr lang="en-US" altLang="ja-JP" sz="2000" dirty="0"/>
          </a:p>
          <a:p>
            <a:pPr lvl="1"/>
            <a:r>
              <a:rPr lang="ja-JP" altLang="en-US" sz="2000" dirty="0"/>
              <a:t>多機能コマンドだが、今回は遅延時間算出に絞って紹介</a:t>
            </a:r>
            <a:endParaRPr lang="en-US" altLang="ja-JP" sz="2000" dirty="0"/>
          </a:p>
          <a:p>
            <a:endParaRPr lang="en-US" altLang="ja-JP" sz="2000" dirty="0"/>
          </a:p>
          <a:p>
            <a:pPr marL="0" indent="0">
              <a:buNone/>
            </a:pPr>
            <a:r>
              <a:rPr lang="en-US" altLang="ja-JP" sz="2000" dirty="0" err="1"/>
              <a:t>meas</a:t>
            </a:r>
            <a:r>
              <a:rPr lang="en-US" altLang="ja-JP" sz="2000" dirty="0"/>
              <a:t> </a:t>
            </a:r>
            <a:r>
              <a:rPr lang="ja-JP" altLang="en-US" sz="2000" dirty="0"/>
              <a:t>書式</a:t>
            </a:r>
            <a:endParaRPr lang="en-US" altLang="ja-JP" sz="2000" dirty="0"/>
          </a:p>
          <a:p>
            <a:pPr marL="0" indent="0">
              <a:buNone/>
            </a:pPr>
            <a:r>
              <a:rPr lang="en-US" altLang="ja-JP" sz="2000" dirty="0" err="1"/>
              <a:t>meas</a:t>
            </a:r>
            <a:r>
              <a:rPr lang="en-US" altLang="ja-JP" sz="2000" dirty="0"/>
              <a:t> </a:t>
            </a:r>
            <a:r>
              <a:rPr lang="en-US" altLang="ja-JP" sz="2000" dirty="0" err="1"/>
              <a:t>tran</a:t>
            </a:r>
            <a:r>
              <a:rPr lang="en-US" altLang="ja-JP" sz="2000" dirty="0"/>
              <a:t> [</a:t>
            </a:r>
            <a:r>
              <a:rPr lang="ja-JP" altLang="en-US" sz="2000" dirty="0"/>
              <a:t>変数</a:t>
            </a:r>
            <a:r>
              <a:rPr lang="en-US" altLang="ja-JP" sz="2000" dirty="0"/>
              <a:t>]</a:t>
            </a:r>
            <a:r>
              <a:rPr lang="ja-JP" altLang="en-US" sz="2000" dirty="0"/>
              <a:t> </a:t>
            </a:r>
            <a:r>
              <a:rPr lang="en-US" altLang="ja-JP" sz="2000" dirty="0"/>
              <a:t>FIND time WHEN [</a:t>
            </a:r>
            <a:r>
              <a:rPr lang="ja-JP" altLang="en-US" sz="2000" dirty="0"/>
              <a:t>条件</a:t>
            </a:r>
            <a:r>
              <a:rPr lang="en-US" altLang="ja-JP" sz="2000" dirty="0"/>
              <a:t>] [</a:t>
            </a:r>
            <a:r>
              <a:rPr lang="ja-JP" altLang="en-US" sz="2000" dirty="0"/>
              <a:t>コマンド</a:t>
            </a:r>
            <a:r>
              <a:rPr lang="en-US" altLang="ja-JP" sz="2000" dirty="0"/>
              <a:t>]</a:t>
            </a:r>
          </a:p>
          <a:p>
            <a:pPr lvl="1"/>
            <a:r>
              <a:rPr lang="en-US" altLang="ja-JP" sz="2000" dirty="0"/>
              <a:t>[</a:t>
            </a:r>
            <a:r>
              <a:rPr lang="ja-JP" altLang="en-US" sz="2000" dirty="0"/>
              <a:t>変数</a:t>
            </a:r>
            <a:r>
              <a:rPr lang="en-US" altLang="ja-JP" sz="2000" dirty="0"/>
              <a:t>] - </a:t>
            </a:r>
            <a:r>
              <a:rPr lang="ja-JP" altLang="en-US" sz="2000" dirty="0"/>
              <a:t>結果を代入する変数</a:t>
            </a:r>
            <a:endParaRPr lang="en-US" altLang="ja-JP" sz="2000" dirty="0"/>
          </a:p>
          <a:p>
            <a:pPr lvl="1"/>
            <a:r>
              <a:rPr kumimoji="1" lang="en-US" altLang="ja-JP" sz="2000" dirty="0"/>
              <a:t>[</a:t>
            </a:r>
            <a:r>
              <a:rPr kumimoji="1" lang="ja-JP" altLang="en-US" sz="2000" dirty="0"/>
              <a:t>条件</a:t>
            </a:r>
            <a:r>
              <a:rPr kumimoji="1" lang="en-US" altLang="ja-JP" sz="2000" dirty="0"/>
              <a:t>] - </a:t>
            </a:r>
            <a:r>
              <a:rPr kumimoji="1" lang="ja-JP" altLang="en-US" sz="2000" dirty="0"/>
              <a:t>今回は</a:t>
            </a:r>
            <a:r>
              <a:rPr lang="en-US" altLang="ja-JP" sz="2000" dirty="0"/>
              <a:t> “ </a:t>
            </a:r>
            <a:r>
              <a:rPr kumimoji="1" lang="en-US" altLang="ja-JP" sz="2000" dirty="0"/>
              <a:t>v(</a:t>
            </a:r>
            <a:r>
              <a:rPr kumimoji="1" lang="ja-JP" altLang="en-US" sz="2000" dirty="0"/>
              <a:t>ノード</a:t>
            </a:r>
            <a:r>
              <a:rPr kumimoji="1" lang="en-US" altLang="ja-JP" sz="2000" dirty="0"/>
              <a:t>) = </a:t>
            </a:r>
            <a:r>
              <a:rPr kumimoji="1" lang="en-US" altLang="ja-JP" sz="2000" dirty="0" err="1"/>
              <a:t>Vdd</a:t>
            </a:r>
            <a:r>
              <a:rPr kumimoji="1" lang="en-US" altLang="ja-JP" sz="2000" dirty="0"/>
              <a:t> / 2 ”</a:t>
            </a:r>
          </a:p>
          <a:p>
            <a:pPr lvl="1"/>
            <a:r>
              <a:rPr kumimoji="1" lang="ja-JP" altLang="en-US" sz="2000" dirty="0"/>
              <a:t>コマンド </a:t>
            </a:r>
            <a:r>
              <a:rPr kumimoji="1" lang="en-US" altLang="ja-JP" sz="2000" dirty="0"/>
              <a:t>: </a:t>
            </a:r>
            <a:r>
              <a:rPr lang="en-US" altLang="ja-JP" sz="2000" dirty="0"/>
              <a:t>RISE / FALL / CROSS </a:t>
            </a:r>
            <a:r>
              <a:rPr lang="ja-JP" altLang="en-US" sz="2000" dirty="0"/>
              <a:t>のいずれかだが、</a:t>
            </a:r>
            <a:r>
              <a:rPr lang="en-US" altLang="ja-JP" sz="2000" dirty="0"/>
              <a:t>CROSS</a:t>
            </a:r>
            <a:r>
              <a:rPr lang="ja-JP" altLang="en-US" sz="2000" dirty="0"/>
              <a:t>は恐らく使わない</a:t>
            </a:r>
            <a:r>
              <a:rPr lang="ja-JP" altLang="en-US" dirty="0"/>
              <a:t>。</a:t>
            </a:r>
            <a:endParaRPr kumimoji="1" lang="ja-JP" altLang="en-US" dirty="0"/>
          </a:p>
        </p:txBody>
      </p:sp>
    </p:spTree>
    <p:extLst>
      <p:ext uri="{BB962C8B-B14F-4D97-AF65-F5344CB8AC3E}">
        <p14:creationId xmlns:p14="http://schemas.microsoft.com/office/powerpoint/2010/main" val="2313972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682E2-4E36-2BF3-D8AC-33D1CC820E7A}"/>
              </a:ext>
            </a:extLst>
          </p:cNvPr>
          <p:cNvSpPr>
            <a:spLocks noGrp="1"/>
          </p:cNvSpPr>
          <p:nvPr>
            <p:ph type="title"/>
          </p:nvPr>
        </p:nvSpPr>
        <p:spPr/>
        <p:txBody>
          <a:bodyPr/>
          <a:lstStyle/>
          <a:p>
            <a:r>
              <a:rPr kumimoji="1" lang="en-US" altLang="ja-JP" dirty="0" err="1"/>
              <a:t>meas</a:t>
            </a:r>
            <a:r>
              <a:rPr kumimoji="1" lang="en-US" altLang="ja-JP" dirty="0"/>
              <a:t> </a:t>
            </a:r>
            <a:r>
              <a:rPr kumimoji="1" lang="ja-JP" altLang="en-US" dirty="0"/>
              <a:t>を使う</a:t>
            </a:r>
          </a:p>
        </p:txBody>
      </p:sp>
      <p:sp>
        <p:nvSpPr>
          <p:cNvPr id="4" name="日付プレースホルダー 3">
            <a:extLst>
              <a:ext uri="{FF2B5EF4-FFF2-40B4-BE49-F238E27FC236}">
                <a16:creationId xmlns:a16="http://schemas.microsoft.com/office/drawing/2014/main" id="{2E2DA9AC-4230-2847-7ADE-3E35A48E3C1D}"/>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903D5FF8-6D65-CEB5-61D6-51EF677645E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61</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4809E56-95EC-390C-ED50-7D91386BEC62}"/>
              </a:ext>
            </a:extLst>
          </p:cNvPr>
          <p:cNvSpPr>
            <a:spLocks noGrp="1"/>
          </p:cNvSpPr>
          <p:nvPr>
            <p:ph sz="quarter" idx="13"/>
          </p:nvPr>
        </p:nvSpPr>
        <p:spPr/>
        <p:txBody>
          <a:bodyPr>
            <a:normAutofit/>
          </a:bodyPr>
          <a:lstStyle/>
          <a:p>
            <a:r>
              <a:rPr kumimoji="1" lang="ja-JP" altLang="en-US" sz="2000" dirty="0"/>
              <a:t>波形やグラフから遅延時間を都度求めるのは面倒　→　</a:t>
            </a:r>
            <a:r>
              <a:rPr lang="en-US" altLang="ja-JP" sz="2000" dirty="0" err="1"/>
              <a:t>meas</a:t>
            </a:r>
            <a:endParaRPr lang="en-US" altLang="ja-JP" sz="2000" dirty="0"/>
          </a:p>
          <a:p>
            <a:pPr lvl="1"/>
            <a:r>
              <a:rPr lang="ja-JP" altLang="en-US" sz="2000" dirty="0"/>
              <a:t>多機能コマンドだが、今回は遅延時間算出に絞って紹介</a:t>
            </a:r>
            <a:endParaRPr lang="en-US" altLang="ja-JP" sz="2000" dirty="0"/>
          </a:p>
          <a:p>
            <a:endParaRPr lang="en-US" altLang="ja-JP" sz="2000" dirty="0"/>
          </a:p>
          <a:p>
            <a:pPr marL="0" indent="0">
              <a:buNone/>
            </a:pPr>
            <a:r>
              <a:rPr lang="en-US" altLang="ja-JP" sz="2000" dirty="0" err="1"/>
              <a:t>meas</a:t>
            </a:r>
            <a:r>
              <a:rPr lang="en-US" altLang="ja-JP" sz="2000" dirty="0"/>
              <a:t> </a:t>
            </a:r>
            <a:r>
              <a:rPr lang="ja-JP" altLang="en-US" sz="2000" dirty="0"/>
              <a:t>書式例</a:t>
            </a:r>
            <a:endParaRPr lang="en-US" altLang="ja-JP" sz="2000" dirty="0"/>
          </a:p>
          <a:p>
            <a:pPr marL="0" indent="0">
              <a:buNone/>
            </a:pPr>
            <a:r>
              <a:rPr lang="en-US" altLang="ja-JP" sz="2000" dirty="0" err="1"/>
              <a:t>meas</a:t>
            </a:r>
            <a:r>
              <a:rPr lang="en-US" altLang="ja-JP" sz="2000" dirty="0"/>
              <a:t> </a:t>
            </a:r>
            <a:r>
              <a:rPr lang="en-US" altLang="ja-JP" sz="2000" dirty="0" err="1"/>
              <a:t>tran</a:t>
            </a:r>
            <a:r>
              <a:rPr lang="en-US" altLang="ja-JP" sz="2000" dirty="0"/>
              <a:t> </a:t>
            </a:r>
            <a:r>
              <a:rPr lang="en-US" altLang="ja-JP" sz="2000" dirty="0">
                <a:solidFill>
                  <a:srgbClr val="FF0000"/>
                </a:solidFill>
              </a:rPr>
              <a:t>delay1</a:t>
            </a:r>
            <a:r>
              <a:rPr lang="ja-JP" altLang="en-US" sz="2000" dirty="0"/>
              <a:t> </a:t>
            </a:r>
            <a:r>
              <a:rPr lang="en-US" altLang="ja-JP" sz="2000" dirty="0">
                <a:solidFill>
                  <a:schemeClr val="accent1"/>
                </a:solidFill>
              </a:rPr>
              <a:t>FIND time WHEN </a:t>
            </a:r>
            <a:r>
              <a:rPr lang="en-US" altLang="ja-JP" sz="2000" dirty="0">
                <a:solidFill>
                  <a:srgbClr val="00B0F0"/>
                </a:solidFill>
              </a:rPr>
              <a:t>v(vin)=0.9 </a:t>
            </a:r>
            <a:r>
              <a:rPr lang="en-US" altLang="ja-JP" sz="2000" dirty="0">
                <a:solidFill>
                  <a:srgbClr val="BC14BC"/>
                </a:solidFill>
              </a:rPr>
              <a:t>RISE=2</a:t>
            </a:r>
            <a:br>
              <a:rPr lang="en-US" altLang="ja-JP" sz="2000" dirty="0">
                <a:solidFill>
                  <a:srgbClr val="BC14BC"/>
                </a:solidFill>
              </a:rPr>
            </a:br>
            <a:r>
              <a:rPr lang="en-US" altLang="ja-JP" sz="2000" dirty="0">
                <a:solidFill>
                  <a:srgbClr val="00B0F0"/>
                </a:solidFill>
              </a:rPr>
              <a:t>v(vin)</a:t>
            </a:r>
            <a:r>
              <a:rPr lang="ja-JP" altLang="en-US" sz="2000" dirty="0"/>
              <a:t>が</a:t>
            </a:r>
            <a:r>
              <a:rPr lang="en-US" altLang="ja-JP" sz="2000" dirty="0">
                <a:solidFill>
                  <a:srgbClr val="BC14BC"/>
                </a:solidFill>
              </a:rPr>
              <a:t>2</a:t>
            </a:r>
            <a:r>
              <a:rPr lang="ja-JP" altLang="en-US" sz="2000" dirty="0">
                <a:solidFill>
                  <a:srgbClr val="BC14BC"/>
                </a:solidFill>
              </a:rPr>
              <a:t>回目の立ち上がり</a:t>
            </a:r>
            <a:r>
              <a:rPr lang="ja-JP" altLang="en-US" sz="2000" dirty="0"/>
              <a:t>で</a:t>
            </a:r>
            <a:r>
              <a:rPr lang="en-US" altLang="ja-JP" sz="2000" dirty="0">
                <a:solidFill>
                  <a:srgbClr val="00B0F0"/>
                </a:solidFill>
              </a:rPr>
              <a:t>0.9V</a:t>
            </a:r>
            <a:r>
              <a:rPr lang="ja-JP" altLang="en-US" sz="2000" dirty="0"/>
              <a:t>の</a:t>
            </a:r>
            <a:r>
              <a:rPr lang="ja-JP" altLang="en-US" sz="2000" dirty="0">
                <a:solidFill>
                  <a:schemeClr val="accent1"/>
                </a:solidFill>
              </a:rPr>
              <a:t>時の時間</a:t>
            </a:r>
            <a:r>
              <a:rPr lang="ja-JP" altLang="en-US" sz="2000" dirty="0"/>
              <a:t>を</a:t>
            </a:r>
            <a:r>
              <a:rPr lang="en-US" altLang="ja-JP" sz="2000" dirty="0">
                <a:solidFill>
                  <a:srgbClr val="FF0000"/>
                </a:solidFill>
              </a:rPr>
              <a:t>delay1</a:t>
            </a:r>
            <a:r>
              <a:rPr lang="ja-JP" altLang="en-US" sz="2000" dirty="0">
                <a:solidFill>
                  <a:srgbClr val="FF0000"/>
                </a:solidFill>
              </a:rPr>
              <a:t>に代入</a:t>
            </a:r>
            <a:endParaRPr lang="en-US" altLang="ja-JP" sz="2000" dirty="0">
              <a:solidFill>
                <a:srgbClr val="FF0000"/>
              </a:solidFill>
            </a:endParaRPr>
          </a:p>
          <a:p>
            <a:pPr marL="0" indent="0">
              <a:buNone/>
            </a:pPr>
            <a:r>
              <a:rPr lang="en-US" altLang="ja-JP" sz="2000" dirty="0" err="1"/>
              <a:t>meas</a:t>
            </a:r>
            <a:r>
              <a:rPr lang="en-US" altLang="ja-JP" sz="2000" dirty="0"/>
              <a:t> </a:t>
            </a:r>
            <a:r>
              <a:rPr lang="en-US" altLang="ja-JP" sz="2000" dirty="0" err="1"/>
              <a:t>tran</a:t>
            </a:r>
            <a:r>
              <a:rPr lang="en-US" altLang="ja-JP" sz="2000" dirty="0"/>
              <a:t> </a:t>
            </a:r>
            <a:r>
              <a:rPr lang="en-US" altLang="ja-JP" sz="2000" dirty="0">
                <a:solidFill>
                  <a:srgbClr val="FF0000"/>
                </a:solidFill>
              </a:rPr>
              <a:t>delay2</a:t>
            </a:r>
            <a:r>
              <a:rPr lang="ja-JP" altLang="en-US" sz="2000" dirty="0"/>
              <a:t> </a:t>
            </a:r>
            <a:r>
              <a:rPr lang="en-US" altLang="ja-JP" sz="2000" dirty="0">
                <a:solidFill>
                  <a:schemeClr val="accent1"/>
                </a:solidFill>
              </a:rPr>
              <a:t>FIND time WHEN </a:t>
            </a:r>
            <a:r>
              <a:rPr lang="en-US" altLang="ja-JP" sz="2000" dirty="0">
                <a:solidFill>
                  <a:srgbClr val="00B0F0"/>
                </a:solidFill>
              </a:rPr>
              <a:t>v(</a:t>
            </a:r>
            <a:r>
              <a:rPr lang="en-US" altLang="ja-JP" sz="2000" dirty="0" err="1">
                <a:solidFill>
                  <a:srgbClr val="00B0F0"/>
                </a:solidFill>
              </a:rPr>
              <a:t>vout</a:t>
            </a:r>
            <a:r>
              <a:rPr lang="en-US" altLang="ja-JP" sz="2000" dirty="0">
                <a:solidFill>
                  <a:srgbClr val="00B0F0"/>
                </a:solidFill>
              </a:rPr>
              <a:t>)=0.9 </a:t>
            </a:r>
            <a:r>
              <a:rPr lang="en-US" altLang="ja-JP" sz="2000" dirty="0">
                <a:solidFill>
                  <a:srgbClr val="BC14BC"/>
                </a:solidFill>
              </a:rPr>
              <a:t>FALL=2</a:t>
            </a:r>
            <a:br>
              <a:rPr lang="en-US" altLang="ja-JP" sz="2000" dirty="0">
                <a:solidFill>
                  <a:srgbClr val="BC14BC"/>
                </a:solidFill>
              </a:rPr>
            </a:br>
            <a:r>
              <a:rPr lang="en-US" altLang="ja-JP" sz="2000" dirty="0">
                <a:solidFill>
                  <a:srgbClr val="00B0F0"/>
                </a:solidFill>
              </a:rPr>
              <a:t>v(</a:t>
            </a:r>
            <a:r>
              <a:rPr lang="en-US" altLang="ja-JP" sz="2000" dirty="0" err="1">
                <a:solidFill>
                  <a:srgbClr val="00B0F0"/>
                </a:solidFill>
              </a:rPr>
              <a:t>vout</a:t>
            </a:r>
            <a:r>
              <a:rPr lang="en-US" altLang="ja-JP" sz="2000" dirty="0">
                <a:solidFill>
                  <a:srgbClr val="00B0F0"/>
                </a:solidFill>
              </a:rPr>
              <a:t>)</a:t>
            </a:r>
            <a:r>
              <a:rPr lang="ja-JP" altLang="en-US" sz="2000" dirty="0"/>
              <a:t>が</a:t>
            </a:r>
            <a:r>
              <a:rPr lang="en-US" altLang="ja-JP" sz="2000" dirty="0">
                <a:solidFill>
                  <a:srgbClr val="BC14BC"/>
                </a:solidFill>
              </a:rPr>
              <a:t>2</a:t>
            </a:r>
            <a:r>
              <a:rPr lang="ja-JP" altLang="en-US" sz="2000" dirty="0">
                <a:solidFill>
                  <a:srgbClr val="BC14BC"/>
                </a:solidFill>
              </a:rPr>
              <a:t>回目の立ち下がり</a:t>
            </a:r>
            <a:r>
              <a:rPr lang="ja-JP" altLang="en-US" sz="2000" dirty="0"/>
              <a:t>で</a:t>
            </a:r>
            <a:r>
              <a:rPr lang="en-US" altLang="ja-JP" sz="2000" dirty="0">
                <a:solidFill>
                  <a:srgbClr val="00B0F0"/>
                </a:solidFill>
              </a:rPr>
              <a:t>0.9V</a:t>
            </a:r>
            <a:r>
              <a:rPr lang="ja-JP" altLang="en-US" sz="2000" dirty="0"/>
              <a:t>の</a:t>
            </a:r>
            <a:r>
              <a:rPr lang="ja-JP" altLang="en-US" sz="2000" dirty="0">
                <a:solidFill>
                  <a:schemeClr val="accent1"/>
                </a:solidFill>
              </a:rPr>
              <a:t>時の時間</a:t>
            </a:r>
            <a:r>
              <a:rPr lang="ja-JP" altLang="en-US" sz="2000" dirty="0"/>
              <a:t>を</a:t>
            </a:r>
            <a:r>
              <a:rPr lang="en-US" altLang="ja-JP" sz="2000" dirty="0">
                <a:solidFill>
                  <a:srgbClr val="FF0000"/>
                </a:solidFill>
              </a:rPr>
              <a:t>delay2</a:t>
            </a:r>
            <a:r>
              <a:rPr lang="ja-JP" altLang="en-US" sz="2000" dirty="0">
                <a:solidFill>
                  <a:srgbClr val="FF0000"/>
                </a:solidFill>
              </a:rPr>
              <a:t>に代入</a:t>
            </a:r>
            <a:endParaRPr lang="en-US" altLang="ja-JP" sz="2000" dirty="0">
              <a:solidFill>
                <a:srgbClr val="FF0000"/>
              </a:solidFill>
            </a:endParaRPr>
          </a:p>
          <a:p>
            <a:pPr marL="0" indent="0">
              <a:buNone/>
            </a:pPr>
            <a:endParaRPr lang="en-US" altLang="ja-JP" dirty="0">
              <a:solidFill>
                <a:srgbClr val="FF0000"/>
              </a:solidFill>
            </a:endParaRPr>
          </a:p>
        </p:txBody>
      </p:sp>
    </p:spTree>
    <p:extLst>
      <p:ext uri="{BB962C8B-B14F-4D97-AF65-F5344CB8AC3E}">
        <p14:creationId xmlns:p14="http://schemas.microsoft.com/office/powerpoint/2010/main" val="3086722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7">
            <a:extLst>
              <a:ext uri="{FF2B5EF4-FFF2-40B4-BE49-F238E27FC236}">
                <a16:creationId xmlns:a16="http://schemas.microsoft.com/office/drawing/2014/main" id="{4AEB698C-E1EE-8D04-28C2-EEC248060A2E}"/>
              </a:ext>
            </a:extLst>
          </p:cNvPr>
          <p:cNvPicPr>
            <a:picLocks noGrp="1" noChangeAspect="1"/>
          </p:cNvPicPr>
          <p:nvPr>
            <p:ph sz="quarter" idx="13"/>
          </p:nvPr>
        </p:nvPicPr>
        <p:blipFill>
          <a:blip r:embed="rId2"/>
          <a:stretch>
            <a:fillRect/>
          </a:stretch>
        </p:blipFill>
        <p:spPr>
          <a:xfrm>
            <a:off x="2600682" y="1178094"/>
            <a:ext cx="6990635" cy="5325931"/>
          </a:xfrm>
        </p:spPr>
      </p:pic>
      <p:sp>
        <p:nvSpPr>
          <p:cNvPr id="2" name="タイトル 1">
            <a:extLst>
              <a:ext uri="{FF2B5EF4-FFF2-40B4-BE49-F238E27FC236}">
                <a16:creationId xmlns:a16="http://schemas.microsoft.com/office/drawing/2014/main" id="{71557494-DA4A-D8D6-A087-73FEB0A3EBF4}"/>
              </a:ext>
            </a:extLst>
          </p:cNvPr>
          <p:cNvSpPr>
            <a:spLocks noGrp="1"/>
          </p:cNvSpPr>
          <p:nvPr>
            <p:ph type="title"/>
          </p:nvPr>
        </p:nvSpPr>
        <p:spPr/>
        <p:txBody>
          <a:bodyPr/>
          <a:lstStyle/>
          <a:p>
            <a:r>
              <a:rPr kumimoji="1" lang="en-US" altLang="ja-JP" dirty="0" err="1"/>
              <a:t>meas</a:t>
            </a:r>
            <a:r>
              <a:rPr kumimoji="1" lang="ja-JP" altLang="en-US" dirty="0"/>
              <a:t>で遅延時間を見ると</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E342BD62-2C99-CE58-ECB3-78105D330A50}"/>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F217465-7AD0-780E-DD31-A6434D5ABB6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62</a:t>
            </a:fld>
            <a:endParaRPr kumimoji="1" lang="ja-JP" altLang="en-US" sz="1400"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915E508D-6E5D-9FC3-9820-426BE9D5253A}"/>
              </a:ext>
            </a:extLst>
          </p:cNvPr>
          <p:cNvSpPr/>
          <p:nvPr/>
        </p:nvSpPr>
        <p:spPr>
          <a:xfrm>
            <a:off x="6487427" y="2866824"/>
            <a:ext cx="2946400" cy="6742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t>入力は２回目の立ち上がり</a:t>
            </a:r>
            <a:endParaRPr kumimoji="1" lang="en-US" altLang="ja-JP" dirty="0"/>
          </a:p>
          <a:p>
            <a:pPr algn="ctr"/>
            <a:r>
              <a:rPr kumimoji="1" lang="ja-JP" altLang="en-US" dirty="0"/>
              <a:t>出力は２回目の立ち下がり</a:t>
            </a:r>
          </a:p>
        </p:txBody>
      </p:sp>
      <p:sp>
        <p:nvSpPr>
          <p:cNvPr id="3" name="テキスト ボックス 2">
            <a:extLst>
              <a:ext uri="{FF2B5EF4-FFF2-40B4-BE49-F238E27FC236}">
                <a16:creationId xmlns:a16="http://schemas.microsoft.com/office/drawing/2014/main" id="{BC893D2C-F7B7-5823-74C8-2F2509460216}"/>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inv_meas.sch</a:t>
            </a:r>
            <a:endParaRPr kumimoji="1" lang="ja-JP" altLang="en-US" dirty="0">
              <a:solidFill>
                <a:schemeClr val="tx1"/>
              </a:solidFill>
            </a:endParaRPr>
          </a:p>
        </p:txBody>
      </p:sp>
    </p:spTree>
    <p:extLst>
      <p:ext uri="{BB962C8B-B14F-4D97-AF65-F5344CB8AC3E}">
        <p14:creationId xmlns:p14="http://schemas.microsoft.com/office/powerpoint/2010/main" val="1617557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C527F445-CB2C-F984-9643-7B21F08C7967}"/>
              </a:ext>
            </a:extLst>
          </p:cNvPr>
          <p:cNvPicPr>
            <a:picLocks noGrp="1" noChangeAspect="1"/>
          </p:cNvPicPr>
          <p:nvPr>
            <p:ph sz="quarter" idx="13"/>
          </p:nvPr>
        </p:nvPicPr>
        <p:blipFill>
          <a:blip r:embed="rId2"/>
          <a:stretch>
            <a:fillRect/>
          </a:stretch>
        </p:blipFill>
        <p:spPr>
          <a:xfrm>
            <a:off x="2600682" y="1178094"/>
            <a:ext cx="6990635" cy="5325931"/>
          </a:xfrm>
        </p:spPr>
      </p:pic>
      <p:pic>
        <p:nvPicPr>
          <p:cNvPr id="13" name="図 12">
            <a:extLst>
              <a:ext uri="{FF2B5EF4-FFF2-40B4-BE49-F238E27FC236}">
                <a16:creationId xmlns:a16="http://schemas.microsoft.com/office/drawing/2014/main" id="{4CAE6796-F05F-4CD0-2AC5-25F1CD99F350}"/>
              </a:ext>
            </a:extLst>
          </p:cNvPr>
          <p:cNvPicPr>
            <a:picLocks noChangeAspect="1"/>
          </p:cNvPicPr>
          <p:nvPr/>
        </p:nvPicPr>
        <p:blipFill>
          <a:blip r:embed="rId3"/>
          <a:stretch>
            <a:fillRect/>
          </a:stretch>
        </p:blipFill>
        <p:spPr>
          <a:xfrm>
            <a:off x="2852644" y="3834925"/>
            <a:ext cx="6199718" cy="2111359"/>
          </a:xfrm>
          <a:prstGeom prst="rect">
            <a:avLst/>
          </a:prstGeom>
        </p:spPr>
      </p:pic>
      <p:sp>
        <p:nvSpPr>
          <p:cNvPr id="2" name="タイトル 1">
            <a:extLst>
              <a:ext uri="{FF2B5EF4-FFF2-40B4-BE49-F238E27FC236}">
                <a16:creationId xmlns:a16="http://schemas.microsoft.com/office/drawing/2014/main" id="{71557494-DA4A-D8D6-A087-73FEB0A3EBF4}"/>
              </a:ext>
            </a:extLst>
          </p:cNvPr>
          <p:cNvSpPr>
            <a:spLocks noGrp="1"/>
          </p:cNvSpPr>
          <p:nvPr>
            <p:ph type="title"/>
          </p:nvPr>
        </p:nvSpPr>
        <p:spPr/>
        <p:txBody>
          <a:bodyPr/>
          <a:lstStyle/>
          <a:p>
            <a:r>
              <a:rPr kumimoji="1" lang="en-US" altLang="ja-JP" dirty="0" err="1"/>
              <a:t>meas</a:t>
            </a:r>
            <a:r>
              <a:rPr kumimoji="1" lang="ja-JP" altLang="en-US" dirty="0"/>
              <a:t>で遅延時間を見ると</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E342BD62-2C99-CE58-ECB3-78105D330A50}"/>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F217465-7AD0-780E-DD31-A6434D5ABB6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63</a:t>
            </a:fld>
            <a:endParaRPr kumimoji="1" lang="ja-JP" altLang="en-US"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915E508D-6E5D-9FC3-9820-426BE9D5253A}"/>
              </a:ext>
            </a:extLst>
          </p:cNvPr>
          <p:cNvSpPr/>
          <p:nvPr/>
        </p:nvSpPr>
        <p:spPr>
          <a:xfrm>
            <a:off x="6487427" y="2866824"/>
            <a:ext cx="2946400" cy="6742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t>入力は２回目の立ち上がり</a:t>
            </a:r>
            <a:endParaRPr kumimoji="1" lang="en-US" altLang="ja-JP" dirty="0"/>
          </a:p>
          <a:p>
            <a:pPr algn="ctr"/>
            <a:r>
              <a:rPr kumimoji="1" lang="ja-JP" altLang="en-US" dirty="0"/>
              <a:t>出力は２回目の立ち下がり</a:t>
            </a:r>
          </a:p>
        </p:txBody>
      </p:sp>
      <p:sp>
        <p:nvSpPr>
          <p:cNvPr id="12" name="テキスト ボックス 11">
            <a:extLst>
              <a:ext uri="{FF2B5EF4-FFF2-40B4-BE49-F238E27FC236}">
                <a16:creationId xmlns:a16="http://schemas.microsoft.com/office/drawing/2014/main" id="{27E75D16-14E6-7DA2-8984-4C0D80ACA156}"/>
              </a:ext>
            </a:extLst>
          </p:cNvPr>
          <p:cNvSpPr txBox="1"/>
          <p:nvPr/>
        </p:nvSpPr>
        <p:spPr>
          <a:xfrm>
            <a:off x="4667998" y="5229808"/>
            <a:ext cx="3851563" cy="369332"/>
          </a:xfrm>
          <a:prstGeom prst="rect">
            <a:avLst/>
          </a:prstGeom>
          <a:noFill/>
        </p:spPr>
        <p:txBody>
          <a:bodyPr wrap="square" rtlCol="0">
            <a:spAutoFit/>
          </a:bodyPr>
          <a:lstStyle/>
          <a:p>
            <a:r>
              <a:rPr kumimoji="1" lang="ja-JP" altLang="en-US" dirty="0">
                <a:solidFill>
                  <a:srgbClr val="FFFF00"/>
                </a:solidFill>
              </a:rPr>
              <a:t>←遅延時間が自動で求まる</a:t>
            </a:r>
          </a:p>
        </p:txBody>
      </p:sp>
      <p:sp>
        <p:nvSpPr>
          <p:cNvPr id="3" name="テキスト ボックス 2">
            <a:extLst>
              <a:ext uri="{FF2B5EF4-FFF2-40B4-BE49-F238E27FC236}">
                <a16:creationId xmlns:a16="http://schemas.microsoft.com/office/drawing/2014/main" id="{B29D634A-8D78-1BE5-48A7-1A9B49F4B1B3}"/>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inv_meas.sch</a:t>
            </a:r>
            <a:endParaRPr kumimoji="1" lang="ja-JP" altLang="en-US" dirty="0">
              <a:solidFill>
                <a:schemeClr val="tx1"/>
              </a:solidFill>
            </a:endParaRPr>
          </a:p>
        </p:txBody>
      </p:sp>
    </p:spTree>
    <p:extLst>
      <p:ext uri="{BB962C8B-B14F-4D97-AF65-F5344CB8AC3E}">
        <p14:creationId xmlns:p14="http://schemas.microsoft.com/office/powerpoint/2010/main" val="1420150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コンテンツ プレースホルダー 7">
            <a:extLst>
              <a:ext uri="{FF2B5EF4-FFF2-40B4-BE49-F238E27FC236}">
                <a16:creationId xmlns:a16="http://schemas.microsoft.com/office/drawing/2014/main" id="{009624F0-A5C9-13D2-AFFC-82C1C64F1C36}"/>
              </a:ext>
            </a:extLst>
          </p:cNvPr>
          <p:cNvPicPr>
            <a:picLocks noChangeAspect="1"/>
          </p:cNvPicPr>
          <p:nvPr/>
        </p:nvPicPr>
        <p:blipFill>
          <a:blip r:embed="rId2"/>
          <a:stretch>
            <a:fillRect/>
          </a:stretch>
        </p:blipFill>
        <p:spPr>
          <a:xfrm>
            <a:off x="2809481" y="1155668"/>
            <a:ext cx="6573037" cy="5302250"/>
          </a:xfrm>
          <a:prstGeom prst="rect">
            <a:avLst/>
          </a:prstGeom>
        </p:spPr>
      </p:pic>
      <p:sp>
        <p:nvSpPr>
          <p:cNvPr id="2" name="タイトル 1">
            <a:extLst>
              <a:ext uri="{FF2B5EF4-FFF2-40B4-BE49-F238E27FC236}">
                <a16:creationId xmlns:a16="http://schemas.microsoft.com/office/drawing/2014/main" id="{94A9FE7E-8571-86B2-CC58-FDFBF9339403}"/>
              </a:ext>
            </a:extLst>
          </p:cNvPr>
          <p:cNvSpPr>
            <a:spLocks noGrp="1"/>
          </p:cNvSpPr>
          <p:nvPr>
            <p:ph type="title"/>
          </p:nvPr>
        </p:nvSpPr>
        <p:spPr/>
        <p:txBody>
          <a:bodyPr/>
          <a:lstStyle/>
          <a:p>
            <a:r>
              <a:rPr kumimoji="1" lang="ja-JP" altLang="en-US" dirty="0"/>
              <a:t>同様にして出力立ち上がり遅延時間も見る</a:t>
            </a:r>
          </a:p>
        </p:txBody>
      </p:sp>
      <p:sp>
        <p:nvSpPr>
          <p:cNvPr id="4" name="日付プレースホルダー 3">
            <a:extLst>
              <a:ext uri="{FF2B5EF4-FFF2-40B4-BE49-F238E27FC236}">
                <a16:creationId xmlns:a16="http://schemas.microsoft.com/office/drawing/2014/main" id="{1C3C1486-69E2-FC77-37A9-53E7C87D427B}"/>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F8208D18-2186-C270-2FFD-FF054A028B3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64</a:t>
            </a:fld>
            <a:endParaRPr kumimoji="1" lang="ja-JP" altLang="en-US" sz="1400" dirty="0">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19B12D44-717E-6C7A-8AC1-CEF3D12306C3}"/>
              </a:ext>
            </a:extLst>
          </p:cNvPr>
          <p:cNvPicPr>
            <a:picLocks noChangeAspect="1"/>
          </p:cNvPicPr>
          <p:nvPr/>
        </p:nvPicPr>
        <p:blipFill>
          <a:blip r:embed="rId3"/>
          <a:stretch>
            <a:fillRect/>
          </a:stretch>
        </p:blipFill>
        <p:spPr>
          <a:xfrm>
            <a:off x="8100823" y="1345844"/>
            <a:ext cx="3554221" cy="1787881"/>
          </a:xfrm>
          <a:prstGeom prst="rect">
            <a:avLst/>
          </a:prstGeom>
        </p:spPr>
      </p:pic>
      <p:sp>
        <p:nvSpPr>
          <p:cNvPr id="3" name="テキスト ボックス 2">
            <a:extLst>
              <a:ext uri="{FF2B5EF4-FFF2-40B4-BE49-F238E27FC236}">
                <a16:creationId xmlns:a16="http://schemas.microsoft.com/office/drawing/2014/main" id="{19F804CD-8BC7-DC52-42D6-9F69F8FD5AB5}"/>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inv_meas.sch</a:t>
            </a:r>
            <a:endParaRPr kumimoji="1" lang="ja-JP" altLang="en-US" dirty="0">
              <a:solidFill>
                <a:schemeClr val="tx1"/>
              </a:solidFill>
            </a:endParaRPr>
          </a:p>
        </p:txBody>
      </p:sp>
    </p:spTree>
    <p:extLst>
      <p:ext uri="{BB962C8B-B14F-4D97-AF65-F5344CB8AC3E}">
        <p14:creationId xmlns:p14="http://schemas.microsoft.com/office/powerpoint/2010/main" val="1496665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C3F5F-6B16-49FA-56C8-26F3925C1BA5}"/>
              </a:ext>
            </a:extLst>
          </p:cNvPr>
          <p:cNvSpPr>
            <a:spLocks noGrp="1"/>
          </p:cNvSpPr>
          <p:nvPr>
            <p:ph type="title"/>
          </p:nvPr>
        </p:nvSpPr>
        <p:spPr/>
        <p:txBody>
          <a:bodyPr/>
          <a:lstStyle/>
          <a:p>
            <a:r>
              <a:rPr kumimoji="1" lang="ja-JP" altLang="en-US" dirty="0"/>
              <a:t>立ち上がり時間と立ち下がり時間</a:t>
            </a:r>
          </a:p>
        </p:txBody>
      </p:sp>
      <p:sp>
        <p:nvSpPr>
          <p:cNvPr id="4" name="日付プレースホルダー 3">
            <a:extLst>
              <a:ext uri="{FF2B5EF4-FFF2-40B4-BE49-F238E27FC236}">
                <a16:creationId xmlns:a16="http://schemas.microsoft.com/office/drawing/2014/main" id="{4E8E507F-D127-DFDC-413E-7251DEABC566}"/>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474F2C95-6779-3A9E-2A6F-DFCF7393CB7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65</a:t>
            </a:fld>
            <a:endParaRPr kumimoji="1"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106108E-3576-91AA-5421-EA0228C34D44}"/>
                  </a:ext>
                </a:extLst>
              </p:cNvPr>
              <p:cNvSpPr>
                <a:spLocks noGrp="1"/>
              </p:cNvSpPr>
              <p:nvPr>
                <p:ph sz="quarter" idx="13"/>
              </p:nvPr>
            </p:nvSpPr>
            <p:spPr>
              <a:xfrm>
                <a:off x="444500" y="1463039"/>
                <a:ext cx="11210543" cy="4964351"/>
              </a:xfrm>
            </p:spPr>
            <p:txBody>
              <a:bodyPr>
                <a:normAutofit/>
              </a:bodyPr>
              <a:lstStyle/>
              <a:p>
                <a:r>
                  <a:rPr kumimoji="1" lang="en-US" altLang="ja-JP" sz="2000" dirty="0"/>
                  <a:t>N=1u </a:t>
                </a:r>
                <a:r>
                  <a:rPr kumimoji="1" lang="ja-JP" altLang="en-US" sz="2000" dirty="0"/>
                  <a:t>固定</a:t>
                </a:r>
                <a:r>
                  <a:rPr lang="ja-JP" altLang="en-US" sz="2000" dirty="0"/>
                  <a:t>、</a:t>
                </a:r>
                <a:r>
                  <a:rPr lang="en-US" altLang="ja-JP" sz="2000" dirty="0"/>
                  <a:t>PMOS</a:t>
                </a:r>
                <a:r>
                  <a:rPr lang="ja-JP" altLang="en-US" sz="2000" dirty="0"/>
                  <a:t>の</a:t>
                </a:r>
                <a:r>
                  <a:rPr lang="en-US" altLang="ja-JP" sz="2000" dirty="0"/>
                  <a:t>W</a:t>
                </a:r>
                <a:r>
                  <a:rPr lang="ja-JP" altLang="en-US" sz="2000" dirty="0"/>
                  <a:t>を変更、</a:t>
                </a:r>
                <a:r>
                  <a:rPr kumimoji="1" lang="ja-JP" altLang="en-US" sz="2000" dirty="0"/>
                  <a:t>入力段・出力段のバッファも変更</a:t>
                </a:r>
                <a:r>
                  <a:rPr lang="ja-JP" altLang="en-US" sz="2000" dirty="0"/>
                  <a:t>した</a:t>
                </a:r>
                <a:endParaRPr lang="en-US" altLang="ja-JP" sz="2000" dirty="0"/>
              </a:p>
              <a:p>
                <a:pPr lvl="1"/>
                <a:endParaRPr kumimoji="1" lang="en-US" altLang="ja-JP" dirty="0"/>
              </a:p>
              <a:p>
                <a:pPr lvl="1"/>
                <a:endParaRPr kumimoji="1" lang="en-US" altLang="ja-JP" sz="2200" dirty="0"/>
              </a:p>
              <a:p>
                <a:pPr lvl="1"/>
                <a:endParaRPr lang="en-US" altLang="ja-JP" sz="2200" dirty="0"/>
              </a:p>
              <a:p>
                <a:pPr lvl="1"/>
                <a:r>
                  <a:rPr kumimoji="1" lang="en-US" altLang="ja-JP" sz="2000" dirty="0"/>
                  <a:t>N=1u</a:t>
                </a:r>
                <a:r>
                  <a:rPr kumimoji="1" lang="ja-JP" altLang="en-US" sz="2000" dirty="0"/>
                  <a:t>なら</a:t>
                </a:r>
                <a:r>
                  <a:rPr kumimoji="1" lang="en-US" altLang="ja-JP" sz="2000" dirty="0"/>
                  <a:t>P=2.1u or 2.2u </a:t>
                </a:r>
                <a:r>
                  <a:rPr kumimoji="1" lang="ja-JP" altLang="en-US" sz="2000" dirty="0"/>
                  <a:t>がよさそう</a:t>
                </a:r>
                <a:endParaRPr lang="en-US" altLang="ja-JP" sz="2000" dirty="0"/>
              </a:p>
              <a:p>
                <a:endParaRPr kumimoji="1" lang="en-US" altLang="ja-JP" sz="2000" b="0" i="1" dirty="0">
                  <a:latin typeface="Cambria Math" panose="02040503050406030204" pitchFamily="18" charset="0"/>
                </a:endParaRPr>
              </a:p>
              <a:p>
                <a14:m>
                  <m:oMath xmlns:m="http://schemas.openxmlformats.org/officeDocument/2006/math">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𝑛</m:t>
                        </m:r>
                      </m:sub>
                    </m:sSub>
                    <m:r>
                      <a:rPr kumimoji="1" lang="en-US" altLang="ja-JP" sz="2000" b="0" i="1" dirty="0" smtClean="0">
                        <a:latin typeface="Cambria Math" panose="02040503050406030204" pitchFamily="18" charset="0"/>
                      </a:rPr>
                      <m:t>=</m:t>
                    </m:r>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𝑝</m:t>
                        </m:r>
                      </m:sub>
                    </m:sSub>
                    <m:r>
                      <a:rPr lang="ja-JP" altLang="en-US" sz="2000" i="1" dirty="0">
                        <a:latin typeface="Cambria Math" panose="02040503050406030204" pitchFamily="18" charset="0"/>
                      </a:rPr>
                      <m:t>で</m:t>
                    </m:r>
                  </m:oMath>
                </a14:m>
                <a:r>
                  <a:rPr kumimoji="1" lang="ja-JP" altLang="en-US" sz="2000" dirty="0"/>
                  <a:t>立ち上がり遅延と立ち下がり遅延は一致しない</a:t>
                </a:r>
                <a:endParaRPr kumimoji="1" lang="en-US" altLang="ja-JP" sz="2000" dirty="0"/>
              </a:p>
              <a:p>
                <a:pPr marL="285750" indent="-285750">
                  <a:buFont typeface="Arial" panose="020B0604020202020204" pitchFamily="34" charset="0"/>
                  <a:buChar char="•"/>
                </a:pPr>
                <a:r>
                  <a:rPr lang="en-US" altLang="ja-JP" sz="2000" dirty="0"/>
                  <a:t>PMOS</a:t>
                </a:r>
                <a:r>
                  <a:rPr lang="ja-JP" altLang="en-US" sz="2000" dirty="0"/>
                  <a:t>と</a:t>
                </a:r>
                <a:r>
                  <a:rPr lang="en-US" altLang="ja-JP" sz="2000" dirty="0"/>
                  <a:t>NMOS</a:t>
                </a:r>
                <a:r>
                  <a:rPr lang="ja-JP" altLang="en-US" sz="2000" dirty="0"/>
                  <a:t>の</a:t>
                </a:r>
                <a:r>
                  <a:rPr lang="en-US" altLang="ja-JP" sz="2000" dirty="0"/>
                  <a:t>Vth, gm</a:t>
                </a:r>
                <a:r>
                  <a:rPr lang="ja-JP" altLang="en-US" sz="2000" dirty="0"/>
                  <a:t>が一致していない</a:t>
                </a:r>
                <a:endParaRPr kumimoji="1" lang="en-US" altLang="ja-JP" sz="2000" dirty="0"/>
              </a:p>
            </p:txBody>
          </p:sp>
        </mc:Choice>
        <mc:Fallback xmlns="">
          <p:sp>
            <p:nvSpPr>
              <p:cNvPr id="3" name="コンテンツ プレースホルダー 2">
                <a:extLst>
                  <a:ext uri="{FF2B5EF4-FFF2-40B4-BE49-F238E27FC236}">
                    <a16:creationId xmlns:a16="http://schemas.microsoft.com/office/drawing/2014/main" id="{0106108E-3576-91AA-5421-EA0228C34D44}"/>
                  </a:ext>
                </a:extLst>
              </p:cNvPr>
              <p:cNvSpPr>
                <a:spLocks noGrp="1" noRot="1" noChangeAspect="1" noMove="1" noResize="1" noEditPoints="1" noAdjustHandles="1" noChangeArrowheads="1" noChangeShapeType="1" noTextEdit="1"/>
              </p:cNvSpPr>
              <p:nvPr>
                <p:ph sz="quarter" idx="13"/>
              </p:nvPr>
            </p:nvSpPr>
            <p:spPr>
              <a:xfrm>
                <a:off x="444500" y="1463039"/>
                <a:ext cx="11210543" cy="4964351"/>
              </a:xfrm>
              <a:blipFill>
                <a:blip r:embed="rId2"/>
                <a:stretch>
                  <a:fillRect l="-598" t="-6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521ACAD2-8CDB-E766-1CCC-E2F66B1C0D23}"/>
                  </a:ext>
                </a:extLst>
              </p:cNvPr>
              <p:cNvGraphicFramePr>
                <a:graphicFrameLocks noGrp="1"/>
              </p:cNvGraphicFramePr>
              <p:nvPr>
                <p:extLst>
                  <p:ext uri="{D42A27DB-BD31-4B8C-83A1-F6EECF244321}">
                    <p14:modId xmlns:p14="http://schemas.microsoft.com/office/powerpoint/2010/main" val="3494417017"/>
                  </p:ext>
                </p:extLst>
              </p:nvPr>
            </p:nvGraphicFramePr>
            <p:xfrm>
              <a:off x="2709332" y="2316480"/>
              <a:ext cx="6773335" cy="111252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1871500664"/>
                        </a:ext>
                      </a:extLst>
                    </a:gridCol>
                    <a:gridCol w="1354667">
                      <a:extLst>
                        <a:ext uri="{9D8B030D-6E8A-4147-A177-3AD203B41FA5}">
                          <a16:colId xmlns:a16="http://schemas.microsoft.com/office/drawing/2014/main" val="1118489338"/>
                        </a:ext>
                      </a:extLst>
                    </a:gridCol>
                    <a:gridCol w="1354667">
                      <a:extLst>
                        <a:ext uri="{9D8B030D-6E8A-4147-A177-3AD203B41FA5}">
                          <a16:colId xmlns:a16="http://schemas.microsoft.com/office/drawing/2014/main" val="854185300"/>
                        </a:ext>
                      </a:extLst>
                    </a:gridCol>
                    <a:gridCol w="1354667">
                      <a:extLst>
                        <a:ext uri="{9D8B030D-6E8A-4147-A177-3AD203B41FA5}">
                          <a16:colId xmlns:a16="http://schemas.microsoft.com/office/drawing/2014/main" val="754565828"/>
                        </a:ext>
                      </a:extLst>
                    </a:gridCol>
                    <a:gridCol w="1354667">
                      <a:extLst>
                        <a:ext uri="{9D8B030D-6E8A-4147-A177-3AD203B41FA5}">
                          <a16:colId xmlns:a16="http://schemas.microsoft.com/office/drawing/2014/main" val="3681326075"/>
                        </a:ext>
                      </a:extLst>
                    </a:gridCol>
                  </a:tblGrid>
                  <a:tr h="370840">
                    <a:tc>
                      <a:txBody>
                        <a:bodyPr/>
                        <a:lstStyle/>
                        <a:p>
                          <a:pPr algn="ctr"/>
                          <a:endParaRPr kumimoji="1" lang="ja-JP" altLang="en-US" dirty="0"/>
                        </a:p>
                      </a:txBody>
                      <a:tcPr/>
                    </a:tc>
                    <a:tc>
                      <a:txBody>
                        <a:bodyPr/>
                        <a:lstStyle/>
                        <a:p>
                          <a:pPr algn="ctr"/>
                          <a:r>
                            <a:rPr kumimoji="1" lang="en-US" altLang="ja-JP" dirty="0"/>
                            <a:t>2.0u</a:t>
                          </a:r>
                          <a:endParaRPr kumimoji="1" lang="ja-JP" altLang="en-US" dirty="0"/>
                        </a:p>
                      </a:txBody>
                      <a:tcPr/>
                    </a:tc>
                    <a:tc>
                      <a:txBody>
                        <a:bodyPr/>
                        <a:lstStyle/>
                        <a:p>
                          <a:pPr algn="ctr"/>
                          <a:r>
                            <a:rPr kumimoji="1" lang="en-US" altLang="ja-JP" dirty="0"/>
                            <a:t>2.1u</a:t>
                          </a:r>
                          <a:endParaRPr kumimoji="1" lang="ja-JP" altLang="en-US" dirty="0"/>
                        </a:p>
                      </a:txBody>
                      <a:tcPr/>
                    </a:tc>
                    <a:tc>
                      <a:txBody>
                        <a:bodyPr/>
                        <a:lstStyle/>
                        <a:p>
                          <a:pPr algn="ctr"/>
                          <a:r>
                            <a:rPr kumimoji="1" lang="en-US" altLang="ja-JP" dirty="0"/>
                            <a:t>2.2u</a:t>
                          </a:r>
                          <a:endParaRPr kumimoji="1" lang="ja-JP" altLang="en-US" dirty="0"/>
                        </a:p>
                      </a:txBody>
                      <a:tcPr/>
                    </a:tc>
                    <a:tc>
                      <a:txBody>
                        <a:bodyPr/>
                        <a:lstStyle/>
                        <a:p>
                          <a:pPr algn="ctr"/>
                          <a:r>
                            <a:rPr kumimoji="1" lang="en-US" altLang="ja-JP" dirty="0"/>
                            <a:t>2.3u</a:t>
                          </a:r>
                          <a:endParaRPr kumimoji="1" lang="ja-JP" altLang="en-US" dirty="0"/>
                        </a:p>
                      </a:txBody>
                      <a:tcPr/>
                    </a:tc>
                    <a:extLst>
                      <a:ext uri="{0D108BD9-81ED-4DB2-BD59-A6C34878D82A}">
                        <a16:rowId xmlns:a16="http://schemas.microsoft.com/office/drawing/2014/main" val="405893867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dirty="0" smtClean="0">
                                        <a:latin typeface="Cambria Math" panose="02040503050406030204" pitchFamily="18" charset="0"/>
                                      </a:rPr>
                                    </m:ctrlPr>
                                  </m:sSubPr>
                                  <m:e>
                                    <m:r>
                                      <m:rPr>
                                        <m:sty m:val="p"/>
                                      </m:rPr>
                                      <a:rPr kumimoji="1" lang="en-US" altLang="ja-JP" dirty="0" smtClean="0">
                                        <a:latin typeface="Cambria Math" panose="02040503050406030204" pitchFamily="18" charset="0"/>
                                      </a:rPr>
                                      <m:t>t</m:t>
                                    </m:r>
                                  </m:e>
                                  <m:sub>
                                    <m:r>
                                      <m:rPr>
                                        <m:sty m:val="p"/>
                                      </m:rPr>
                                      <a:rPr kumimoji="1" lang="en-US" altLang="ja-JP" b="0" dirty="0" smtClean="0">
                                        <a:latin typeface="Cambria Math" panose="02040503050406030204" pitchFamily="18" charset="0"/>
                                      </a:rPr>
                                      <m:t>PHL</m:t>
                                    </m:r>
                                  </m:sub>
                                </m:sSub>
                              </m:oMath>
                            </m:oMathPara>
                          </a14:m>
                          <a:endParaRPr kumimoji="1" lang="ja-JP" altLang="en-US" i="0" dirty="0"/>
                        </a:p>
                      </a:txBody>
                      <a:tcPr/>
                    </a:tc>
                    <a:tc>
                      <a:txBody>
                        <a:bodyPr/>
                        <a:lstStyle/>
                        <a:p>
                          <a:pPr algn="ctr"/>
                          <a:r>
                            <a:rPr kumimoji="1" lang="en-US" altLang="ja-JP" dirty="0"/>
                            <a:t>23.238ps</a:t>
                          </a:r>
                          <a:endParaRPr kumimoji="1" lang="ja-JP" altLang="en-US" dirty="0"/>
                        </a:p>
                      </a:txBody>
                      <a:tcPr/>
                    </a:tc>
                    <a:tc>
                      <a:txBody>
                        <a:bodyPr/>
                        <a:lstStyle/>
                        <a:p>
                          <a:pPr algn="ctr"/>
                          <a:r>
                            <a:rPr kumimoji="1" lang="en-US" altLang="ja-JP" dirty="0">
                              <a:solidFill>
                                <a:srgbClr val="FF0000"/>
                              </a:solidFill>
                            </a:rPr>
                            <a:t>23.496ps</a:t>
                          </a:r>
                          <a:endParaRPr kumimoji="1" lang="ja-JP" altLang="en-US" dirty="0">
                            <a:solidFill>
                              <a:srgbClr val="FF0000"/>
                            </a:solidFill>
                          </a:endParaRPr>
                        </a:p>
                      </a:txBody>
                      <a:tcPr/>
                    </a:tc>
                    <a:tc>
                      <a:txBody>
                        <a:bodyPr/>
                        <a:lstStyle/>
                        <a:p>
                          <a:pPr algn="ctr"/>
                          <a:r>
                            <a:rPr kumimoji="1" lang="en-US" altLang="ja-JP" dirty="0">
                              <a:solidFill>
                                <a:srgbClr val="FF0000"/>
                              </a:solidFill>
                            </a:rPr>
                            <a:t>23.764ps</a:t>
                          </a:r>
                          <a:endParaRPr kumimoji="1" lang="ja-JP" altLang="en-US" dirty="0">
                            <a:solidFill>
                              <a:srgbClr val="FF0000"/>
                            </a:solidFill>
                          </a:endParaRPr>
                        </a:p>
                      </a:txBody>
                      <a:tcPr/>
                    </a:tc>
                    <a:tc>
                      <a:txBody>
                        <a:bodyPr/>
                        <a:lstStyle/>
                        <a:p>
                          <a:pPr algn="ctr"/>
                          <a:r>
                            <a:rPr kumimoji="1" lang="en-US" altLang="ja-JP" dirty="0">
                              <a:solidFill>
                                <a:schemeClr val="tx1"/>
                              </a:solidFill>
                            </a:rPr>
                            <a:t>24.035ps</a:t>
                          </a:r>
                          <a:endParaRPr kumimoji="1" lang="ja-JP" altLang="en-US" dirty="0">
                            <a:solidFill>
                              <a:schemeClr val="tx1"/>
                            </a:solidFill>
                          </a:endParaRPr>
                        </a:p>
                      </a:txBody>
                      <a:tcPr/>
                    </a:tc>
                    <a:extLst>
                      <a:ext uri="{0D108BD9-81ED-4DB2-BD59-A6C34878D82A}">
                        <a16:rowId xmlns:a16="http://schemas.microsoft.com/office/drawing/2014/main" val="143157797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dirty="0" smtClean="0">
                                        <a:latin typeface="Cambria Math" panose="02040503050406030204" pitchFamily="18" charset="0"/>
                                      </a:rPr>
                                    </m:ctrlPr>
                                  </m:sSubPr>
                                  <m:e>
                                    <m:r>
                                      <m:rPr>
                                        <m:sty m:val="p"/>
                                      </m:rPr>
                                      <a:rPr kumimoji="1" lang="en-US" altLang="ja-JP" dirty="0" smtClean="0">
                                        <a:latin typeface="Cambria Math" panose="02040503050406030204" pitchFamily="18" charset="0"/>
                                      </a:rPr>
                                      <m:t>t</m:t>
                                    </m:r>
                                  </m:e>
                                  <m:sub>
                                    <m:r>
                                      <m:rPr>
                                        <m:sty m:val="p"/>
                                      </m:rPr>
                                      <a:rPr kumimoji="1" lang="en-US" altLang="ja-JP" b="0" dirty="0" smtClean="0">
                                        <a:latin typeface="Cambria Math" panose="02040503050406030204" pitchFamily="18" charset="0"/>
                                      </a:rPr>
                                      <m:t>PLH</m:t>
                                    </m:r>
                                  </m:sub>
                                </m:sSub>
                              </m:oMath>
                            </m:oMathPara>
                          </a14:m>
                          <a:endParaRPr kumimoji="1" lang="ja-JP" altLang="en-US" i="0" dirty="0"/>
                        </a:p>
                      </a:txBody>
                      <a:tcPr/>
                    </a:tc>
                    <a:tc>
                      <a:txBody>
                        <a:bodyPr/>
                        <a:lstStyle/>
                        <a:p>
                          <a:pPr algn="ctr"/>
                          <a:r>
                            <a:rPr kumimoji="1" lang="en-US" altLang="ja-JP" dirty="0"/>
                            <a:t>23.889ps</a:t>
                          </a:r>
                          <a:endParaRPr kumimoji="1" lang="ja-JP" altLang="en-US" dirty="0"/>
                        </a:p>
                      </a:txBody>
                      <a:tcPr/>
                    </a:tc>
                    <a:tc>
                      <a:txBody>
                        <a:bodyPr/>
                        <a:lstStyle/>
                        <a:p>
                          <a:pPr algn="ctr"/>
                          <a:r>
                            <a:rPr kumimoji="1" lang="en-US" altLang="ja-JP" dirty="0">
                              <a:solidFill>
                                <a:srgbClr val="FF0000"/>
                              </a:solidFill>
                            </a:rPr>
                            <a:t>23.725ps</a:t>
                          </a:r>
                          <a:endParaRPr kumimoji="1" lang="ja-JP" altLang="en-US" dirty="0">
                            <a:solidFill>
                              <a:srgbClr val="FF0000"/>
                            </a:solidFill>
                          </a:endParaRPr>
                        </a:p>
                      </a:txBody>
                      <a:tcPr/>
                    </a:tc>
                    <a:tc>
                      <a:txBody>
                        <a:bodyPr/>
                        <a:lstStyle/>
                        <a:p>
                          <a:pPr algn="ctr"/>
                          <a:r>
                            <a:rPr kumimoji="1" lang="en-US" altLang="ja-JP" dirty="0">
                              <a:solidFill>
                                <a:srgbClr val="FF0000"/>
                              </a:solidFill>
                            </a:rPr>
                            <a:t>23.591ps</a:t>
                          </a:r>
                          <a:endParaRPr kumimoji="1" lang="ja-JP" altLang="en-US" dirty="0">
                            <a:solidFill>
                              <a:srgbClr val="FF0000"/>
                            </a:solidFill>
                          </a:endParaRPr>
                        </a:p>
                      </a:txBody>
                      <a:tcPr/>
                    </a:tc>
                    <a:tc>
                      <a:txBody>
                        <a:bodyPr/>
                        <a:lstStyle/>
                        <a:p>
                          <a:pPr algn="ctr"/>
                          <a:r>
                            <a:rPr kumimoji="1" lang="en-US" altLang="ja-JP" dirty="0">
                              <a:solidFill>
                                <a:schemeClr val="tx1"/>
                              </a:solidFill>
                            </a:rPr>
                            <a:t>23.482ps</a:t>
                          </a:r>
                          <a:endParaRPr kumimoji="1" lang="ja-JP" altLang="en-US" dirty="0">
                            <a:solidFill>
                              <a:schemeClr val="tx1"/>
                            </a:solidFill>
                          </a:endParaRPr>
                        </a:p>
                      </a:txBody>
                      <a:tcPr/>
                    </a:tc>
                    <a:extLst>
                      <a:ext uri="{0D108BD9-81ED-4DB2-BD59-A6C34878D82A}">
                        <a16:rowId xmlns:a16="http://schemas.microsoft.com/office/drawing/2014/main" val="2902641105"/>
                      </a:ext>
                    </a:extLst>
                  </a:tr>
                </a:tbl>
              </a:graphicData>
            </a:graphic>
          </p:graphicFrame>
        </mc:Choice>
        <mc:Fallback xmlns="">
          <p:graphicFrame>
            <p:nvGraphicFramePr>
              <p:cNvPr id="7" name="表 6">
                <a:extLst>
                  <a:ext uri="{FF2B5EF4-FFF2-40B4-BE49-F238E27FC236}">
                    <a16:creationId xmlns:a16="http://schemas.microsoft.com/office/drawing/2014/main" id="{521ACAD2-8CDB-E766-1CCC-E2F66B1C0D23}"/>
                  </a:ext>
                </a:extLst>
              </p:cNvPr>
              <p:cNvGraphicFramePr>
                <a:graphicFrameLocks noGrp="1"/>
              </p:cNvGraphicFramePr>
              <p:nvPr>
                <p:extLst>
                  <p:ext uri="{D42A27DB-BD31-4B8C-83A1-F6EECF244321}">
                    <p14:modId xmlns:p14="http://schemas.microsoft.com/office/powerpoint/2010/main" val="3494417017"/>
                  </p:ext>
                </p:extLst>
              </p:nvPr>
            </p:nvGraphicFramePr>
            <p:xfrm>
              <a:off x="2709332" y="2316480"/>
              <a:ext cx="6773335" cy="111252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1871500664"/>
                        </a:ext>
                      </a:extLst>
                    </a:gridCol>
                    <a:gridCol w="1354667">
                      <a:extLst>
                        <a:ext uri="{9D8B030D-6E8A-4147-A177-3AD203B41FA5}">
                          <a16:colId xmlns:a16="http://schemas.microsoft.com/office/drawing/2014/main" val="1118489338"/>
                        </a:ext>
                      </a:extLst>
                    </a:gridCol>
                    <a:gridCol w="1354667">
                      <a:extLst>
                        <a:ext uri="{9D8B030D-6E8A-4147-A177-3AD203B41FA5}">
                          <a16:colId xmlns:a16="http://schemas.microsoft.com/office/drawing/2014/main" val="854185300"/>
                        </a:ext>
                      </a:extLst>
                    </a:gridCol>
                    <a:gridCol w="1354667">
                      <a:extLst>
                        <a:ext uri="{9D8B030D-6E8A-4147-A177-3AD203B41FA5}">
                          <a16:colId xmlns:a16="http://schemas.microsoft.com/office/drawing/2014/main" val="754565828"/>
                        </a:ext>
                      </a:extLst>
                    </a:gridCol>
                    <a:gridCol w="1354667">
                      <a:extLst>
                        <a:ext uri="{9D8B030D-6E8A-4147-A177-3AD203B41FA5}">
                          <a16:colId xmlns:a16="http://schemas.microsoft.com/office/drawing/2014/main" val="3681326075"/>
                        </a:ext>
                      </a:extLst>
                    </a:gridCol>
                  </a:tblGrid>
                  <a:tr h="370840">
                    <a:tc>
                      <a:txBody>
                        <a:bodyPr/>
                        <a:lstStyle/>
                        <a:p>
                          <a:pPr algn="ctr"/>
                          <a:endParaRPr kumimoji="1" lang="ja-JP" altLang="en-US" dirty="0"/>
                        </a:p>
                      </a:txBody>
                      <a:tcPr/>
                    </a:tc>
                    <a:tc>
                      <a:txBody>
                        <a:bodyPr/>
                        <a:lstStyle/>
                        <a:p>
                          <a:pPr algn="ctr"/>
                          <a:r>
                            <a:rPr kumimoji="1" lang="en-US" altLang="ja-JP" dirty="0"/>
                            <a:t>2.0u</a:t>
                          </a:r>
                          <a:endParaRPr kumimoji="1" lang="ja-JP" altLang="en-US" dirty="0"/>
                        </a:p>
                      </a:txBody>
                      <a:tcPr/>
                    </a:tc>
                    <a:tc>
                      <a:txBody>
                        <a:bodyPr/>
                        <a:lstStyle/>
                        <a:p>
                          <a:pPr algn="ctr"/>
                          <a:r>
                            <a:rPr kumimoji="1" lang="en-US" altLang="ja-JP" dirty="0"/>
                            <a:t>2.1u</a:t>
                          </a:r>
                          <a:endParaRPr kumimoji="1" lang="ja-JP" altLang="en-US" dirty="0"/>
                        </a:p>
                      </a:txBody>
                      <a:tcPr/>
                    </a:tc>
                    <a:tc>
                      <a:txBody>
                        <a:bodyPr/>
                        <a:lstStyle/>
                        <a:p>
                          <a:pPr algn="ctr"/>
                          <a:r>
                            <a:rPr kumimoji="1" lang="en-US" altLang="ja-JP" dirty="0"/>
                            <a:t>2.2u</a:t>
                          </a:r>
                          <a:endParaRPr kumimoji="1" lang="ja-JP" altLang="en-US" dirty="0"/>
                        </a:p>
                      </a:txBody>
                      <a:tcPr/>
                    </a:tc>
                    <a:tc>
                      <a:txBody>
                        <a:bodyPr/>
                        <a:lstStyle/>
                        <a:p>
                          <a:pPr algn="ctr"/>
                          <a:r>
                            <a:rPr kumimoji="1" lang="en-US" altLang="ja-JP" dirty="0"/>
                            <a:t>2.3u</a:t>
                          </a:r>
                          <a:endParaRPr kumimoji="1" lang="ja-JP" altLang="en-US" dirty="0"/>
                        </a:p>
                      </a:txBody>
                      <a:tcPr/>
                    </a:tc>
                    <a:extLst>
                      <a:ext uri="{0D108BD9-81ED-4DB2-BD59-A6C34878D82A}">
                        <a16:rowId xmlns:a16="http://schemas.microsoft.com/office/drawing/2014/main" val="4058938679"/>
                      </a:ext>
                    </a:extLst>
                  </a:tr>
                  <a:tr h="370840">
                    <a:tc>
                      <a:txBody>
                        <a:bodyPr/>
                        <a:lstStyle/>
                        <a:p>
                          <a:endParaRPr lang="ja-JP"/>
                        </a:p>
                      </a:txBody>
                      <a:tcPr>
                        <a:blipFill>
                          <a:blip r:embed="rId3"/>
                          <a:stretch>
                            <a:fillRect l="-450" t="-106557" r="-402703" b="-126230"/>
                          </a:stretch>
                        </a:blipFill>
                      </a:tcPr>
                    </a:tc>
                    <a:tc>
                      <a:txBody>
                        <a:bodyPr/>
                        <a:lstStyle/>
                        <a:p>
                          <a:pPr algn="ctr"/>
                          <a:r>
                            <a:rPr kumimoji="1" lang="en-US" altLang="ja-JP" dirty="0"/>
                            <a:t>23.238ps</a:t>
                          </a:r>
                          <a:endParaRPr kumimoji="1" lang="ja-JP" altLang="en-US" dirty="0"/>
                        </a:p>
                      </a:txBody>
                      <a:tcPr/>
                    </a:tc>
                    <a:tc>
                      <a:txBody>
                        <a:bodyPr/>
                        <a:lstStyle/>
                        <a:p>
                          <a:pPr algn="ctr"/>
                          <a:r>
                            <a:rPr kumimoji="1" lang="en-US" altLang="ja-JP" dirty="0">
                              <a:solidFill>
                                <a:srgbClr val="FF0000"/>
                              </a:solidFill>
                            </a:rPr>
                            <a:t>23.496ps</a:t>
                          </a:r>
                          <a:endParaRPr kumimoji="1" lang="ja-JP" altLang="en-US" dirty="0">
                            <a:solidFill>
                              <a:srgbClr val="FF0000"/>
                            </a:solidFill>
                          </a:endParaRPr>
                        </a:p>
                      </a:txBody>
                      <a:tcPr/>
                    </a:tc>
                    <a:tc>
                      <a:txBody>
                        <a:bodyPr/>
                        <a:lstStyle/>
                        <a:p>
                          <a:pPr algn="ctr"/>
                          <a:r>
                            <a:rPr kumimoji="1" lang="en-US" altLang="ja-JP" dirty="0">
                              <a:solidFill>
                                <a:srgbClr val="FF0000"/>
                              </a:solidFill>
                            </a:rPr>
                            <a:t>23.764ps</a:t>
                          </a:r>
                          <a:endParaRPr kumimoji="1" lang="ja-JP" altLang="en-US" dirty="0">
                            <a:solidFill>
                              <a:srgbClr val="FF0000"/>
                            </a:solidFill>
                          </a:endParaRPr>
                        </a:p>
                      </a:txBody>
                      <a:tcPr/>
                    </a:tc>
                    <a:tc>
                      <a:txBody>
                        <a:bodyPr/>
                        <a:lstStyle/>
                        <a:p>
                          <a:pPr algn="ctr"/>
                          <a:r>
                            <a:rPr kumimoji="1" lang="en-US" altLang="ja-JP" dirty="0">
                              <a:solidFill>
                                <a:schemeClr val="tx1"/>
                              </a:solidFill>
                            </a:rPr>
                            <a:t>24.035ps</a:t>
                          </a:r>
                          <a:endParaRPr kumimoji="1" lang="ja-JP" altLang="en-US" dirty="0">
                            <a:solidFill>
                              <a:schemeClr val="tx1"/>
                            </a:solidFill>
                          </a:endParaRPr>
                        </a:p>
                      </a:txBody>
                      <a:tcPr/>
                    </a:tc>
                    <a:extLst>
                      <a:ext uri="{0D108BD9-81ED-4DB2-BD59-A6C34878D82A}">
                        <a16:rowId xmlns:a16="http://schemas.microsoft.com/office/drawing/2014/main" val="1431577974"/>
                      </a:ext>
                    </a:extLst>
                  </a:tr>
                  <a:tr h="370840">
                    <a:tc>
                      <a:txBody>
                        <a:bodyPr/>
                        <a:lstStyle/>
                        <a:p>
                          <a:endParaRPr lang="ja-JP"/>
                        </a:p>
                      </a:txBody>
                      <a:tcPr>
                        <a:blipFill>
                          <a:blip r:embed="rId3"/>
                          <a:stretch>
                            <a:fillRect l="-450" t="-206557" r="-402703" b="-26230"/>
                          </a:stretch>
                        </a:blipFill>
                      </a:tcPr>
                    </a:tc>
                    <a:tc>
                      <a:txBody>
                        <a:bodyPr/>
                        <a:lstStyle/>
                        <a:p>
                          <a:pPr algn="ctr"/>
                          <a:r>
                            <a:rPr kumimoji="1" lang="en-US" altLang="ja-JP" dirty="0"/>
                            <a:t>23.889ps</a:t>
                          </a:r>
                          <a:endParaRPr kumimoji="1" lang="ja-JP" altLang="en-US" dirty="0"/>
                        </a:p>
                      </a:txBody>
                      <a:tcPr/>
                    </a:tc>
                    <a:tc>
                      <a:txBody>
                        <a:bodyPr/>
                        <a:lstStyle/>
                        <a:p>
                          <a:pPr algn="ctr"/>
                          <a:r>
                            <a:rPr kumimoji="1" lang="en-US" altLang="ja-JP" dirty="0">
                              <a:solidFill>
                                <a:srgbClr val="FF0000"/>
                              </a:solidFill>
                            </a:rPr>
                            <a:t>23.725ps</a:t>
                          </a:r>
                          <a:endParaRPr kumimoji="1" lang="ja-JP" altLang="en-US" dirty="0">
                            <a:solidFill>
                              <a:srgbClr val="FF0000"/>
                            </a:solidFill>
                          </a:endParaRPr>
                        </a:p>
                      </a:txBody>
                      <a:tcPr/>
                    </a:tc>
                    <a:tc>
                      <a:txBody>
                        <a:bodyPr/>
                        <a:lstStyle/>
                        <a:p>
                          <a:pPr algn="ctr"/>
                          <a:r>
                            <a:rPr kumimoji="1" lang="en-US" altLang="ja-JP" dirty="0">
                              <a:solidFill>
                                <a:srgbClr val="FF0000"/>
                              </a:solidFill>
                            </a:rPr>
                            <a:t>23.591ps</a:t>
                          </a:r>
                          <a:endParaRPr kumimoji="1" lang="ja-JP" altLang="en-US" dirty="0">
                            <a:solidFill>
                              <a:srgbClr val="FF0000"/>
                            </a:solidFill>
                          </a:endParaRPr>
                        </a:p>
                      </a:txBody>
                      <a:tcPr/>
                    </a:tc>
                    <a:tc>
                      <a:txBody>
                        <a:bodyPr/>
                        <a:lstStyle/>
                        <a:p>
                          <a:pPr algn="ctr"/>
                          <a:r>
                            <a:rPr kumimoji="1" lang="en-US" altLang="ja-JP" dirty="0">
                              <a:solidFill>
                                <a:schemeClr val="tx1"/>
                              </a:solidFill>
                            </a:rPr>
                            <a:t>23.482ps</a:t>
                          </a:r>
                          <a:endParaRPr kumimoji="1" lang="ja-JP" altLang="en-US" dirty="0">
                            <a:solidFill>
                              <a:schemeClr val="tx1"/>
                            </a:solidFill>
                          </a:endParaRPr>
                        </a:p>
                      </a:txBody>
                      <a:tcPr/>
                    </a:tc>
                    <a:extLst>
                      <a:ext uri="{0D108BD9-81ED-4DB2-BD59-A6C34878D82A}">
                        <a16:rowId xmlns:a16="http://schemas.microsoft.com/office/drawing/2014/main" val="2902641105"/>
                      </a:ext>
                    </a:extLst>
                  </a:tr>
                </a:tbl>
              </a:graphicData>
            </a:graphic>
          </p:graphicFrame>
        </mc:Fallback>
      </mc:AlternateContent>
    </p:spTree>
    <p:extLst>
      <p:ext uri="{BB962C8B-B14F-4D97-AF65-F5344CB8AC3E}">
        <p14:creationId xmlns:p14="http://schemas.microsoft.com/office/powerpoint/2010/main" val="3161798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7E55A83-FBB4-58C4-D022-6E84B65752A4}"/>
              </a:ext>
            </a:extLst>
          </p:cNvPr>
          <p:cNvSpPr>
            <a:spLocks noGrp="1"/>
          </p:cNvSpPr>
          <p:nvPr>
            <p:ph type="title"/>
          </p:nvPr>
        </p:nvSpPr>
        <p:spPr/>
        <p:txBody>
          <a:bodyPr/>
          <a:lstStyle/>
          <a:p>
            <a:r>
              <a:rPr lang="ja-JP" altLang="en-US" dirty="0"/>
              <a:t>シミュレーションモデルについて</a:t>
            </a:r>
          </a:p>
        </p:txBody>
      </p:sp>
      <p:sp>
        <p:nvSpPr>
          <p:cNvPr id="4" name="日付プレースホルダー 3">
            <a:extLst>
              <a:ext uri="{FF2B5EF4-FFF2-40B4-BE49-F238E27FC236}">
                <a16:creationId xmlns:a16="http://schemas.microsoft.com/office/drawing/2014/main" id="{7227CE31-F357-A8E8-9C1F-987CA6FA148F}"/>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F6A09262-4705-C76C-2085-2643E25F247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66</a:t>
            </a:fld>
            <a:endParaRPr kumimoji="1" lang="ja-JP" altLang="en-US"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F2B97A9B-F4EE-579C-A9E8-530A1AF55F6E}"/>
              </a:ext>
            </a:extLst>
          </p:cNvPr>
          <p:cNvSpPr>
            <a:spLocks noGrp="1"/>
          </p:cNvSpPr>
          <p:nvPr>
            <p:ph sz="quarter" idx="13"/>
          </p:nvPr>
        </p:nvSpPr>
        <p:spPr/>
        <p:txBody>
          <a:bodyPr>
            <a:normAutofit/>
          </a:bodyPr>
          <a:lstStyle/>
          <a:p>
            <a:pPr lvl="1"/>
            <a:r>
              <a:rPr lang="en-US" altLang="ja-JP" sz="2000" dirty="0"/>
              <a:t>ss</a:t>
            </a:r>
            <a:r>
              <a:rPr lang="ja-JP" altLang="en-US" sz="2000" dirty="0"/>
              <a:t>モデル </a:t>
            </a:r>
            <a:r>
              <a:rPr lang="en-US" altLang="ja-JP" sz="2000" dirty="0"/>
              <a:t>– </a:t>
            </a:r>
            <a:r>
              <a:rPr lang="ja-JP" altLang="en-US" sz="2000" dirty="0"/>
              <a:t>応答性が最悪</a:t>
            </a:r>
            <a:r>
              <a:rPr lang="en-US" altLang="ja-JP" sz="2000" dirty="0"/>
              <a:t>(slow-slow)</a:t>
            </a:r>
            <a:r>
              <a:rPr lang="ja-JP" altLang="en-US" sz="2000" dirty="0"/>
              <a:t>の時のモデル</a:t>
            </a:r>
            <a:endParaRPr lang="en-US" altLang="ja-JP" sz="2000" dirty="0"/>
          </a:p>
          <a:p>
            <a:pPr lvl="1"/>
            <a:r>
              <a:rPr lang="en-US" altLang="ja-JP" sz="2000" dirty="0" err="1"/>
              <a:t>tt</a:t>
            </a:r>
            <a:r>
              <a:rPr lang="ja-JP" altLang="en-US" sz="2000" dirty="0"/>
              <a:t>モデル </a:t>
            </a:r>
            <a:r>
              <a:rPr lang="en-US" altLang="ja-JP" sz="2000" dirty="0"/>
              <a:t>– </a:t>
            </a:r>
            <a:r>
              <a:rPr lang="ja-JP" altLang="en-US" sz="2000" dirty="0"/>
              <a:t>応答性が</a:t>
            </a:r>
            <a:r>
              <a:rPr lang="en-US" altLang="ja-JP" sz="2000" dirty="0"/>
              <a:t>typical-typical</a:t>
            </a:r>
            <a:r>
              <a:rPr lang="ja-JP" altLang="en-US" sz="2000" dirty="0"/>
              <a:t>なモデル</a:t>
            </a:r>
            <a:endParaRPr lang="en-US" altLang="ja-JP" sz="2000" dirty="0"/>
          </a:p>
        </p:txBody>
      </p:sp>
      <p:cxnSp>
        <p:nvCxnSpPr>
          <p:cNvPr id="10" name="直線矢印コネクタ 9">
            <a:extLst>
              <a:ext uri="{FF2B5EF4-FFF2-40B4-BE49-F238E27FC236}">
                <a16:creationId xmlns:a16="http://schemas.microsoft.com/office/drawing/2014/main" id="{0D4BAF04-D031-7E9F-D76A-9192D816FF45}"/>
              </a:ext>
            </a:extLst>
          </p:cNvPr>
          <p:cNvCxnSpPr>
            <a:cxnSpLocks/>
          </p:cNvCxnSpPr>
          <p:nvPr/>
        </p:nvCxnSpPr>
        <p:spPr>
          <a:xfrm flipV="1">
            <a:off x="1252928" y="2939626"/>
            <a:ext cx="0" cy="32487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035DE7F2-9F85-14AA-AB9F-5EEB198AAF86}"/>
              </a:ext>
            </a:extLst>
          </p:cNvPr>
          <p:cNvCxnSpPr>
            <a:cxnSpLocks/>
          </p:cNvCxnSpPr>
          <p:nvPr/>
        </p:nvCxnSpPr>
        <p:spPr>
          <a:xfrm>
            <a:off x="1222664" y="6153577"/>
            <a:ext cx="433576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D827717-9188-FC91-74E5-358DA0ED3B39}"/>
              </a:ext>
            </a:extLst>
          </p:cNvPr>
          <p:cNvSpPr txBox="1"/>
          <p:nvPr/>
        </p:nvSpPr>
        <p:spPr>
          <a:xfrm>
            <a:off x="1207533" y="6188323"/>
            <a:ext cx="4335764" cy="369332"/>
          </a:xfrm>
          <a:prstGeom prst="rect">
            <a:avLst/>
          </a:prstGeom>
          <a:noFill/>
        </p:spPr>
        <p:txBody>
          <a:bodyPr wrap="square" rtlCol="0">
            <a:spAutoFit/>
          </a:bodyPr>
          <a:lstStyle/>
          <a:p>
            <a:pPr algn="ctr"/>
            <a:r>
              <a:rPr kumimoji="1" lang="en-US" altLang="ja-JP" dirty="0"/>
              <a:t>NMOS</a:t>
            </a:r>
            <a:r>
              <a:rPr kumimoji="1" lang="ja-JP" altLang="en-US" dirty="0"/>
              <a:t>の</a:t>
            </a:r>
            <a:r>
              <a:rPr kumimoji="1" lang="en-US" altLang="ja-JP" dirty="0"/>
              <a:t>Vth</a:t>
            </a:r>
            <a:endParaRPr kumimoji="1" lang="ja-JP" altLang="en-US" dirty="0"/>
          </a:p>
        </p:txBody>
      </p:sp>
      <p:sp>
        <p:nvSpPr>
          <p:cNvPr id="24" name="テキスト ボックス 23">
            <a:extLst>
              <a:ext uri="{FF2B5EF4-FFF2-40B4-BE49-F238E27FC236}">
                <a16:creationId xmlns:a16="http://schemas.microsoft.com/office/drawing/2014/main" id="{38034E39-61DA-75C6-C474-A4F13EBBA57D}"/>
              </a:ext>
            </a:extLst>
          </p:cNvPr>
          <p:cNvSpPr txBox="1"/>
          <p:nvPr/>
        </p:nvSpPr>
        <p:spPr>
          <a:xfrm rot="16200000">
            <a:off x="-601482" y="4379308"/>
            <a:ext cx="3248697" cy="369332"/>
          </a:xfrm>
          <a:prstGeom prst="rect">
            <a:avLst/>
          </a:prstGeom>
          <a:noFill/>
        </p:spPr>
        <p:txBody>
          <a:bodyPr wrap="square" rtlCol="0">
            <a:spAutoFit/>
          </a:bodyPr>
          <a:lstStyle/>
          <a:p>
            <a:pPr algn="ctr"/>
            <a:r>
              <a:rPr kumimoji="1" lang="en-US" altLang="ja-JP" dirty="0"/>
              <a:t>PMOS</a:t>
            </a:r>
            <a:r>
              <a:rPr kumimoji="1" lang="ja-JP" altLang="en-US" dirty="0"/>
              <a:t>の</a:t>
            </a:r>
            <a:r>
              <a:rPr kumimoji="1" lang="en-US" altLang="ja-JP" dirty="0"/>
              <a:t>Vth</a:t>
            </a:r>
            <a:endParaRPr kumimoji="1" lang="ja-JP" altLang="en-US" dirty="0"/>
          </a:p>
        </p:txBody>
      </p:sp>
      <p:sp>
        <p:nvSpPr>
          <p:cNvPr id="25" name="楕円 24">
            <a:extLst>
              <a:ext uri="{FF2B5EF4-FFF2-40B4-BE49-F238E27FC236}">
                <a16:creationId xmlns:a16="http://schemas.microsoft.com/office/drawing/2014/main" id="{214B5A4B-D1F9-D1BA-4E5F-39894A6B3461}"/>
              </a:ext>
            </a:extLst>
          </p:cNvPr>
          <p:cNvSpPr/>
          <p:nvPr/>
        </p:nvSpPr>
        <p:spPr>
          <a:xfrm>
            <a:off x="1618718" y="513179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ff</a:t>
            </a:r>
            <a:endParaRPr kumimoji="1" lang="ja-JP" altLang="en-US" sz="2800" dirty="0">
              <a:solidFill>
                <a:schemeClr val="tx1"/>
              </a:solidFill>
            </a:endParaRPr>
          </a:p>
        </p:txBody>
      </p:sp>
      <p:sp>
        <p:nvSpPr>
          <p:cNvPr id="26" name="楕円 25">
            <a:extLst>
              <a:ext uri="{FF2B5EF4-FFF2-40B4-BE49-F238E27FC236}">
                <a16:creationId xmlns:a16="http://schemas.microsoft.com/office/drawing/2014/main" id="{B35472B6-A9DC-C4B6-8C90-6760FC2C9F7C}"/>
              </a:ext>
            </a:extLst>
          </p:cNvPr>
          <p:cNvSpPr/>
          <p:nvPr/>
        </p:nvSpPr>
        <p:spPr>
          <a:xfrm>
            <a:off x="3956658" y="513179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fs</a:t>
            </a:r>
            <a:endParaRPr kumimoji="1" lang="ja-JP" altLang="en-US" sz="2800" dirty="0">
              <a:solidFill>
                <a:schemeClr val="tx1"/>
              </a:solidFill>
            </a:endParaRPr>
          </a:p>
        </p:txBody>
      </p:sp>
      <p:sp>
        <p:nvSpPr>
          <p:cNvPr id="27" name="楕円 26">
            <a:extLst>
              <a:ext uri="{FF2B5EF4-FFF2-40B4-BE49-F238E27FC236}">
                <a16:creationId xmlns:a16="http://schemas.microsoft.com/office/drawing/2014/main" id="{602B0EDF-B335-1ED8-4640-B57E7693829B}"/>
              </a:ext>
            </a:extLst>
          </p:cNvPr>
          <p:cNvSpPr/>
          <p:nvPr/>
        </p:nvSpPr>
        <p:spPr>
          <a:xfrm>
            <a:off x="2241642" y="325708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sf</a:t>
            </a:r>
            <a:endParaRPr kumimoji="1" lang="ja-JP" altLang="en-US" sz="2800" dirty="0">
              <a:solidFill>
                <a:schemeClr val="tx1"/>
              </a:solidFill>
            </a:endParaRPr>
          </a:p>
        </p:txBody>
      </p:sp>
      <p:sp>
        <p:nvSpPr>
          <p:cNvPr id="28" name="楕円 27">
            <a:extLst>
              <a:ext uri="{FF2B5EF4-FFF2-40B4-BE49-F238E27FC236}">
                <a16:creationId xmlns:a16="http://schemas.microsoft.com/office/drawing/2014/main" id="{EC960C11-DE42-354D-297B-52E9D39BDDCF}"/>
              </a:ext>
            </a:extLst>
          </p:cNvPr>
          <p:cNvSpPr/>
          <p:nvPr/>
        </p:nvSpPr>
        <p:spPr>
          <a:xfrm>
            <a:off x="4579582" y="3257087"/>
            <a:ext cx="948583" cy="500722"/>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solidFill>
                  <a:schemeClr val="tx1"/>
                </a:solidFill>
              </a:rPr>
              <a:t>ss</a:t>
            </a:r>
            <a:endParaRPr kumimoji="1" lang="ja-JP" altLang="en-US" sz="2800" dirty="0">
              <a:solidFill>
                <a:schemeClr val="tx1"/>
              </a:solidFill>
            </a:endParaRPr>
          </a:p>
        </p:txBody>
      </p:sp>
      <p:cxnSp>
        <p:nvCxnSpPr>
          <p:cNvPr id="30" name="直線コネクタ 29">
            <a:extLst>
              <a:ext uri="{FF2B5EF4-FFF2-40B4-BE49-F238E27FC236}">
                <a16:creationId xmlns:a16="http://schemas.microsoft.com/office/drawing/2014/main" id="{744216F1-9E5B-0A46-D663-4373881ABC02}"/>
              </a:ext>
            </a:extLst>
          </p:cNvPr>
          <p:cNvCxnSpPr>
            <a:stCxn id="25" idx="0"/>
            <a:endCxn id="27" idx="4"/>
          </p:cNvCxnSpPr>
          <p:nvPr/>
        </p:nvCxnSpPr>
        <p:spPr>
          <a:xfrm flipV="1">
            <a:off x="2093010" y="3757809"/>
            <a:ext cx="622924" cy="1373988"/>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FA74D03A-C938-F518-950B-36D0B6901820}"/>
              </a:ext>
            </a:extLst>
          </p:cNvPr>
          <p:cNvCxnSpPr>
            <a:stCxn id="27" idx="6"/>
            <a:endCxn id="28" idx="2"/>
          </p:cNvCxnSpPr>
          <p:nvPr/>
        </p:nvCxnSpPr>
        <p:spPr>
          <a:xfrm>
            <a:off x="3190225" y="3507448"/>
            <a:ext cx="138935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E78A6CF6-293C-84F3-E3B2-A312B5079917}"/>
              </a:ext>
            </a:extLst>
          </p:cNvPr>
          <p:cNvCxnSpPr>
            <a:stCxn id="28" idx="4"/>
            <a:endCxn id="26" idx="0"/>
          </p:cNvCxnSpPr>
          <p:nvPr/>
        </p:nvCxnSpPr>
        <p:spPr>
          <a:xfrm flipH="1">
            <a:off x="4430950" y="3757809"/>
            <a:ext cx="622924" cy="1373988"/>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3A5F5033-EE02-C19F-2F79-132974F65EB2}"/>
              </a:ext>
            </a:extLst>
          </p:cNvPr>
          <p:cNvCxnSpPr>
            <a:stCxn id="25" idx="6"/>
            <a:endCxn id="26" idx="2"/>
          </p:cNvCxnSpPr>
          <p:nvPr/>
        </p:nvCxnSpPr>
        <p:spPr>
          <a:xfrm>
            <a:off x="2567301" y="5382158"/>
            <a:ext cx="1389357" cy="0"/>
          </a:xfrm>
          <a:prstGeom prst="line">
            <a:avLst/>
          </a:prstGeom>
          <a:ln w="28575"/>
        </p:spPr>
        <p:style>
          <a:lnRef idx="1">
            <a:schemeClr val="dk1"/>
          </a:lnRef>
          <a:fillRef idx="0">
            <a:schemeClr val="dk1"/>
          </a:fillRef>
          <a:effectRef idx="0">
            <a:schemeClr val="dk1"/>
          </a:effectRef>
          <a:fontRef idx="minor">
            <a:schemeClr val="tx1"/>
          </a:fontRef>
        </p:style>
      </p:cxnSp>
      <p:sp>
        <p:nvSpPr>
          <p:cNvPr id="37" name="楕円 36">
            <a:extLst>
              <a:ext uri="{FF2B5EF4-FFF2-40B4-BE49-F238E27FC236}">
                <a16:creationId xmlns:a16="http://schemas.microsoft.com/office/drawing/2014/main" id="{6C77C1B6-3773-A403-54A4-A1BB7327A1C6}"/>
              </a:ext>
            </a:extLst>
          </p:cNvPr>
          <p:cNvSpPr/>
          <p:nvPr/>
        </p:nvSpPr>
        <p:spPr>
          <a:xfrm>
            <a:off x="3054823" y="4166829"/>
            <a:ext cx="948583" cy="500722"/>
          </a:xfrm>
          <a:prstGeom prst="ellipse">
            <a:avLst/>
          </a:prstGeom>
          <a:noFill/>
          <a:ln w="285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err="1">
                <a:solidFill>
                  <a:schemeClr val="accent1"/>
                </a:solidFill>
              </a:rPr>
              <a:t>tt</a:t>
            </a:r>
            <a:endParaRPr kumimoji="1" lang="ja-JP" altLang="en-US" sz="2800" dirty="0">
              <a:solidFill>
                <a:schemeClr val="accent1"/>
              </a:solidFill>
            </a:endParaRPr>
          </a:p>
        </p:txBody>
      </p:sp>
      <p:sp>
        <p:nvSpPr>
          <p:cNvPr id="38" name="テキスト ボックス 37">
            <a:extLst>
              <a:ext uri="{FF2B5EF4-FFF2-40B4-BE49-F238E27FC236}">
                <a16:creationId xmlns:a16="http://schemas.microsoft.com/office/drawing/2014/main" id="{8B84FEB5-73AB-87F2-E8F8-73B5D9DA04C7}"/>
              </a:ext>
            </a:extLst>
          </p:cNvPr>
          <p:cNvSpPr txBox="1"/>
          <p:nvPr/>
        </p:nvSpPr>
        <p:spPr>
          <a:xfrm>
            <a:off x="5528163" y="3317803"/>
            <a:ext cx="4913831" cy="369332"/>
          </a:xfrm>
          <a:prstGeom prst="rect">
            <a:avLst/>
          </a:prstGeom>
          <a:noFill/>
        </p:spPr>
        <p:txBody>
          <a:bodyPr wrap="square" rtlCol="0">
            <a:spAutoFit/>
          </a:bodyPr>
          <a:lstStyle/>
          <a:p>
            <a:r>
              <a:rPr kumimoji="1" lang="ja-JP" altLang="en-US" dirty="0"/>
              <a:t>スレッショルド電圧が高いと応答性は遅い </a:t>
            </a:r>
            <a:r>
              <a:rPr kumimoji="1" lang="en-US" altLang="ja-JP" dirty="0"/>
              <a:t>(slow)</a:t>
            </a:r>
            <a:endParaRPr kumimoji="1" lang="ja-JP" altLang="en-US" dirty="0"/>
          </a:p>
        </p:txBody>
      </p:sp>
      <p:sp>
        <p:nvSpPr>
          <p:cNvPr id="39" name="テキスト ボックス 38">
            <a:extLst>
              <a:ext uri="{FF2B5EF4-FFF2-40B4-BE49-F238E27FC236}">
                <a16:creationId xmlns:a16="http://schemas.microsoft.com/office/drawing/2014/main" id="{D8332509-0936-8AE2-A0D6-835CD8F03594}"/>
              </a:ext>
            </a:extLst>
          </p:cNvPr>
          <p:cNvSpPr txBox="1"/>
          <p:nvPr/>
        </p:nvSpPr>
        <p:spPr>
          <a:xfrm>
            <a:off x="5528164" y="5197492"/>
            <a:ext cx="4913831" cy="369332"/>
          </a:xfrm>
          <a:prstGeom prst="rect">
            <a:avLst/>
          </a:prstGeom>
          <a:noFill/>
        </p:spPr>
        <p:txBody>
          <a:bodyPr wrap="square" rtlCol="0">
            <a:spAutoFit/>
          </a:bodyPr>
          <a:lstStyle/>
          <a:p>
            <a:r>
              <a:rPr kumimoji="1" lang="ja-JP" altLang="en-US" dirty="0"/>
              <a:t>スレッショルド電圧が低いと応答性は速い </a:t>
            </a:r>
            <a:r>
              <a:rPr kumimoji="1" lang="en-US" altLang="ja-JP" dirty="0"/>
              <a:t>(fast)</a:t>
            </a:r>
            <a:endParaRPr kumimoji="1" lang="ja-JP" altLang="en-US" dirty="0"/>
          </a:p>
        </p:txBody>
      </p:sp>
    </p:spTree>
    <p:extLst>
      <p:ext uri="{BB962C8B-B14F-4D97-AF65-F5344CB8AC3E}">
        <p14:creationId xmlns:p14="http://schemas.microsoft.com/office/powerpoint/2010/main" val="4115035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DEAF22-922F-BC3C-D0BD-7BF6360D60F1}"/>
              </a:ext>
            </a:extLst>
          </p:cNvPr>
          <p:cNvSpPr>
            <a:spLocks noGrp="1"/>
          </p:cNvSpPr>
          <p:nvPr>
            <p:ph type="title"/>
          </p:nvPr>
        </p:nvSpPr>
        <p:spPr/>
        <p:txBody>
          <a:bodyPr/>
          <a:lstStyle/>
          <a:p>
            <a:r>
              <a:rPr kumimoji="1" lang="ja-JP" altLang="en-US" dirty="0"/>
              <a:t>モデル変更</a:t>
            </a:r>
          </a:p>
        </p:txBody>
      </p:sp>
      <p:sp>
        <p:nvSpPr>
          <p:cNvPr id="4" name="日付プレースホルダー 3">
            <a:extLst>
              <a:ext uri="{FF2B5EF4-FFF2-40B4-BE49-F238E27FC236}">
                <a16:creationId xmlns:a16="http://schemas.microsoft.com/office/drawing/2014/main" id="{61A2C5D6-930F-613A-2E0A-93C657908EDA}"/>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E5F8C27C-13E5-B8C4-8067-5890BDA2714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67</a:t>
            </a:fld>
            <a:endParaRPr kumimoji="1" lang="ja-JP" altLang="en-US" sz="1400" dirty="0">
              <a:latin typeface="Meiryo UI" panose="020B0604030504040204" pitchFamily="50" charset="-128"/>
              <a:ea typeface="Meiryo UI" panose="020B0604030504040204" pitchFamily="50" charset="-128"/>
            </a:endParaRPr>
          </a:p>
        </p:txBody>
      </p:sp>
      <p:pic>
        <p:nvPicPr>
          <p:cNvPr id="12" name="コンテンツ プレースホルダー 11">
            <a:extLst>
              <a:ext uri="{FF2B5EF4-FFF2-40B4-BE49-F238E27FC236}">
                <a16:creationId xmlns:a16="http://schemas.microsoft.com/office/drawing/2014/main" id="{3789A9C8-C6EC-FAB1-FCD4-30D10C91BFF1}"/>
              </a:ext>
            </a:extLst>
          </p:cNvPr>
          <p:cNvPicPr>
            <a:picLocks noGrp="1" noChangeAspect="1"/>
          </p:cNvPicPr>
          <p:nvPr>
            <p:ph sz="quarter" idx="13"/>
          </p:nvPr>
        </p:nvPicPr>
        <p:blipFill>
          <a:blip r:embed="rId3"/>
          <a:stretch>
            <a:fillRect/>
          </a:stretch>
        </p:blipFill>
        <p:spPr>
          <a:xfrm>
            <a:off x="514350" y="1371763"/>
            <a:ext cx="11140693" cy="4754750"/>
          </a:xfrm>
        </p:spPr>
      </p:pic>
      <p:sp>
        <p:nvSpPr>
          <p:cNvPr id="13" name="楕円 12">
            <a:extLst>
              <a:ext uri="{FF2B5EF4-FFF2-40B4-BE49-F238E27FC236}">
                <a16:creationId xmlns:a16="http://schemas.microsoft.com/office/drawing/2014/main" id="{119747E8-9F0B-837B-A01F-2AD9ADDAE1ED}"/>
              </a:ext>
            </a:extLst>
          </p:cNvPr>
          <p:cNvSpPr/>
          <p:nvPr/>
        </p:nvSpPr>
        <p:spPr>
          <a:xfrm>
            <a:off x="7267574" y="4059534"/>
            <a:ext cx="567941" cy="321547"/>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874C97C-7DED-98A1-695D-26A52C2A9F27}"/>
              </a:ext>
            </a:extLst>
          </p:cNvPr>
          <p:cNvSpPr txBox="1"/>
          <p:nvPr/>
        </p:nvSpPr>
        <p:spPr>
          <a:xfrm>
            <a:off x="7835516" y="4057691"/>
            <a:ext cx="3432559" cy="369332"/>
          </a:xfrm>
          <a:prstGeom prst="rect">
            <a:avLst/>
          </a:prstGeom>
          <a:noFill/>
        </p:spPr>
        <p:txBody>
          <a:bodyPr wrap="square" rtlCol="0">
            <a:spAutoFit/>
          </a:bodyPr>
          <a:lstStyle/>
          <a:p>
            <a:r>
              <a:rPr kumimoji="1" lang="ja-JP" altLang="en-US" dirty="0">
                <a:solidFill>
                  <a:schemeClr val="accent1"/>
                </a:solidFill>
              </a:rPr>
              <a:t>ここの</a:t>
            </a:r>
            <a:r>
              <a:rPr kumimoji="1" lang="en-US" altLang="ja-JP" dirty="0">
                <a:solidFill>
                  <a:schemeClr val="accent1"/>
                </a:solidFill>
              </a:rPr>
              <a:t>”</a:t>
            </a:r>
            <a:r>
              <a:rPr kumimoji="1" lang="en-US" altLang="ja-JP" dirty="0" err="1">
                <a:solidFill>
                  <a:schemeClr val="accent1"/>
                </a:solidFill>
              </a:rPr>
              <a:t>tt</a:t>
            </a:r>
            <a:r>
              <a:rPr kumimoji="1" lang="en-US" altLang="ja-JP" dirty="0">
                <a:solidFill>
                  <a:schemeClr val="accent1"/>
                </a:solidFill>
              </a:rPr>
              <a:t>”</a:t>
            </a:r>
            <a:r>
              <a:rPr kumimoji="1" lang="ja-JP" altLang="en-US" dirty="0">
                <a:solidFill>
                  <a:schemeClr val="accent1"/>
                </a:solidFill>
              </a:rPr>
              <a:t>を</a:t>
            </a:r>
            <a:r>
              <a:rPr kumimoji="1" lang="en-US" altLang="ja-JP" dirty="0">
                <a:solidFill>
                  <a:schemeClr val="accent1"/>
                </a:solidFill>
              </a:rPr>
              <a:t>”ss”</a:t>
            </a:r>
            <a:r>
              <a:rPr kumimoji="1" lang="ja-JP" altLang="en-US" dirty="0">
                <a:solidFill>
                  <a:schemeClr val="accent1"/>
                </a:solidFill>
              </a:rPr>
              <a:t>や</a:t>
            </a:r>
            <a:r>
              <a:rPr kumimoji="1" lang="en-US" altLang="ja-JP" dirty="0">
                <a:solidFill>
                  <a:schemeClr val="accent1"/>
                </a:solidFill>
              </a:rPr>
              <a:t>”ff”</a:t>
            </a:r>
            <a:r>
              <a:rPr kumimoji="1" lang="ja-JP" altLang="en-US" dirty="0">
                <a:solidFill>
                  <a:schemeClr val="accent1"/>
                </a:solidFill>
              </a:rPr>
              <a:t>にする</a:t>
            </a:r>
          </a:p>
        </p:txBody>
      </p:sp>
    </p:spTree>
    <p:extLst>
      <p:ext uri="{BB962C8B-B14F-4D97-AF65-F5344CB8AC3E}">
        <p14:creationId xmlns:p14="http://schemas.microsoft.com/office/powerpoint/2010/main" val="16780375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C3F5F-6B16-49FA-56C8-26F3925C1BA5}"/>
              </a:ext>
            </a:extLst>
          </p:cNvPr>
          <p:cNvSpPr>
            <a:spLocks noGrp="1"/>
          </p:cNvSpPr>
          <p:nvPr>
            <p:ph type="title"/>
          </p:nvPr>
        </p:nvSpPr>
        <p:spPr/>
        <p:txBody>
          <a:bodyPr/>
          <a:lstStyle/>
          <a:p>
            <a:r>
              <a:rPr kumimoji="1" lang="ja-JP" altLang="en-US" dirty="0"/>
              <a:t>立ち上がり時間と立ち下がり時間</a:t>
            </a:r>
          </a:p>
        </p:txBody>
      </p:sp>
      <p:sp>
        <p:nvSpPr>
          <p:cNvPr id="4" name="日付プレースホルダー 3">
            <a:extLst>
              <a:ext uri="{FF2B5EF4-FFF2-40B4-BE49-F238E27FC236}">
                <a16:creationId xmlns:a16="http://schemas.microsoft.com/office/drawing/2014/main" id="{4E8E507F-D127-DFDC-413E-7251DEABC566}"/>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474F2C95-6779-3A9E-2A6F-DFCF7393CB7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68</a:t>
            </a:fld>
            <a:endParaRPr kumimoji="1" lang="ja-JP" altLang="en-US" sz="14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106108E-3576-91AA-5421-EA0228C34D44}"/>
                  </a:ext>
                </a:extLst>
              </p:cNvPr>
              <p:cNvSpPr>
                <a:spLocks noGrp="1"/>
              </p:cNvSpPr>
              <p:nvPr>
                <p:ph sz="quarter" idx="13"/>
              </p:nvPr>
            </p:nvSpPr>
            <p:spPr/>
            <p:txBody>
              <a:bodyPr>
                <a:normAutofit/>
              </a:bodyPr>
              <a:lstStyle/>
              <a:p>
                <a:pPr marL="342900" indent="-342900">
                  <a:buFont typeface="Arial" panose="020B0604020202020204" pitchFamily="34" charset="0"/>
                  <a:buChar char="•"/>
                </a:pPr>
                <a:r>
                  <a:rPr lang="ja-JP" altLang="en-US" sz="2000" dirty="0"/>
                  <a:t>モデル</a:t>
                </a:r>
                <a:r>
                  <a:rPr lang="en-US" altLang="ja-JP" sz="2000" dirty="0"/>
                  <a:t>ss</a:t>
                </a:r>
                <a:r>
                  <a:rPr lang="ja-JP" altLang="en-US" sz="2000" dirty="0"/>
                  <a:t>で実行すると結果が変わる</a:t>
                </a:r>
                <a:endParaRPr lang="en-US" altLang="ja-JP" sz="2000" dirty="0"/>
              </a:p>
              <a:p>
                <a:pPr lvl="1"/>
                <a:endParaRPr kumimoji="1" lang="en-US" altLang="ja-JP" dirty="0"/>
              </a:p>
              <a:p>
                <a:pPr lvl="1"/>
                <a:endParaRPr kumimoji="1" lang="en-US" altLang="ja-JP" sz="2200" dirty="0"/>
              </a:p>
              <a:p>
                <a:pPr lvl="1"/>
                <a:endParaRPr lang="en-US" altLang="ja-JP" sz="2200" dirty="0"/>
              </a:p>
              <a:p>
                <a:pPr lvl="1"/>
                <a:r>
                  <a:rPr kumimoji="1" lang="en-US" altLang="ja-JP" sz="2000" dirty="0"/>
                  <a:t>N=1u</a:t>
                </a:r>
                <a:r>
                  <a:rPr kumimoji="1" lang="ja-JP" altLang="en-US" sz="2000" dirty="0"/>
                  <a:t>なら</a:t>
                </a:r>
                <a:r>
                  <a:rPr kumimoji="1" lang="en-US" altLang="ja-JP" sz="2000" dirty="0"/>
                  <a:t>P=2.</a:t>
                </a:r>
                <a:r>
                  <a:rPr kumimoji="1" lang="en-US" altLang="ja-JP" sz="2000" b="1" dirty="0">
                    <a:solidFill>
                      <a:srgbClr val="FF0000"/>
                    </a:solidFill>
                  </a:rPr>
                  <a:t>5</a:t>
                </a:r>
                <a:r>
                  <a:rPr kumimoji="1" lang="en-US" altLang="ja-JP" sz="2000" dirty="0"/>
                  <a:t>u or 2.</a:t>
                </a:r>
                <a:r>
                  <a:rPr kumimoji="1" lang="en-US" altLang="ja-JP" sz="2000" b="1" dirty="0">
                    <a:solidFill>
                      <a:srgbClr val="FF0000"/>
                    </a:solidFill>
                  </a:rPr>
                  <a:t>6</a:t>
                </a:r>
                <a:r>
                  <a:rPr kumimoji="1" lang="en-US" altLang="ja-JP" sz="2000" dirty="0"/>
                  <a:t>u </a:t>
                </a:r>
                <a:r>
                  <a:rPr kumimoji="1" lang="ja-JP" altLang="en-US" sz="2000" dirty="0"/>
                  <a:t>がよさそう</a:t>
                </a:r>
                <a:endParaRPr lang="en-US" altLang="ja-JP" sz="2000" dirty="0"/>
              </a:p>
              <a:p>
                <a:endParaRPr kumimoji="1" lang="en-US" altLang="ja-JP" sz="2000" b="0" i="1" dirty="0">
                  <a:latin typeface="Cambria Math" panose="02040503050406030204" pitchFamily="18" charset="0"/>
                </a:endParaRPr>
              </a:p>
              <a:p>
                <a14:m>
                  <m:oMath xmlns:m="http://schemas.openxmlformats.org/officeDocument/2006/math">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𝑛</m:t>
                        </m:r>
                      </m:sub>
                    </m:sSub>
                    <m:r>
                      <a:rPr kumimoji="1" lang="en-US" altLang="ja-JP" sz="2000" b="0" i="1" dirty="0" smtClean="0">
                        <a:latin typeface="Cambria Math" panose="02040503050406030204" pitchFamily="18" charset="0"/>
                      </a:rPr>
                      <m:t>=</m:t>
                    </m:r>
                    <m:sSub>
                      <m:sSubPr>
                        <m:ctrlPr>
                          <a:rPr kumimoji="1" lang="en-US" altLang="ja-JP" sz="2000" b="0" i="1" dirty="0" smtClean="0">
                            <a:latin typeface="Cambria Math" panose="02040503050406030204" pitchFamily="18" charset="0"/>
                          </a:rPr>
                        </m:ctrlPr>
                      </m:sSubPr>
                      <m:e>
                        <m:r>
                          <a:rPr kumimoji="1" lang="en-US" altLang="ja-JP" sz="2000" b="0" i="1" dirty="0" smtClean="0">
                            <a:latin typeface="Cambria Math" panose="02040503050406030204" pitchFamily="18" charset="0"/>
                          </a:rPr>
                          <m:t>𝑅</m:t>
                        </m:r>
                      </m:e>
                      <m:sub>
                        <m:r>
                          <a:rPr kumimoji="1" lang="en-US" altLang="ja-JP" sz="2000" b="0" i="1" dirty="0" smtClean="0">
                            <a:latin typeface="Cambria Math" panose="02040503050406030204" pitchFamily="18" charset="0"/>
                          </a:rPr>
                          <m:t>𝑝</m:t>
                        </m:r>
                      </m:sub>
                    </m:sSub>
                    <m:r>
                      <a:rPr lang="ja-JP" altLang="en-US" sz="2000" i="1" dirty="0">
                        <a:latin typeface="Cambria Math" panose="02040503050406030204" pitchFamily="18" charset="0"/>
                      </a:rPr>
                      <m:t>で</m:t>
                    </m:r>
                  </m:oMath>
                </a14:m>
                <a:r>
                  <a:rPr kumimoji="1" lang="ja-JP" altLang="en-US" sz="2000" dirty="0"/>
                  <a:t>立ち上がり遅延と立ち下がり遅延は一致しない</a:t>
                </a:r>
                <a:endParaRPr kumimoji="1" lang="en-US" altLang="ja-JP" sz="2000" dirty="0"/>
              </a:p>
              <a:p>
                <a:pPr marL="285750" indent="-285750">
                  <a:buFont typeface="Arial" panose="020B0604020202020204" pitchFamily="34" charset="0"/>
                  <a:buChar char="•"/>
                </a:pPr>
                <a:r>
                  <a:rPr kumimoji="1" lang="en-US" altLang="ja-JP" sz="2000" dirty="0"/>
                  <a:t>ss</a:t>
                </a:r>
                <a:r>
                  <a:rPr kumimoji="1" lang="ja-JP" altLang="en-US" sz="2000" dirty="0"/>
                  <a:t>では</a:t>
                </a:r>
                <a:r>
                  <a:rPr kumimoji="1" lang="en-US" altLang="ja-JP" sz="2000" dirty="0"/>
                  <a:t>P:N = 3:1 </a:t>
                </a:r>
                <a:r>
                  <a:rPr kumimoji="1" lang="ja-JP" altLang="en-US" sz="2000" dirty="0"/>
                  <a:t>だった</a:t>
                </a:r>
                <a:endParaRPr kumimoji="1" lang="en-US" altLang="ja-JP" sz="2000" dirty="0"/>
              </a:p>
            </p:txBody>
          </p:sp>
        </mc:Choice>
        <mc:Fallback xmlns="">
          <p:sp>
            <p:nvSpPr>
              <p:cNvPr id="3" name="コンテンツ プレースホルダー 2">
                <a:extLst>
                  <a:ext uri="{FF2B5EF4-FFF2-40B4-BE49-F238E27FC236}">
                    <a16:creationId xmlns:a16="http://schemas.microsoft.com/office/drawing/2014/main" id="{0106108E-3576-91AA-5421-EA0228C34D44}"/>
                  </a:ext>
                </a:extLst>
              </p:cNvPr>
              <p:cNvSpPr>
                <a:spLocks noGrp="1" noRot="1" noChangeAspect="1" noMove="1" noResize="1" noEditPoints="1" noAdjustHandles="1" noChangeArrowheads="1" noChangeShapeType="1" noTextEdit="1"/>
              </p:cNvSpPr>
              <p:nvPr>
                <p:ph sz="quarter" idx="13"/>
              </p:nvPr>
            </p:nvSpPr>
            <p:spPr>
              <a:blipFill>
                <a:blip r:embed="rId2"/>
                <a:stretch>
                  <a:fillRect l="-489" t="-662" b="-2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521ACAD2-8CDB-E766-1CCC-E2F66B1C0D23}"/>
                  </a:ext>
                </a:extLst>
              </p:cNvPr>
              <p:cNvGraphicFramePr>
                <a:graphicFrameLocks noGrp="1"/>
              </p:cNvGraphicFramePr>
              <p:nvPr/>
            </p:nvGraphicFramePr>
            <p:xfrm>
              <a:off x="2709332" y="2316480"/>
              <a:ext cx="6773335" cy="111252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1871500664"/>
                        </a:ext>
                      </a:extLst>
                    </a:gridCol>
                    <a:gridCol w="1354667">
                      <a:extLst>
                        <a:ext uri="{9D8B030D-6E8A-4147-A177-3AD203B41FA5}">
                          <a16:colId xmlns:a16="http://schemas.microsoft.com/office/drawing/2014/main" val="1118489338"/>
                        </a:ext>
                      </a:extLst>
                    </a:gridCol>
                    <a:gridCol w="1354667">
                      <a:extLst>
                        <a:ext uri="{9D8B030D-6E8A-4147-A177-3AD203B41FA5}">
                          <a16:colId xmlns:a16="http://schemas.microsoft.com/office/drawing/2014/main" val="854185300"/>
                        </a:ext>
                      </a:extLst>
                    </a:gridCol>
                    <a:gridCol w="1354667">
                      <a:extLst>
                        <a:ext uri="{9D8B030D-6E8A-4147-A177-3AD203B41FA5}">
                          <a16:colId xmlns:a16="http://schemas.microsoft.com/office/drawing/2014/main" val="754565828"/>
                        </a:ext>
                      </a:extLst>
                    </a:gridCol>
                    <a:gridCol w="1354667">
                      <a:extLst>
                        <a:ext uri="{9D8B030D-6E8A-4147-A177-3AD203B41FA5}">
                          <a16:colId xmlns:a16="http://schemas.microsoft.com/office/drawing/2014/main" val="3681326075"/>
                        </a:ext>
                      </a:extLst>
                    </a:gridCol>
                  </a:tblGrid>
                  <a:tr h="370840">
                    <a:tc>
                      <a:txBody>
                        <a:bodyPr/>
                        <a:lstStyle/>
                        <a:p>
                          <a:pPr algn="ctr"/>
                          <a:endParaRPr kumimoji="1" lang="ja-JP" altLang="en-US" dirty="0"/>
                        </a:p>
                      </a:txBody>
                      <a:tcPr/>
                    </a:tc>
                    <a:tc>
                      <a:txBody>
                        <a:bodyPr/>
                        <a:lstStyle/>
                        <a:p>
                          <a:pPr algn="ctr"/>
                          <a:r>
                            <a:rPr kumimoji="1" lang="en-US" altLang="ja-JP" dirty="0"/>
                            <a:t>2.4u</a:t>
                          </a:r>
                          <a:endParaRPr kumimoji="1" lang="ja-JP" altLang="en-US" dirty="0"/>
                        </a:p>
                      </a:txBody>
                      <a:tcPr/>
                    </a:tc>
                    <a:tc>
                      <a:txBody>
                        <a:bodyPr/>
                        <a:lstStyle/>
                        <a:p>
                          <a:pPr algn="ctr"/>
                          <a:r>
                            <a:rPr kumimoji="1" lang="en-US" altLang="ja-JP" dirty="0"/>
                            <a:t>2.5u</a:t>
                          </a:r>
                          <a:endParaRPr kumimoji="1" lang="ja-JP" altLang="en-US" dirty="0"/>
                        </a:p>
                      </a:txBody>
                      <a:tcPr/>
                    </a:tc>
                    <a:tc>
                      <a:txBody>
                        <a:bodyPr/>
                        <a:lstStyle/>
                        <a:p>
                          <a:pPr algn="ctr"/>
                          <a:r>
                            <a:rPr kumimoji="1" lang="en-US" altLang="ja-JP" dirty="0"/>
                            <a:t>2.6u</a:t>
                          </a:r>
                          <a:endParaRPr kumimoji="1" lang="ja-JP" altLang="en-US" dirty="0"/>
                        </a:p>
                      </a:txBody>
                      <a:tcPr/>
                    </a:tc>
                    <a:tc>
                      <a:txBody>
                        <a:bodyPr/>
                        <a:lstStyle/>
                        <a:p>
                          <a:pPr algn="ctr"/>
                          <a:r>
                            <a:rPr kumimoji="1" lang="en-US" altLang="ja-JP" dirty="0"/>
                            <a:t>2.7u</a:t>
                          </a:r>
                          <a:endParaRPr kumimoji="1" lang="ja-JP" altLang="en-US" dirty="0"/>
                        </a:p>
                      </a:txBody>
                      <a:tcPr/>
                    </a:tc>
                    <a:extLst>
                      <a:ext uri="{0D108BD9-81ED-4DB2-BD59-A6C34878D82A}">
                        <a16:rowId xmlns:a16="http://schemas.microsoft.com/office/drawing/2014/main" val="405893867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dirty="0" smtClean="0">
                                        <a:latin typeface="Cambria Math" panose="02040503050406030204" pitchFamily="18" charset="0"/>
                                      </a:rPr>
                                    </m:ctrlPr>
                                  </m:sSubPr>
                                  <m:e>
                                    <m:r>
                                      <m:rPr>
                                        <m:sty m:val="p"/>
                                      </m:rPr>
                                      <a:rPr kumimoji="1" lang="en-US" altLang="ja-JP" dirty="0" smtClean="0">
                                        <a:latin typeface="Cambria Math" panose="02040503050406030204" pitchFamily="18" charset="0"/>
                                      </a:rPr>
                                      <m:t>t</m:t>
                                    </m:r>
                                  </m:e>
                                  <m:sub>
                                    <m:r>
                                      <m:rPr>
                                        <m:sty m:val="p"/>
                                      </m:rPr>
                                      <a:rPr kumimoji="1" lang="en-US" altLang="ja-JP" b="0" dirty="0" smtClean="0">
                                        <a:latin typeface="Cambria Math" panose="02040503050406030204" pitchFamily="18" charset="0"/>
                                      </a:rPr>
                                      <m:t>PHL</m:t>
                                    </m:r>
                                  </m:sub>
                                </m:sSub>
                              </m:oMath>
                            </m:oMathPara>
                          </a14:m>
                          <a:endParaRPr kumimoji="1" lang="ja-JP" altLang="en-US" i="0" dirty="0"/>
                        </a:p>
                      </a:txBody>
                      <a:tcPr/>
                    </a:tc>
                    <a:tc>
                      <a:txBody>
                        <a:bodyPr/>
                        <a:lstStyle/>
                        <a:p>
                          <a:pPr algn="ctr"/>
                          <a:r>
                            <a:rPr kumimoji="1" lang="en-US" altLang="ja-JP" dirty="0"/>
                            <a:t>33.242ps</a:t>
                          </a:r>
                          <a:endParaRPr kumimoji="1" lang="ja-JP" altLang="en-US" dirty="0"/>
                        </a:p>
                      </a:txBody>
                      <a:tcPr/>
                    </a:tc>
                    <a:tc>
                      <a:txBody>
                        <a:bodyPr/>
                        <a:lstStyle/>
                        <a:p>
                          <a:pPr algn="ctr"/>
                          <a:r>
                            <a:rPr kumimoji="1" lang="en-US" altLang="ja-JP" dirty="0">
                              <a:solidFill>
                                <a:srgbClr val="FF0000"/>
                              </a:solidFill>
                            </a:rPr>
                            <a:t>33.538ps</a:t>
                          </a:r>
                          <a:endParaRPr kumimoji="1" lang="ja-JP" altLang="en-US" dirty="0">
                            <a:solidFill>
                              <a:srgbClr val="FF0000"/>
                            </a:solidFill>
                          </a:endParaRPr>
                        </a:p>
                      </a:txBody>
                      <a:tcPr/>
                    </a:tc>
                    <a:tc>
                      <a:txBody>
                        <a:bodyPr/>
                        <a:lstStyle/>
                        <a:p>
                          <a:pPr algn="ctr"/>
                          <a:r>
                            <a:rPr kumimoji="1" lang="en-US" altLang="ja-JP" dirty="0">
                              <a:solidFill>
                                <a:srgbClr val="FF0000"/>
                              </a:solidFill>
                            </a:rPr>
                            <a:t>33.856ps</a:t>
                          </a:r>
                          <a:endParaRPr kumimoji="1" lang="ja-JP" altLang="en-US" dirty="0">
                            <a:solidFill>
                              <a:srgbClr val="FF0000"/>
                            </a:solidFill>
                          </a:endParaRPr>
                        </a:p>
                      </a:txBody>
                      <a:tcPr/>
                    </a:tc>
                    <a:tc>
                      <a:txBody>
                        <a:bodyPr/>
                        <a:lstStyle/>
                        <a:p>
                          <a:pPr algn="ctr"/>
                          <a:r>
                            <a:rPr kumimoji="1" lang="en-US" altLang="ja-JP" dirty="0">
                              <a:solidFill>
                                <a:schemeClr val="tx1"/>
                              </a:solidFill>
                            </a:rPr>
                            <a:t>34.191ps</a:t>
                          </a:r>
                          <a:endParaRPr kumimoji="1" lang="ja-JP" altLang="en-US" dirty="0">
                            <a:solidFill>
                              <a:schemeClr val="tx1"/>
                            </a:solidFill>
                          </a:endParaRPr>
                        </a:p>
                      </a:txBody>
                      <a:tcPr/>
                    </a:tc>
                    <a:extLst>
                      <a:ext uri="{0D108BD9-81ED-4DB2-BD59-A6C34878D82A}">
                        <a16:rowId xmlns:a16="http://schemas.microsoft.com/office/drawing/2014/main" val="143157797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dirty="0" smtClean="0">
                                        <a:latin typeface="Cambria Math" panose="02040503050406030204" pitchFamily="18" charset="0"/>
                                      </a:rPr>
                                    </m:ctrlPr>
                                  </m:sSubPr>
                                  <m:e>
                                    <m:r>
                                      <m:rPr>
                                        <m:sty m:val="p"/>
                                      </m:rPr>
                                      <a:rPr kumimoji="1" lang="en-US" altLang="ja-JP" dirty="0" smtClean="0">
                                        <a:latin typeface="Cambria Math" panose="02040503050406030204" pitchFamily="18" charset="0"/>
                                      </a:rPr>
                                      <m:t>t</m:t>
                                    </m:r>
                                  </m:e>
                                  <m:sub>
                                    <m:r>
                                      <m:rPr>
                                        <m:sty m:val="p"/>
                                      </m:rPr>
                                      <a:rPr kumimoji="1" lang="en-US" altLang="ja-JP" b="0" dirty="0" smtClean="0">
                                        <a:latin typeface="Cambria Math" panose="02040503050406030204" pitchFamily="18" charset="0"/>
                                      </a:rPr>
                                      <m:t>PLH</m:t>
                                    </m:r>
                                  </m:sub>
                                </m:sSub>
                              </m:oMath>
                            </m:oMathPara>
                          </a14:m>
                          <a:endParaRPr kumimoji="1" lang="ja-JP" altLang="en-US" i="0" dirty="0"/>
                        </a:p>
                      </a:txBody>
                      <a:tcPr/>
                    </a:tc>
                    <a:tc>
                      <a:txBody>
                        <a:bodyPr/>
                        <a:lstStyle/>
                        <a:p>
                          <a:pPr algn="ctr"/>
                          <a:r>
                            <a:rPr kumimoji="1" lang="en-US" altLang="ja-JP" dirty="0"/>
                            <a:t>33.845ps</a:t>
                          </a:r>
                          <a:endParaRPr kumimoji="1" lang="ja-JP" altLang="en-US" dirty="0"/>
                        </a:p>
                      </a:txBody>
                      <a:tcPr/>
                    </a:tc>
                    <a:tc>
                      <a:txBody>
                        <a:bodyPr/>
                        <a:lstStyle/>
                        <a:p>
                          <a:pPr algn="ctr"/>
                          <a:r>
                            <a:rPr kumimoji="1" lang="en-US" altLang="ja-JP" dirty="0">
                              <a:solidFill>
                                <a:srgbClr val="FF0000"/>
                              </a:solidFill>
                            </a:rPr>
                            <a:t>33.754ps</a:t>
                          </a:r>
                          <a:endParaRPr kumimoji="1" lang="ja-JP" altLang="en-US" dirty="0">
                            <a:solidFill>
                              <a:srgbClr val="FF0000"/>
                            </a:solidFill>
                          </a:endParaRPr>
                        </a:p>
                      </a:txBody>
                      <a:tcPr/>
                    </a:tc>
                    <a:tc>
                      <a:txBody>
                        <a:bodyPr/>
                        <a:lstStyle/>
                        <a:p>
                          <a:pPr algn="ctr"/>
                          <a:r>
                            <a:rPr kumimoji="1" lang="en-US" altLang="ja-JP" dirty="0">
                              <a:solidFill>
                                <a:srgbClr val="FF0000"/>
                              </a:solidFill>
                            </a:rPr>
                            <a:t>33.724ps</a:t>
                          </a:r>
                          <a:endParaRPr kumimoji="1" lang="ja-JP" altLang="en-US" dirty="0">
                            <a:solidFill>
                              <a:srgbClr val="FF0000"/>
                            </a:solidFill>
                          </a:endParaRPr>
                        </a:p>
                      </a:txBody>
                      <a:tcPr/>
                    </a:tc>
                    <a:tc>
                      <a:txBody>
                        <a:bodyPr/>
                        <a:lstStyle/>
                        <a:p>
                          <a:pPr algn="ctr"/>
                          <a:r>
                            <a:rPr kumimoji="1" lang="en-US" altLang="ja-JP" dirty="0">
                              <a:solidFill>
                                <a:schemeClr val="tx1"/>
                              </a:solidFill>
                            </a:rPr>
                            <a:t>33.750ps</a:t>
                          </a:r>
                          <a:endParaRPr kumimoji="1" lang="ja-JP" altLang="en-US" dirty="0">
                            <a:solidFill>
                              <a:schemeClr val="tx1"/>
                            </a:solidFill>
                          </a:endParaRPr>
                        </a:p>
                      </a:txBody>
                      <a:tcPr/>
                    </a:tc>
                    <a:extLst>
                      <a:ext uri="{0D108BD9-81ED-4DB2-BD59-A6C34878D82A}">
                        <a16:rowId xmlns:a16="http://schemas.microsoft.com/office/drawing/2014/main" val="2902641105"/>
                      </a:ext>
                    </a:extLst>
                  </a:tr>
                </a:tbl>
              </a:graphicData>
            </a:graphic>
          </p:graphicFrame>
        </mc:Choice>
        <mc:Fallback xmlns="">
          <p:graphicFrame>
            <p:nvGraphicFramePr>
              <p:cNvPr id="7" name="表 6">
                <a:extLst>
                  <a:ext uri="{FF2B5EF4-FFF2-40B4-BE49-F238E27FC236}">
                    <a16:creationId xmlns:a16="http://schemas.microsoft.com/office/drawing/2014/main" id="{521ACAD2-8CDB-E766-1CCC-E2F66B1C0D23}"/>
                  </a:ext>
                </a:extLst>
              </p:cNvPr>
              <p:cNvGraphicFramePr>
                <a:graphicFrameLocks noGrp="1"/>
              </p:cNvGraphicFramePr>
              <p:nvPr>
                <p:extLst>
                  <p:ext uri="{D42A27DB-BD31-4B8C-83A1-F6EECF244321}">
                    <p14:modId xmlns:p14="http://schemas.microsoft.com/office/powerpoint/2010/main" val="1472649493"/>
                  </p:ext>
                </p:extLst>
              </p:nvPr>
            </p:nvGraphicFramePr>
            <p:xfrm>
              <a:off x="2709332" y="2316480"/>
              <a:ext cx="6773335" cy="111252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1871500664"/>
                        </a:ext>
                      </a:extLst>
                    </a:gridCol>
                    <a:gridCol w="1354667">
                      <a:extLst>
                        <a:ext uri="{9D8B030D-6E8A-4147-A177-3AD203B41FA5}">
                          <a16:colId xmlns:a16="http://schemas.microsoft.com/office/drawing/2014/main" val="1118489338"/>
                        </a:ext>
                      </a:extLst>
                    </a:gridCol>
                    <a:gridCol w="1354667">
                      <a:extLst>
                        <a:ext uri="{9D8B030D-6E8A-4147-A177-3AD203B41FA5}">
                          <a16:colId xmlns:a16="http://schemas.microsoft.com/office/drawing/2014/main" val="854185300"/>
                        </a:ext>
                      </a:extLst>
                    </a:gridCol>
                    <a:gridCol w="1354667">
                      <a:extLst>
                        <a:ext uri="{9D8B030D-6E8A-4147-A177-3AD203B41FA5}">
                          <a16:colId xmlns:a16="http://schemas.microsoft.com/office/drawing/2014/main" val="754565828"/>
                        </a:ext>
                      </a:extLst>
                    </a:gridCol>
                    <a:gridCol w="1354667">
                      <a:extLst>
                        <a:ext uri="{9D8B030D-6E8A-4147-A177-3AD203B41FA5}">
                          <a16:colId xmlns:a16="http://schemas.microsoft.com/office/drawing/2014/main" val="3681326075"/>
                        </a:ext>
                      </a:extLst>
                    </a:gridCol>
                  </a:tblGrid>
                  <a:tr h="370840">
                    <a:tc>
                      <a:txBody>
                        <a:bodyPr/>
                        <a:lstStyle/>
                        <a:p>
                          <a:pPr algn="ctr"/>
                          <a:endParaRPr kumimoji="1" lang="ja-JP" altLang="en-US" dirty="0"/>
                        </a:p>
                      </a:txBody>
                      <a:tcPr/>
                    </a:tc>
                    <a:tc>
                      <a:txBody>
                        <a:bodyPr/>
                        <a:lstStyle/>
                        <a:p>
                          <a:pPr algn="ctr"/>
                          <a:r>
                            <a:rPr kumimoji="1" lang="en-US" altLang="ja-JP" dirty="0"/>
                            <a:t>2.4u</a:t>
                          </a:r>
                          <a:endParaRPr kumimoji="1" lang="ja-JP" altLang="en-US" dirty="0"/>
                        </a:p>
                      </a:txBody>
                      <a:tcPr/>
                    </a:tc>
                    <a:tc>
                      <a:txBody>
                        <a:bodyPr/>
                        <a:lstStyle/>
                        <a:p>
                          <a:pPr algn="ctr"/>
                          <a:r>
                            <a:rPr kumimoji="1" lang="en-US" altLang="ja-JP" dirty="0"/>
                            <a:t>2.5u</a:t>
                          </a:r>
                          <a:endParaRPr kumimoji="1" lang="ja-JP" altLang="en-US" dirty="0"/>
                        </a:p>
                      </a:txBody>
                      <a:tcPr/>
                    </a:tc>
                    <a:tc>
                      <a:txBody>
                        <a:bodyPr/>
                        <a:lstStyle/>
                        <a:p>
                          <a:pPr algn="ctr"/>
                          <a:r>
                            <a:rPr kumimoji="1" lang="en-US" altLang="ja-JP" dirty="0"/>
                            <a:t>2.6u</a:t>
                          </a:r>
                          <a:endParaRPr kumimoji="1" lang="ja-JP" altLang="en-US" dirty="0"/>
                        </a:p>
                      </a:txBody>
                      <a:tcPr/>
                    </a:tc>
                    <a:tc>
                      <a:txBody>
                        <a:bodyPr/>
                        <a:lstStyle/>
                        <a:p>
                          <a:pPr algn="ctr"/>
                          <a:r>
                            <a:rPr kumimoji="1" lang="en-US" altLang="ja-JP" dirty="0"/>
                            <a:t>2.7u</a:t>
                          </a:r>
                          <a:endParaRPr kumimoji="1" lang="ja-JP" altLang="en-US" dirty="0"/>
                        </a:p>
                      </a:txBody>
                      <a:tcPr/>
                    </a:tc>
                    <a:extLst>
                      <a:ext uri="{0D108BD9-81ED-4DB2-BD59-A6C34878D82A}">
                        <a16:rowId xmlns:a16="http://schemas.microsoft.com/office/drawing/2014/main" val="4058938679"/>
                      </a:ext>
                    </a:extLst>
                  </a:tr>
                  <a:tr h="370840">
                    <a:tc>
                      <a:txBody>
                        <a:bodyPr/>
                        <a:lstStyle/>
                        <a:p>
                          <a:endParaRPr lang="ja-JP"/>
                        </a:p>
                      </a:txBody>
                      <a:tcPr>
                        <a:blipFill>
                          <a:blip r:embed="rId3"/>
                          <a:stretch>
                            <a:fillRect l="-450" t="-108197" r="-402703" b="-124590"/>
                          </a:stretch>
                        </a:blipFill>
                      </a:tcPr>
                    </a:tc>
                    <a:tc>
                      <a:txBody>
                        <a:bodyPr/>
                        <a:lstStyle/>
                        <a:p>
                          <a:pPr algn="ctr"/>
                          <a:r>
                            <a:rPr kumimoji="1" lang="en-US" altLang="ja-JP" dirty="0"/>
                            <a:t>33.242ps</a:t>
                          </a:r>
                          <a:endParaRPr kumimoji="1" lang="ja-JP" altLang="en-US" dirty="0"/>
                        </a:p>
                      </a:txBody>
                      <a:tcPr/>
                    </a:tc>
                    <a:tc>
                      <a:txBody>
                        <a:bodyPr/>
                        <a:lstStyle/>
                        <a:p>
                          <a:pPr algn="ctr"/>
                          <a:r>
                            <a:rPr kumimoji="1" lang="en-US" altLang="ja-JP" dirty="0">
                              <a:solidFill>
                                <a:srgbClr val="FF0000"/>
                              </a:solidFill>
                            </a:rPr>
                            <a:t>33.538ps</a:t>
                          </a:r>
                          <a:endParaRPr kumimoji="1" lang="ja-JP" altLang="en-US" dirty="0">
                            <a:solidFill>
                              <a:srgbClr val="FF0000"/>
                            </a:solidFill>
                          </a:endParaRPr>
                        </a:p>
                      </a:txBody>
                      <a:tcPr/>
                    </a:tc>
                    <a:tc>
                      <a:txBody>
                        <a:bodyPr/>
                        <a:lstStyle/>
                        <a:p>
                          <a:pPr algn="ctr"/>
                          <a:r>
                            <a:rPr kumimoji="1" lang="en-US" altLang="ja-JP" dirty="0">
                              <a:solidFill>
                                <a:srgbClr val="FF0000"/>
                              </a:solidFill>
                            </a:rPr>
                            <a:t>33.856ps</a:t>
                          </a:r>
                          <a:endParaRPr kumimoji="1" lang="ja-JP" altLang="en-US" dirty="0">
                            <a:solidFill>
                              <a:srgbClr val="FF0000"/>
                            </a:solidFill>
                          </a:endParaRPr>
                        </a:p>
                      </a:txBody>
                      <a:tcPr/>
                    </a:tc>
                    <a:tc>
                      <a:txBody>
                        <a:bodyPr/>
                        <a:lstStyle/>
                        <a:p>
                          <a:pPr algn="ctr"/>
                          <a:r>
                            <a:rPr kumimoji="1" lang="en-US" altLang="ja-JP" dirty="0">
                              <a:solidFill>
                                <a:schemeClr val="tx1"/>
                              </a:solidFill>
                            </a:rPr>
                            <a:t>34.191ps</a:t>
                          </a:r>
                          <a:endParaRPr kumimoji="1" lang="ja-JP" altLang="en-US" dirty="0">
                            <a:solidFill>
                              <a:schemeClr val="tx1"/>
                            </a:solidFill>
                          </a:endParaRPr>
                        </a:p>
                      </a:txBody>
                      <a:tcPr/>
                    </a:tc>
                    <a:extLst>
                      <a:ext uri="{0D108BD9-81ED-4DB2-BD59-A6C34878D82A}">
                        <a16:rowId xmlns:a16="http://schemas.microsoft.com/office/drawing/2014/main" val="1431577974"/>
                      </a:ext>
                    </a:extLst>
                  </a:tr>
                  <a:tr h="370840">
                    <a:tc>
                      <a:txBody>
                        <a:bodyPr/>
                        <a:lstStyle/>
                        <a:p>
                          <a:endParaRPr lang="ja-JP"/>
                        </a:p>
                      </a:txBody>
                      <a:tcPr>
                        <a:blipFill>
                          <a:blip r:embed="rId3"/>
                          <a:stretch>
                            <a:fillRect l="-450" t="-208197" r="-402703" b="-24590"/>
                          </a:stretch>
                        </a:blipFill>
                      </a:tcPr>
                    </a:tc>
                    <a:tc>
                      <a:txBody>
                        <a:bodyPr/>
                        <a:lstStyle/>
                        <a:p>
                          <a:pPr algn="ctr"/>
                          <a:r>
                            <a:rPr kumimoji="1" lang="en-US" altLang="ja-JP" dirty="0"/>
                            <a:t>33.845ps</a:t>
                          </a:r>
                          <a:endParaRPr kumimoji="1" lang="ja-JP" altLang="en-US" dirty="0"/>
                        </a:p>
                      </a:txBody>
                      <a:tcPr/>
                    </a:tc>
                    <a:tc>
                      <a:txBody>
                        <a:bodyPr/>
                        <a:lstStyle/>
                        <a:p>
                          <a:pPr algn="ctr"/>
                          <a:r>
                            <a:rPr kumimoji="1" lang="en-US" altLang="ja-JP" dirty="0">
                              <a:solidFill>
                                <a:srgbClr val="FF0000"/>
                              </a:solidFill>
                            </a:rPr>
                            <a:t>33.754ps</a:t>
                          </a:r>
                          <a:endParaRPr kumimoji="1" lang="ja-JP" altLang="en-US" dirty="0">
                            <a:solidFill>
                              <a:srgbClr val="FF0000"/>
                            </a:solidFill>
                          </a:endParaRPr>
                        </a:p>
                      </a:txBody>
                      <a:tcPr/>
                    </a:tc>
                    <a:tc>
                      <a:txBody>
                        <a:bodyPr/>
                        <a:lstStyle/>
                        <a:p>
                          <a:pPr algn="ctr"/>
                          <a:r>
                            <a:rPr kumimoji="1" lang="en-US" altLang="ja-JP" dirty="0">
                              <a:solidFill>
                                <a:srgbClr val="FF0000"/>
                              </a:solidFill>
                            </a:rPr>
                            <a:t>33.724ps</a:t>
                          </a:r>
                          <a:endParaRPr kumimoji="1" lang="ja-JP" altLang="en-US" dirty="0">
                            <a:solidFill>
                              <a:srgbClr val="FF0000"/>
                            </a:solidFill>
                          </a:endParaRPr>
                        </a:p>
                      </a:txBody>
                      <a:tcPr/>
                    </a:tc>
                    <a:tc>
                      <a:txBody>
                        <a:bodyPr/>
                        <a:lstStyle/>
                        <a:p>
                          <a:pPr algn="ctr"/>
                          <a:r>
                            <a:rPr kumimoji="1" lang="en-US" altLang="ja-JP" dirty="0">
                              <a:solidFill>
                                <a:schemeClr val="tx1"/>
                              </a:solidFill>
                            </a:rPr>
                            <a:t>33.750ps</a:t>
                          </a:r>
                          <a:endParaRPr kumimoji="1" lang="ja-JP" altLang="en-US" dirty="0">
                            <a:solidFill>
                              <a:schemeClr val="tx1"/>
                            </a:solidFill>
                          </a:endParaRPr>
                        </a:p>
                      </a:txBody>
                      <a:tcPr/>
                    </a:tc>
                    <a:extLst>
                      <a:ext uri="{0D108BD9-81ED-4DB2-BD59-A6C34878D82A}">
                        <a16:rowId xmlns:a16="http://schemas.microsoft.com/office/drawing/2014/main" val="2902641105"/>
                      </a:ext>
                    </a:extLst>
                  </a:tr>
                </a:tbl>
              </a:graphicData>
            </a:graphic>
          </p:graphicFrame>
        </mc:Fallback>
      </mc:AlternateContent>
    </p:spTree>
    <p:extLst>
      <p:ext uri="{BB962C8B-B14F-4D97-AF65-F5344CB8AC3E}">
        <p14:creationId xmlns:p14="http://schemas.microsoft.com/office/powerpoint/2010/main" val="3450436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30A239B-CF60-F14D-D9CC-9879FA60F97F}"/>
              </a:ext>
            </a:extLst>
          </p:cNvPr>
          <p:cNvSpPr>
            <a:spLocks noGrp="1"/>
          </p:cNvSpPr>
          <p:nvPr>
            <p:ph type="title"/>
          </p:nvPr>
        </p:nvSpPr>
        <p:spPr/>
        <p:txBody>
          <a:bodyPr/>
          <a:lstStyle/>
          <a:p>
            <a:r>
              <a:rPr lang="en-US" altLang="ja-JP" dirty="0"/>
              <a:t>LSI</a:t>
            </a:r>
            <a:r>
              <a:rPr lang="ja-JP" altLang="en-US" dirty="0"/>
              <a:t>予備知識</a:t>
            </a:r>
          </a:p>
        </p:txBody>
      </p:sp>
      <p:sp>
        <p:nvSpPr>
          <p:cNvPr id="7" name="テキスト プレースホルダー 6">
            <a:extLst>
              <a:ext uri="{FF2B5EF4-FFF2-40B4-BE49-F238E27FC236}">
                <a16:creationId xmlns:a16="http://schemas.microsoft.com/office/drawing/2014/main" id="{8563F2CC-E883-5D8E-9E4D-A524C8CBCB0A}"/>
              </a:ext>
            </a:extLst>
          </p:cNvPr>
          <p:cNvSpPr>
            <a:spLocks noGrp="1"/>
          </p:cNvSpPr>
          <p:nvPr>
            <p:ph type="body" sz="quarter" idx="10"/>
          </p:nvPr>
        </p:nvSpPr>
        <p:spPr/>
        <p:txBody>
          <a:bodyPr/>
          <a:lstStyle/>
          <a:p>
            <a:r>
              <a:rPr lang="ja-JP" altLang="en-US" dirty="0"/>
              <a:t>プレーナ型</a:t>
            </a:r>
            <a:r>
              <a:rPr lang="en-US" altLang="ja-JP" dirty="0"/>
              <a:t>FET</a:t>
            </a:r>
            <a:r>
              <a:rPr lang="ja-JP" altLang="en-US" dirty="0"/>
              <a:t>プロセス　レイアウト編</a:t>
            </a:r>
          </a:p>
        </p:txBody>
      </p:sp>
      <p:sp>
        <p:nvSpPr>
          <p:cNvPr id="3" name="日付プレースホルダー 2">
            <a:extLst>
              <a:ext uri="{FF2B5EF4-FFF2-40B4-BE49-F238E27FC236}">
                <a16:creationId xmlns:a16="http://schemas.microsoft.com/office/drawing/2014/main" id="{4E92EA04-BF04-AEDE-EE38-69247B176266}"/>
              </a:ext>
            </a:extLst>
          </p:cNvPr>
          <p:cNvSpPr>
            <a:spLocks noGrp="1"/>
          </p:cNvSpPr>
          <p:nvPr>
            <p:ph type="dt" sz="half" idx="2"/>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2A354318-E272-2BE7-65A0-C3DAAD7656BB}"/>
              </a:ext>
            </a:extLst>
          </p:cNvPr>
          <p:cNvSpPr>
            <a:spLocks noGrp="1"/>
          </p:cNvSpPr>
          <p:nvPr>
            <p:ph type="sldNum" sz="quarter" idx="4294967295"/>
          </p:nvPr>
        </p:nvSpPr>
        <p:spPr>
          <a:xfrm>
            <a:off x="11136313" y="6565900"/>
            <a:ext cx="1055687" cy="292100"/>
          </a:xfrm>
        </p:spPr>
        <p:txBody>
          <a:bodyPr/>
          <a:lstStyle/>
          <a:p>
            <a:pPr rtl="0"/>
            <a:fld id="{9860EDB8-5305-433F-BE41-D7A86D811DB3}" type="slidenum">
              <a:rPr lang="en-US" altLang="ja-JP" noProof="0" smtClean="0"/>
              <a:pPr rtl="0"/>
              <a:t>69</a:t>
            </a:fld>
            <a:endParaRPr lang="ja-JP" altLang="en-US" noProof="0"/>
          </a:p>
        </p:txBody>
      </p:sp>
    </p:spTree>
    <p:extLst>
      <p:ext uri="{BB962C8B-B14F-4D97-AF65-F5344CB8AC3E}">
        <p14:creationId xmlns:p14="http://schemas.microsoft.com/office/powerpoint/2010/main" val="198099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CF987-02FD-A720-2907-BC7FBA2767D7}"/>
              </a:ext>
            </a:extLst>
          </p:cNvPr>
          <p:cNvSpPr>
            <a:spLocks noGrp="1"/>
          </p:cNvSpPr>
          <p:nvPr>
            <p:ph type="title"/>
          </p:nvPr>
        </p:nvSpPr>
        <p:spPr/>
        <p:txBody>
          <a:bodyPr/>
          <a:lstStyle/>
          <a:p>
            <a:r>
              <a:rPr kumimoji="1" lang="ja-JP" altLang="en-US" dirty="0"/>
              <a:t>プレーナ型</a:t>
            </a:r>
            <a:r>
              <a:rPr kumimoji="1" lang="en-US" altLang="ja-JP" dirty="0"/>
              <a:t>FET</a:t>
            </a:r>
            <a:r>
              <a:rPr kumimoji="1" lang="ja-JP" altLang="en-US" dirty="0"/>
              <a:t>プロセスで作れる素子</a:t>
            </a:r>
          </a:p>
        </p:txBody>
      </p:sp>
      <p:sp>
        <p:nvSpPr>
          <p:cNvPr id="3" name="日付プレースホルダー 2">
            <a:extLst>
              <a:ext uri="{FF2B5EF4-FFF2-40B4-BE49-F238E27FC236}">
                <a16:creationId xmlns:a16="http://schemas.microsoft.com/office/drawing/2014/main" id="{558C7535-D012-1B4F-3BEB-88F8B38CF3E5}"/>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DEEB5EB3-9706-AF40-FD5F-D7F8D36A2C7C}"/>
              </a:ext>
            </a:extLst>
          </p:cNvPr>
          <p:cNvSpPr>
            <a:spLocks noGrp="1"/>
          </p:cNvSpPr>
          <p:nvPr>
            <p:ph type="sldNum" sz="quarter" idx="12"/>
          </p:nvPr>
        </p:nvSpPr>
        <p:spPr/>
        <p:txBody>
          <a:bodyPr/>
          <a:lstStyle/>
          <a:p>
            <a:pPr rtl="0"/>
            <a:fld id="{9860EDB8-5305-433F-BE41-D7A86D811DB3}" type="slidenum">
              <a:rPr lang="en-US" altLang="ja-JP" noProof="0" smtClean="0"/>
              <a:pPr rtl="0"/>
              <a:t>7</a:t>
            </a:fld>
            <a:endParaRPr lang="ja-JP" altLang="en-US" noProof="0"/>
          </a:p>
        </p:txBody>
      </p:sp>
      <p:sp>
        <p:nvSpPr>
          <p:cNvPr id="5" name="コンテンツ プレースホルダー 4">
            <a:extLst>
              <a:ext uri="{FF2B5EF4-FFF2-40B4-BE49-F238E27FC236}">
                <a16:creationId xmlns:a16="http://schemas.microsoft.com/office/drawing/2014/main" id="{D7829C71-4456-C4B2-0FB5-9129B0799F07}"/>
              </a:ext>
            </a:extLst>
          </p:cNvPr>
          <p:cNvSpPr>
            <a:spLocks noGrp="1"/>
          </p:cNvSpPr>
          <p:nvPr>
            <p:ph sz="quarter" idx="13"/>
          </p:nvPr>
        </p:nvSpPr>
        <p:spPr>
          <a:xfrm>
            <a:off x="444500" y="1463039"/>
            <a:ext cx="11210543" cy="4964351"/>
          </a:xfrm>
        </p:spPr>
        <p:txBody>
          <a:bodyPr>
            <a:normAutofit/>
          </a:bodyPr>
          <a:lstStyle/>
          <a:p>
            <a:pPr marL="285750" indent="-285750">
              <a:buFont typeface="Arial" panose="020B0604020202020204" pitchFamily="34" charset="0"/>
              <a:buChar char="•"/>
            </a:pPr>
            <a:r>
              <a:rPr kumimoji="1" lang="ja-JP" altLang="en-US" sz="2000" dirty="0"/>
              <a:t>プレーナ</a:t>
            </a:r>
            <a:r>
              <a:rPr kumimoji="1" lang="en-US" altLang="ja-JP" sz="2000" dirty="0"/>
              <a:t>MOSFET:</a:t>
            </a:r>
            <a:r>
              <a:rPr lang="ja-JP" altLang="en-US" sz="2000" dirty="0"/>
              <a:t> </a:t>
            </a:r>
            <a:r>
              <a:rPr kumimoji="1" lang="en-US" altLang="ja-JP" sz="2000" b="1" u="sng" dirty="0">
                <a:solidFill>
                  <a:srgbClr val="FF0000"/>
                </a:solidFill>
              </a:rPr>
              <a:t>PMOS</a:t>
            </a:r>
            <a:r>
              <a:rPr kumimoji="1" lang="en-US" altLang="ja-JP" sz="2000" dirty="0"/>
              <a:t>, </a:t>
            </a:r>
            <a:r>
              <a:rPr kumimoji="1" lang="en-US" altLang="ja-JP" sz="2000" b="1" u="sng" dirty="0">
                <a:solidFill>
                  <a:srgbClr val="FF0000"/>
                </a:solidFill>
              </a:rPr>
              <a:t>NMOS</a:t>
            </a:r>
          </a:p>
          <a:p>
            <a:pPr marL="569214" lvl="1" indent="-285750"/>
            <a:r>
              <a:rPr lang="en-US" altLang="ja-JP" sz="2000" dirty="0"/>
              <a:t>SKY130</a:t>
            </a:r>
            <a:r>
              <a:rPr lang="ja-JP" altLang="en-US" sz="2000" dirty="0"/>
              <a:t>では</a:t>
            </a:r>
            <a:r>
              <a:rPr lang="en-US" altLang="ja-JP" sz="2000" dirty="0"/>
              <a:t>1.8V, 3.3V</a:t>
            </a:r>
            <a:r>
              <a:rPr lang="ja-JP" altLang="en-US" sz="2000" dirty="0"/>
              <a:t> </a:t>
            </a:r>
            <a:r>
              <a:rPr lang="en-US" altLang="ja-JP" sz="2000" dirty="0"/>
              <a:t>5.0V,</a:t>
            </a:r>
            <a:r>
              <a:rPr lang="ja-JP" altLang="en-US" sz="2000" dirty="0"/>
              <a:t> </a:t>
            </a:r>
            <a:r>
              <a:rPr lang="en-US" altLang="ja-JP" sz="2000" dirty="0"/>
              <a:t>10.5V,</a:t>
            </a:r>
            <a:r>
              <a:rPr lang="ja-JP" altLang="en-US" sz="2000" dirty="0"/>
              <a:t> </a:t>
            </a:r>
            <a:r>
              <a:rPr lang="en-US" altLang="ja-JP" sz="2000" dirty="0"/>
              <a:t>16V,</a:t>
            </a:r>
            <a:r>
              <a:rPr lang="ja-JP" altLang="en-US" sz="2000" dirty="0"/>
              <a:t> </a:t>
            </a:r>
            <a:r>
              <a:rPr lang="en-US" altLang="ja-JP" sz="2000" dirty="0"/>
              <a:t>20V</a:t>
            </a:r>
            <a:r>
              <a:rPr lang="ja-JP" altLang="en-US" sz="2000" dirty="0"/>
              <a:t> の耐圧をサポート</a:t>
            </a:r>
            <a:endParaRPr lang="en-US" altLang="ja-JP" sz="2000" dirty="0"/>
          </a:p>
          <a:p>
            <a:pPr marL="342900" indent="-342900">
              <a:buFont typeface="Arial" panose="020B0604020202020204" pitchFamily="34" charset="0"/>
              <a:buChar char="•"/>
            </a:pPr>
            <a:r>
              <a:rPr kumimoji="1" lang="ja-JP" altLang="en-US" sz="2000" dirty="0"/>
              <a:t>ダイオード</a:t>
            </a:r>
            <a:endParaRPr kumimoji="1" lang="en-US" altLang="ja-JP" sz="2000" dirty="0"/>
          </a:p>
          <a:p>
            <a:pPr marL="342900" indent="-342900">
              <a:buFont typeface="Arial" panose="020B0604020202020204" pitchFamily="34" charset="0"/>
              <a:buChar char="•"/>
            </a:pPr>
            <a:r>
              <a:rPr lang="ja-JP" altLang="en-US" sz="2000" dirty="0"/>
              <a:t>抵抗</a:t>
            </a:r>
            <a:r>
              <a:rPr lang="en-US" altLang="ja-JP" sz="2000" dirty="0"/>
              <a:t>: </a:t>
            </a:r>
            <a:r>
              <a:rPr kumimoji="1" lang="ja-JP" altLang="en-US" sz="2000" dirty="0">
                <a:solidFill>
                  <a:srgbClr val="FF0000"/>
                </a:solidFill>
              </a:rPr>
              <a:t>ポリ抵抗</a:t>
            </a:r>
            <a:r>
              <a:rPr kumimoji="1" lang="ja-JP" altLang="en-US" sz="2000" dirty="0"/>
              <a:t>，拡散層抵抗（アクティブ抵抗），</a:t>
            </a:r>
            <a:r>
              <a:rPr kumimoji="1" lang="en-US" altLang="ja-JP" sz="2000" dirty="0" err="1"/>
              <a:t>Nwell</a:t>
            </a:r>
            <a:r>
              <a:rPr lang="ja-JP" altLang="en-US" sz="2000" dirty="0"/>
              <a:t>抵抗</a:t>
            </a:r>
            <a:endParaRPr kumimoji="1" lang="en-US" altLang="ja-JP" sz="2000" dirty="0"/>
          </a:p>
          <a:p>
            <a:pPr marL="342900" indent="-342900">
              <a:buFont typeface="Arial" panose="020B0604020202020204" pitchFamily="34" charset="0"/>
              <a:buChar char="•"/>
            </a:pPr>
            <a:r>
              <a:rPr kumimoji="1" lang="ja-JP" altLang="en-US" sz="2000" dirty="0"/>
              <a:t>キャパシタ</a:t>
            </a:r>
            <a:r>
              <a:rPr kumimoji="1" lang="en-US" altLang="ja-JP" sz="2000" dirty="0"/>
              <a:t>: </a:t>
            </a:r>
            <a:r>
              <a:rPr lang="ja-JP" altLang="en-US" sz="2000" dirty="0">
                <a:solidFill>
                  <a:srgbClr val="FF0000"/>
                </a:solidFill>
              </a:rPr>
              <a:t>ポリ容量</a:t>
            </a:r>
            <a:r>
              <a:rPr lang="ja-JP" altLang="en-US" sz="2000" dirty="0"/>
              <a:t>，拡散層容量</a:t>
            </a:r>
            <a:r>
              <a:rPr lang="en-US" altLang="ja-JP" sz="2000" dirty="0"/>
              <a:t>, </a:t>
            </a:r>
            <a:r>
              <a:rPr lang="en-US" altLang="ja-JP" sz="2000" dirty="0">
                <a:solidFill>
                  <a:srgbClr val="FF0000"/>
                </a:solidFill>
              </a:rPr>
              <a:t>MIMCAP</a:t>
            </a:r>
            <a:r>
              <a:rPr lang="en-US" altLang="ja-JP" sz="2000" dirty="0"/>
              <a:t> (</a:t>
            </a:r>
            <a:r>
              <a:rPr lang="ja-JP" altLang="en-US" sz="2000" dirty="0"/>
              <a:t>プロセスによっては無い</a:t>
            </a:r>
            <a:r>
              <a:rPr lang="en-US" altLang="ja-JP" sz="2000" dirty="0"/>
              <a:t>), </a:t>
            </a:r>
            <a:r>
              <a:rPr lang="ja-JP" altLang="en-US" sz="2000" dirty="0"/>
              <a:t>配線層の寄生容量</a:t>
            </a:r>
            <a:endParaRPr lang="en-US" altLang="ja-JP" sz="2000" dirty="0"/>
          </a:p>
          <a:p>
            <a:pPr marL="342900" indent="-342900">
              <a:buFont typeface="Arial" panose="020B0604020202020204" pitchFamily="34" charset="0"/>
              <a:buChar char="•"/>
            </a:pPr>
            <a:r>
              <a:rPr lang="ja-JP" altLang="en-US" sz="2000" dirty="0"/>
              <a:t>バラクタダイオード</a:t>
            </a:r>
            <a:r>
              <a:rPr lang="en-US" altLang="ja-JP" sz="2000" dirty="0"/>
              <a:t>: </a:t>
            </a:r>
            <a:r>
              <a:rPr lang="ja-JP" altLang="en-US" sz="2000" dirty="0"/>
              <a:t>プロセスによっては無い</a:t>
            </a:r>
            <a:endParaRPr lang="en-US" altLang="ja-JP" sz="2000" dirty="0"/>
          </a:p>
          <a:p>
            <a:pPr marL="342900" indent="-342900">
              <a:buFont typeface="Arial" panose="020B0604020202020204" pitchFamily="34" charset="0"/>
              <a:buChar char="•"/>
            </a:pPr>
            <a:r>
              <a:rPr lang="ja-JP" altLang="en-US" sz="2000" dirty="0"/>
              <a:t>ラテラルバイポーラ </a:t>
            </a:r>
            <a:r>
              <a:rPr lang="en-US" altLang="ja-JP" sz="2000" dirty="0"/>
              <a:t>(PNP, NPN)</a:t>
            </a:r>
            <a:r>
              <a:rPr lang="ja-JP" altLang="en-US" sz="2000" dirty="0"/>
              <a:t> </a:t>
            </a:r>
            <a:r>
              <a:rPr lang="en-US" altLang="ja-JP" sz="2000" dirty="0"/>
              <a:t>:</a:t>
            </a:r>
            <a:r>
              <a:rPr lang="ja-JP" altLang="en-US" sz="2000" dirty="0"/>
              <a:t> プロセスによっては無い</a:t>
            </a:r>
            <a:endParaRPr kumimoji="1" lang="en-US" altLang="ja-JP" dirty="0"/>
          </a:p>
          <a:p>
            <a:pPr marL="285750" indent="-285750">
              <a:buFont typeface="Arial" panose="020B0604020202020204" pitchFamily="34" charset="0"/>
              <a:buChar char="•"/>
            </a:pPr>
            <a:endParaRPr kumimoji="1" lang="ja-JP" altLang="en-US" sz="2000" dirty="0"/>
          </a:p>
        </p:txBody>
      </p:sp>
    </p:spTree>
    <p:extLst>
      <p:ext uri="{BB962C8B-B14F-4D97-AF65-F5344CB8AC3E}">
        <p14:creationId xmlns:p14="http://schemas.microsoft.com/office/powerpoint/2010/main" val="1220659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95776-2CC9-C57D-10E9-B4F1E47325B4}"/>
              </a:ext>
            </a:extLst>
          </p:cNvPr>
          <p:cNvSpPr>
            <a:spLocks noGrp="1"/>
          </p:cNvSpPr>
          <p:nvPr>
            <p:ph type="title"/>
          </p:nvPr>
        </p:nvSpPr>
        <p:spPr/>
        <p:txBody>
          <a:bodyPr/>
          <a:lstStyle/>
          <a:p>
            <a:r>
              <a:rPr lang="ja-JP" altLang="en-US" dirty="0"/>
              <a:t>アナログ</a:t>
            </a:r>
            <a:r>
              <a:rPr lang="en-US" altLang="ja-JP" dirty="0"/>
              <a:t>LSI</a:t>
            </a:r>
            <a:r>
              <a:rPr lang="ja-JP" altLang="en-US" dirty="0"/>
              <a:t>の設計フロー</a:t>
            </a:r>
            <a:endParaRPr kumimoji="1" lang="ja-JP" altLang="en-US" dirty="0"/>
          </a:p>
        </p:txBody>
      </p:sp>
      <p:sp>
        <p:nvSpPr>
          <p:cNvPr id="3" name="日付プレースホルダー 2">
            <a:extLst>
              <a:ext uri="{FF2B5EF4-FFF2-40B4-BE49-F238E27FC236}">
                <a16:creationId xmlns:a16="http://schemas.microsoft.com/office/drawing/2014/main" id="{102C7370-4158-5F3A-B29E-8AB24B8878EA}"/>
              </a:ext>
            </a:extLst>
          </p:cNvPr>
          <p:cNvSpPr>
            <a:spLocks noGrp="1"/>
          </p:cNvSpPr>
          <p:nvPr>
            <p:ph type="dt" sz="half" idx="10"/>
          </p:nvPr>
        </p:nvSpPr>
        <p:spPr/>
        <p:txBody>
          <a:bodyPr/>
          <a:lstStyle/>
          <a:p>
            <a:pPr rtl="0"/>
            <a:fld id="{E799E38D-0A82-4095-BE6B-85157473E4AE}"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40E7729A-7159-13DA-B80A-5CF547A86157}"/>
              </a:ext>
            </a:extLst>
          </p:cNvPr>
          <p:cNvSpPr>
            <a:spLocks noGrp="1"/>
          </p:cNvSpPr>
          <p:nvPr>
            <p:ph type="sldNum" sz="quarter" idx="12"/>
          </p:nvPr>
        </p:nvSpPr>
        <p:spPr/>
        <p:txBody>
          <a:bodyPr/>
          <a:lstStyle/>
          <a:p>
            <a:pPr rtl="0"/>
            <a:fld id="{9860EDB8-5305-433F-BE41-D7A86D811DB3}" type="slidenum">
              <a:rPr lang="en-US" altLang="ja-JP" noProof="0" smtClean="0"/>
              <a:pPr rtl="0"/>
              <a:t>70</a:t>
            </a:fld>
            <a:endParaRPr lang="ja-JP" altLang="en-US" noProof="0"/>
          </a:p>
        </p:txBody>
      </p:sp>
      <p:sp>
        <p:nvSpPr>
          <p:cNvPr id="5" name="コンテンツ プレースホルダー 4">
            <a:extLst>
              <a:ext uri="{FF2B5EF4-FFF2-40B4-BE49-F238E27FC236}">
                <a16:creationId xmlns:a16="http://schemas.microsoft.com/office/drawing/2014/main" id="{218D7D6A-C682-EF52-E287-45B2D617822C}"/>
              </a:ext>
            </a:extLst>
          </p:cNvPr>
          <p:cNvSpPr>
            <a:spLocks noGrp="1"/>
          </p:cNvSpPr>
          <p:nvPr>
            <p:ph sz="quarter" idx="13"/>
          </p:nvPr>
        </p:nvSpPr>
        <p:spPr/>
        <p:txBody>
          <a:bodyPr>
            <a:normAutofit/>
          </a:bodyPr>
          <a:lstStyle/>
          <a:p>
            <a:pPr marL="457200" indent="-457200">
              <a:buFont typeface="+mj-lt"/>
              <a:buAutoNum type="arabicPeriod"/>
            </a:pPr>
            <a:r>
              <a:rPr kumimoji="1" lang="ja-JP" altLang="en-US" sz="2000" dirty="0"/>
              <a:t>回路図（テストベンチ）を描く</a:t>
            </a:r>
            <a:endParaRPr kumimoji="1" lang="en-US" altLang="ja-JP" sz="2000" dirty="0"/>
          </a:p>
          <a:p>
            <a:pPr marL="457200" indent="-457200">
              <a:buFont typeface="+mj-lt"/>
              <a:buAutoNum type="arabicPeriod"/>
            </a:pPr>
            <a:r>
              <a:rPr lang="ja-JP" altLang="en-US" sz="2000" dirty="0"/>
              <a:t>シミュレーションをする</a:t>
            </a:r>
            <a:endParaRPr lang="en-US" altLang="ja-JP" sz="2000" dirty="0"/>
          </a:p>
          <a:p>
            <a:pPr marL="457200" indent="-457200">
              <a:buFont typeface="+mj-lt"/>
              <a:buAutoNum type="arabicPeriod"/>
            </a:pPr>
            <a:r>
              <a:rPr kumimoji="1" lang="ja-JP" altLang="en-US" sz="2000" b="1" dirty="0">
                <a:solidFill>
                  <a:schemeClr val="accent2"/>
                </a:solidFill>
              </a:rPr>
              <a:t>回路図を基にレイアウトを描く</a:t>
            </a:r>
            <a:endParaRPr kumimoji="1" lang="en-US" altLang="ja-JP" sz="2000" b="1" dirty="0">
              <a:solidFill>
                <a:schemeClr val="accent2"/>
              </a:solidFill>
            </a:endParaRPr>
          </a:p>
          <a:p>
            <a:pPr marL="457200" indent="-457200">
              <a:buFont typeface="+mj-lt"/>
              <a:buAutoNum type="arabicPeriod"/>
            </a:pPr>
            <a:r>
              <a:rPr lang="ja-JP" altLang="en-US" sz="2000" dirty="0"/>
              <a:t>レイアウトを検証する</a:t>
            </a:r>
            <a:endParaRPr lang="en-US" altLang="ja-JP" sz="2000" dirty="0"/>
          </a:p>
          <a:p>
            <a:pPr marL="457200" indent="-457200">
              <a:buFont typeface="+mj-lt"/>
              <a:buAutoNum type="arabicPeriod"/>
            </a:pPr>
            <a:r>
              <a:rPr kumimoji="1" lang="ja-JP" altLang="en-US" sz="2000" dirty="0"/>
              <a:t>レイアウトを基に寄生成分を考慮したシミュレーションをする</a:t>
            </a:r>
            <a:br>
              <a:rPr kumimoji="1" lang="en-US" altLang="ja-JP" sz="2000" dirty="0"/>
            </a:br>
            <a:endParaRPr kumimoji="1" lang="en-US" altLang="ja-JP" sz="2000" dirty="0"/>
          </a:p>
          <a:p>
            <a:pPr marL="457200" indent="-457200">
              <a:buFont typeface="+mj-lt"/>
              <a:buAutoNum type="arabicPeriod"/>
            </a:pPr>
            <a:endParaRPr kumimoji="1" lang="en-US" altLang="ja-JP" sz="2000" dirty="0"/>
          </a:p>
          <a:p>
            <a:pPr marL="457200" indent="-457200">
              <a:buFont typeface="+mj-lt"/>
              <a:buAutoNum type="arabicPeriod"/>
            </a:pPr>
            <a:r>
              <a:rPr lang="ja-JP" altLang="en-US" sz="2000" dirty="0"/>
              <a:t>（フレームに載せる）</a:t>
            </a:r>
            <a:endParaRPr kumimoji="1" lang="en-US" altLang="ja-JP" sz="2000" dirty="0"/>
          </a:p>
        </p:txBody>
      </p:sp>
    </p:spTree>
    <p:extLst>
      <p:ext uri="{BB962C8B-B14F-4D97-AF65-F5344CB8AC3E}">
        <p14:creationId xmlns:p14="http://schemas.microsoft.com/office/powerpoint/2010/main" val="2293572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14527CD9-A497-C60C-2C78-701D71A14D38}"/>
              </a:ext>
            </a:extLst>
          </p:cNvPr>
          <p:cNvSpPr>
            <a:spLocks noGrp="1"/>
          </p:cNvSpPr>
          <p:nvPr>
            <p:ph type="title"/>
          </p:nvPr>
        </p:nvSpPr>
        <p:spPr/>
        <p:txBody>
          <a:bodyPr/>
          <a:lstStyle/>
          <a:p>
            <a:r>
              <a:rPr lang="ja-JP" altLang="en-US" dirty="0"/>
              <a:t>プレーナ（平面）型</a:t>
            </a:r>
            <a:r>
              <a:rPr lang="en-US" altLang="ja-JP" dirty="0"/>
              <a:t>MOS</a:t>
            </a:r>
            <a:r>
              <a:rPr lang="ja-JP" altLang="en-US" dirty="0"/>
              <a:t>トランジスタ</a:t>
            </a:r>
          </a:p>
        </p:txBody>
      </p:sp>
      <p:sp>
        <p:nvSpPr>
          <p:cNvPr id="4" name="日付プレースホルダー 3">
            <a:extLst>
              <a:ext uri="{FF2B5EF4-FFF2-40B4-BE49-F238E27FC236}">
                <a16:creationId xmlns:a16="http://schemas.microsoft.com/office/drawing/2014/main" id="{845C05D1-7603-1A10-9A56-70DB12AC5D6B}"/>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C4A0C2B2-561B-96EC-B377-4A9459F8F73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71</a:t>
            </a:fld>
            <a:endParaRPr kumimoji="1" lang="ja-JP" altLang="en-US" sz="1400"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41620FB3-EE67-D703-8836-C4C8D2674EEA}"/>
              </a:ext>
            </a:extLst>
          </p:cNvPr>
          <p:cNvSpPr>
            <a:spLocks noGrp="1"/>
          </p:cNvSpPr>
          <p:nvPr>
            <p:ph sz="quarter" idx="13"/>
          </p:nvPr>
        </p:nvSpPr>
        <p:spPr/>
        <p:txBody>
          <a:bodyPr>
            <a:normAutofit/>
          </a:bodyPr>
          <a:lstStyle/>
          <a:p>
            <a:r>
              <a:rPr lang="en-US" altLang="ja-JP" sz="2000" dirty="0"/>
              <a:t>substrate</a:t>
            </a:r>
            <a:r>
              <a:rPr lang="ja-JP" altLang="en-US" sz="2000" dirty="0"/>
              <a:t>（基板）を最下層として積層していく。</a:t>
            </a:r>
            <a:endParaRPr lang="en-US" altLang="ja-JP" sz="2000" dirty="0"/>
          </a:p>
          <a:p>
            <a:r>
              <a:rPr lang="ja-JP" altLang="en-US" sz="2000" dirty="0"/>
              <a:t>基板上に</a:t>
            </a:r>
            <a:r>
              <a:rPr lang="en-US" altLang="ja-JP" sz="2000" dirty="0"/>
              <a:t>MOS</a:t>
            </a:r>
            <a:r>
              <a:rPr lang="ja-JP" altLang="en-US" sz="2000" dirty="0"/>
              <a:t>トランジスタ</a:t>
            </a:r>
            <a:r>
              <a:rPr lang="en-US" altLang="ja-JP" sz="2000" dirty="0"/>
              <a:t>(well, diffusion, poly)</a:t>
            </a:r>
          </a:p>
          <a:p>
            <a:r>
              <a:rPr lang="ja-JP" altLang="en-US" sz="2000" dirty="0"/>
              <a:t>トランジスタより上は配線層</a:t>
            </a:r>
            <a:r>
              <a:rPr lang="en-US" altLang="ja-JP" sz="2000" dirty="0"/>
              <a:t>(metal*, via*)</a:t>
            </a:r>
          </a:p>
          <a:p>
            <a:r>
              <a:rPr lang="en-US" altLang="ja-JP" sz="2000" dirty="0"/>
              <a:t>metal</a:t>
            </a:r>
            <a:r>
              <a:rPr lang="ja-JP" altLang="en-US" sz="2000" dirty="0"/>
              <a:t>間に絶縁体</a:t>
            </a:r>
            <a:r>
              <a:rPr lang="en-US" altLang="ja-JP" sz="2000" dirty="0"/>
              <a:t>(insulator)</a:t>
            </a:r>
            <a:r>
              <a:rPr lang="ja-JP" altLang="en-US" sz="2000" dirty="0"/>
              <a:t>を挟んで</a:t>
            </a:r>
            <a:br>
              <a:rPr lang="en-US" altLang="ja-JP" sz="2000" dirty="0"/>
            </a:br>
            <a:r>
              <a:rPr lang="en-US" altLang="ja-JP" sz="2000" dirty="0"/>
              <a:t>MIM</a:t>
            </a:r>
            <a:r>
              <a:rPr lang="ja-JP" altLang="en-US" sz="2000" dirty="0"/>
              <a:t>キャパシタが作成可能</a:t>
            </a:r>
            <a:r>
              <a:rPr lang="en-US" altLang="ja-JP" sz="2000" dirty="0"/>
              <a:t>(</a:t>
            </a:r>
            <a:r>
              <a:rPr lang="en-US" altLang="ja-JP" sz="2000" dirty="0" err="1"/>
              <a:t>capm</a:t>
            </a:r>
            <a:r>
              <a:rPr lang="en-US" altLang="ja-JP" sz="2000" dirty="0"/>
              <a:t>, cap2m)</a:t>
            </a:r>
          </a:p>
        </p:txBody>
      </p:sp>
      <p:pic>
        <p:nvPicPr>
          <p:cNvPr id="3" name="グラフィックス 2">
            <a:extLst>
              <a:ext uri="{FF2B5EF4-FFF2-40B4-BE49-F238E27FC236}">
                <a16:creationId xmlns:a16="http://schemas.microsoft.com/office/drawing/2014/main" id="{8A75C2A0-F0F8-3FF0-F73C-6ED2C4F91E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2" y="1274617"/>
            <a:ext cx="5822966" cy="5220915"/>
          </a:xfrm>
          <a:prstGeom prst="rect">
            <a:avLst/>
          </a:prstGeom>
        </p:spPr>
      </p:pic>
    </p:spTree>
    <p:extLst>
      <p:ext uri="{BB962C8B-B14F-4D97-AF65-F5344CB8AC3E}">
        <p14:creationId xmlns:p14="http://schemas.microsoft.com/office/powerpoint/2010/main" val="222187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en-US" altLang="ja-JP" dirty="0"/>
              <a:t>MIMCAP</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72</a:t>
            </a:fld>
            <a:endParaRPr kumimoji="1" lang="ja-JP" altLang="en-US" sz="1400" dirty="0">
              <a:latin typeface="Meiryo UI" panose="020B0604030504040204" pitchFamily="50" charset="-128"/>
              <a:ea typeface="Meiryo UI" panose="020B0604030504040204" pitchFamily="50" charset="-128"/>
            </a:endParaRPr>
          </a:p>
        </p:txBody>
      </p:sp>
      <p:sp>
        <p:nvSpPr>
          <p:cNvPr id="10" name="コンテンツ プレースホルダー 9">
            <a:extLst>
              <a:ext uri="{FF2B5EF4-FFF2-40B4-BE49-F238E27FC236}">
                <a16:creationId xmlns:a16="http://schemas.microsoft.com/office/drawing/2014/main" id="{E7CDB1A3-4299-A6C5-3C43-82306E2FE59D}"/>
              </a:ext>
            </a:extLst>
          </p:cNvPr>
          <p:cNvSpPr>
            <a:spLocks noGrp="1"/>
          </p:cNvSpPr>
          <p:nvPr>
            <p:ph sz="quarter" idx="13"/>
          </p:nvPr>
        </p:nvSpPr>
        <p:spPr/>
        <p:txBody>
          <a:bodyPr>
            <a:normAutofit/>
          </a:bodyPr>
          <a:lstStyle/>
          <a:p>
            <a:r>
              <a:rPr lang="en-US" altLang="ja-JP" sz="2000" dirty="0"/>
              <a:t>M5-M4</a:t>
            </a:r>
            <a:r>
              <a:rPr lang="ja-JP" altLang="en-US" sz="2000" dirty="0"/>
              <a:t>間と</a:t>
            </a:r>
            <a:r>
              <a:rPr lang="en-US" altLang="ja-JP" sz="2000" dirty="0"/>
              <a:t>M4-M3</a:t>
            </a:r>
            <a:r>
              <a:rPr lang="ja-JP" altLang="en-US" sz="2000" dirty="0"/>
              <a:t>間で</a:t>
            </a:r>
            <a:r>
              <a:rPr lang="en-US" altLang="ja-JP" sz="2000" dirty="0"/>
              <a:t>2</a:t>
            </a:r>
            <a:r>
              <a:rPr lang="ja-JP" altLang="en-US" sz="2000" dirty="0"/>
              <a:t>つ存在</a:t>
            </a:r>
            <a:endParaRPr lang="en-US" altLang="ja-JP" sz="2000" dirty="0"/>
          </a:p>
          <a:p>
            <a:r>
              <a:rPr lang="ja-JP" altLang="en-US" sz="2000" dirty="0"/>
              <a:t>単に配線層を交差させても小容量だがキャパシタになる</a:t>
            </a:r>
            <a:br>
              <a:rPr lang="en-US" altLang="ja-JP" sz="2000" dirty="0"/>
            </a:br>
            <a:r>
              <a:rPr lang="ja-JP" altLang="en-US" sz="2000" dirty="0"/>
              <a:t>→寄生容量の原因</a:t>
            </a:r>
            <a:endParaRPr lang="en-US" altLang="ja-JP" sz="2000" dirty="0"/>
          </a:p>
        </p:txBody>
      </p:sp>
      <p:pic>
        <p:nvPicPr>
          <p:cNvPr id="13" name="グラフィックス 12">
            <a:extLst>
              <a:ext uri="{FF2B5EF4-FFF2-40B4-BE49-F238E27FC236}">
                <a16:creationId xmlns:a16="http://schemas.microsoft.com/office/drawing/2014/main" id="{F88792C4-B30B-1BC8-2780-9B99E87E23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04458" y="1260199"/>
            <a:ext cx="5468442" cy="6200330"/>
          </a:xfrm>
          <a:prstGeom prst="rect">
            <a:avLst/>
          </a:prstGeom>
        </p:spPr>
      </p:pic>
      <p:pic>
        <p:nvPicPr>
          <p:cNvPr id="19" name="図 18">
            <a:extLst>
              <a:ext uri="{FF2B5EF4-FFF2-40B4-BE49-F238E27FC236}">
                <a16:creationId xmlns:a16="http://schemas.microsoft.com/office/drawing/2014/main" id="{CB1FEAD7-31BB-8B0E-2FF2-8FCE5BD8436F}"/>
              </a:ext>
            </a:extLst>
          </p:cNvPr>
          <p:cNvPicPr>
            <a:picLocks noChangeAspect="1"/>
          </p:cNvPicPr>
          <p:nvPr/>
        </p:nvPicPr>
        <p:blipFill>
          <a:blip r:embed="rId4"/>
          <a:stretch>
            <a:fillRect/>
          </a:stretch>
        </p:blipFill>
        <p:spPr>
          <a:xfrm>
            <a:off x="3362036" y="3429000"/>
            <a:ext cx="2942422" cy="3001701"/>
          </a:xfrm>
          <a:prstGeom prst="rect">
            <a:avLst/>
          </a:prstGeom>
        </p:spPr>
      </p:pic>
      <p:sp>
        <p:nvSpPr>
          <p:cNvPr id="20" name="テキスト ボックス 19">
            <a:extLst>
              <a:ext uri="{FF2B5EF4-FFF2-40B4-BE49-F238E27FC236}">
                <a16:creationId xmlns:a16="http://schemas.microsoft.com/office/drawing/2014/main" id="{9298048B-E748-9A22-535D-9BC02C609B61}"/>
              </a:ext>
            </a:extLst>
          </p:cNvPr>
          <p:cNvSpPr txBox="1"/>
          <p:nvPr/>
        </p:nvSpPr>
        <p:spPr>
          <a:xfrm>
            <a:off x="536958" y="3426808"/>
            <a:ext cx="2848296" cy="646331"/>
          </a:xfrm>
          <a:prstGeom prst="rect">
            <a:avLst/>
          </a:prstGeom>
          <a:noFill/>
        </p:spPr>
        <p:txBody>
          <a:bodyPr wrap="square" rtlCol="0">
            <a:spAutoFit/>
          </a:bodyPr>
          <a:lstStyle/>
          <a:p>
            <a:pPr algn="ctr"/>
            <a:r>
              <a:rPr kumimoji="1" lang="en-US" altLang="ja-JP" dirty="0"/>
              <a:t>METAL1</a:t>
            </a:r>
            <a:r>
              <a:rPr kumimoji="1" lang="ja-JP" altLang="en-US" dirty="0"/>
              <a:t>と</a:t>
            </a:r>
            <a:r>
              <a:rPr kumimoji="1" lang="en-US" altLang="ja-JP" dirty="0"/>
              <a:t>METAL2</a:t>
            </a:r>
            <a:r>
              <a:rPr kumimoji="1" lang="ja-JP" altLang="en-US" dirty="0"/>
              <a:t>のみで構成されたキャパシタ→</a:t>
            </a:r>
          </a:p>
        </p:txBody>
      </p:sp>
    </p:spTree>
    <p:extLst>
      <p:ext uri="{BB962C8B-B14F-4D97-AF65-F5344CB8AC3E}">
        <p14:creationId xmlns:p14="http://schemas.microsoft.com/office/powerpoint/2010/main" val="33709515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D6132-4CE4-2F99-A4E7-2AAF9DDD28D1}"/>
              </a:ext>
            </a:extLst>
          </p:cNvPr>
          <p:cNvSpPr>
            <a:spLocks noGrp="1"/>
          </p:cNvSpPr>
          <p:nvPr>
            <p:ph type="title"/>
          </p:nvPr>
        </p:nvSpPr>
        <p:spPr/>
        <p:txBody>
          <a:bodyPr/>
          <a:lstStyle/>
          <a:p>
            <a:r>
              <a:rPr lang="ja-JP" altLang="en-US" dirty="0"/>
              <a:t>ダブルウェル</a:t>
            </a:r>
            <a:r>
              <a:rPr lang="en-US" altLang="ja-JP" dirty="0"/>
              <a:t>, </a:t>
            </a:r>
            <a:r>
              <a:rPr lang="ja-JP" altLang="en-US" dirty="0"/>
              <a:t>デュアルウェル</a:t>
            </a:r>
            <a:r>
              <a:rPr lang="en-US" altLang="ja-JP" dirty="0"/>
              <a:t>, </a:t>
            </a:r>
            <a:r>
              <a:rPr lang="ja-JP" altLang="en-US" dirty="0"/>
              <a:t>ツインウェル</a:t>
            </a:r>
            <a:endParaRPr kumimoji="1" lang="ja-JP" altLang="en-US" dirty="0"/>
          </a:p>
        </p:txBody>
      </p:sp>
      <p:sp>
        <p:nvSpPr>
          <p:cNvPr id="4" name="日付プレースホルダー 3">
            <a:extLst>
              <a:ext uri="{FF2B5EF4-FFF2-40B4-BE49-F238E27FC236}">
                <a16:creationId xmlns:a16="http://schemas.microsoft.com/office/drawing/2014/main" id="{44DF3295-696E-0D1A-DBF1-9A90108E08C7}"/>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9138692-A798-C5CB-1D75-697B1F71693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73</a:t>
            </a:fld>
            <a:endParaRPr kumimoji="1" lang="ja-JP" altLang="en-US" sz="14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CC95D37-8DFA-39C9-A10F-CECA0CE82167}"/>
              </a:ext>
            </a:extLst>
          </p:cNvPr>
          <p:cNvSpPr>
            <a:spLocks noGrp="1"/>
          </p:cNvSpPr>
          <p:nvPr>
            <p:ph sz="quarter" idx="13"/>
          </p:nvPr>
        </p:nvSpPr>
        <p:spPr/>
        <p:txBody>
          <a:bodyPr>
            <a:normAutofit/>
          </a:bodyPr>
          <a:lstStyle/>
          <a:p>
            <a:r>
              <a:rPr lang="en-US" altLang="ja-JP" sz="2000" dirty="0"/>
              <a:t>P-</a:t>
            </a:r>
            <a:r>
              <a:rPr kumimoji="1" lang="ja-JP" altLang="en-US" sz="2000" dirty="0"/>
              <a:t>サブストレート</a:t>
            </a:r>
            <a:r>
              <a:rPr lang="ja-JP" altLang="en-US" sz="2000" dirty="0"/>
              <a:t>と</a:t>
            </a:r>
            <a:r>
              <a:rPr lang="en-US" altLang="ja-JP" sz="2000" dirty="0"/>
              <a:t>N-well</a:t>
            </a:r>
            <a:r>
              <a:rPr lang="ja-JP" altLang="en-US" sz="2000" dirty="0"/>
              <a:t>により構成される</a:t>
            </a:r>
            <a:r>
              <a:rPr lang="en-US" altLang="ja-JP" sz="2000" dirty="0"/>
              <a:t>CMOS</a:t>
            </a:r>
            <a:r>
              <a:rPr lang="ja-JP" altLang="en-US" sz="2000" dirty="0"/>
              <a:t>トランジスタ</a:t>
            </a:r>
            <a:endParaRPr lang="en-US" altLang="ja-JP" sz="2000" dirty="0"/>
          </a:p>
          <a:p>
            <a:r>
              <a:rPr lang="en-US" altLang="ja-JP" sz="2000" dirty="0"/>
              <a:t>PCELL</a:t>
            </a:r>
            <a:r>
              <a:rPr lang="ja-JP" altLang="en-US" sz="2000" dirty="0"/>
              <a:t>により自動生成されるレイアウトはダブルウェル</a:t>
            </a:r>
            <a:endParaRPr lang="en-US" altLang="ja-JP" sz="2000" dirty="0"/>
          </a:p>
        </p:txBody>
      </p:sp>
      <p:pic>
        <p:nvPicPr>
          <p:cNvPr id="14" name="図 13">
            <a:extLst>
              <a:ext uri="{FF2B5EF4-FFF2-40B4-BE49-F238E27FC236}">
                <a16:creationId xmlns:a16="http://schemas.microsoft.com/office/drawing/2014/main" id="{3C438F24-70DD-2133-633E-0730537B9B77}"/>
              </a:ext>
            </a:extLst>
          </p:cNvPr>
          <p:cNvPicPr>
            <a:picLocks noChangeAspect="1"/>
          </p:cNvPicPr>
          <p:nvPr/>
        </p:nvPicPr>
        <p:blipFill>
          <a:blip r:embed="rId2"/>
          <a:stretch>
            <a:fillRect/>
          </a:stretch>
        </p:blipFill>
        <p:spPr>
          <a:xfrm>
            <a:off x="6813460" y="1342936"/>
            <a:ext cx="4961819" cy="3130988"/>
          </a:xfrm>
          <a:prstGeom prst="rect">
            <a:avLst/>
          </a:prstGeom>
        </p:spPr>
      </p:pic>
      <p:sp>
        <p:nvSpPr>
          <p:cNvPr id="15" name="テキスト ボックス 14">
            <a:extLst>
              <a:ext uri="{FF2B5EF4-FFF2-40B4-BE49-F238E27FC236}">
                <a16:creationId xmlns:a16="http://schemas.microsoft.com/office/drawing/2014/main" id="{E5CF6DD5-0C2D-816E-DBE9-32004A73DED3}"/>
              </a:ext>
            </a:extLst>
          </p:cNvPr>
          <p:cNvSpPr txBox="1"/>
          <p:nvPr/>
        </p:nvSpPr>
        <p:spPr>
          <a:xfrm>
            <a:off x="511707" y="5611495"/>
            <a:ext cx="6234546" cy="338554"/>
          </a:xfrm>
          <a:prstGeom prst="rect">
            <a:avLst/>
          </a:prstGeom>
          <a:noFill/>
        </p:spPr>
        <p:txBody>
          <a:bodyPr wrap="square" rtlCol="0">
            <a:spAutoFit/>
          </a:bodyPr>
          <a:lstStyle/>
          <a:p>
            <a:r>
              <a:rPr lang="en-US" altLang="ja-JP" sz="1600" dirty="0"/>
              <a:t>https://note.com/akira_tsuchiya/n/n416b7f74b701</a:t>
            </a:r>
            <a:endParaRPr kumimoji="1" lang="ja-JP" altLang="en-US" sz="1600" dirty="0"/>
          </a:p>
        </p:txBody>
      </p:sp>
      <p:sp>
        <p:nvSpPr>
          <p:cNvPr id="17" name="テキスト ボックス 16">
            <a:extLst>
              <a:ext uri="{FF2B5EF4-FFF2-40B4-BE49-F238E27FC236}">
                <a16:creationId xmlns:a16="http://schemas.microsoft.com/office/drawing/2014/main" id="{4602E57E-10DC-82D4-7554-F8CA1CABE974}"/>
              </a:ext>
            </a:extLst>
          </p:cNvPr>
          <p:cNvSpPr txBox="1"/>
          <p:nvPr/>
        </p:nvSpPr>
        <p:spPr>
          <a:xfrm>
            <a:off x="6813460" y="4632960"/>
            <a:ext cx="5334827" cy="1107996"/>
          </a:xfrm>
          <a:prstGeom prst="rect">
            <a:avLst/>
          </a:prstGeom>
          <a:noFill/>
        </p:spPr>
        <p:txBody>
          <a:bodyPr wrap="square" rtlCol="0">
            <a:spAutoFit/>
          </a:bodyPr>
          <a:lstStyle/>
          <a:p>
            <a:r>
              <a:rPr kumimoji="1" lang="ja-JP" altLang="en-US" sz="1600" dirty="0"/>
              <a:t>・</a:t>
            </a:r>
            <a:r>
              <a:rPr kumimoji="1" lang="en-US" altLang="ja-JP" sz="1600" dirty="0"/>
              <a:t>PMOS</a:t>
            </a:r>
            <a:r>
              <a:rPr kumimoji="1" lang="ja-JP" altLang="en-US" sz="1600" dirty="0"/>
              <a:t>は個別に</a:t>
            </a:r>
            <a:r>
              <a:rPr kumimoji="1" lang="en-US" altLang="ja-JP" sz="1600" dirty="0"/>
              <a:t>well</a:t>
            </a:r>
            <a:r>
              <a:rPr kumimoji="1" lang="ja-JP" altLang="en-US" sz="1600" dirty="0"/>
              <a:t>を持つのでボディの電圧は可変</a:t>
            </a:r>
            <a:endParaRPr kumimoji="1" lang="en-US" altLang="ja-JP" sz="1600" dirty="0"/>
          </a:p>
          <a:p>
            <a:r>
              <a:rPr kumimoji="1" lang="ja-JP" altLang="en-US" sz="1600" dirty="0"/>
              <a:t>・</a:t>
            </a:r>
            <a:r>
              <a:rPr kumimoji="1" lang="en-US" altLang="ja-JP" sz="1600" dirty="0">
                <a:solidFill>
                  <a:srgbClr val="FF0000"/>
                </a:solidFill>
              </a:rPr>
              <a:t>NMOS</a:t>
            </a:r>
            <a:r>
              <a:rPr kumimoji="1" lang="ja-JP" altLang="en-US" sz="1600" dirty="0">
                <a:solidFill>
                  <a:srgbClr val="FF0000"/>
                </a:solidFill>
              </a:rPr>
              <a:t>のボディはサブストレートであるため、</a:t>
            </a:r>
            <a:br>
              <a:rPr kumimoji="1" lang="en-US" altLang="ja-JP" sz="1600" dirty="0">
                <a:solidFill>
                  <a:srgbClr val="FF0000"/>
                </a:solidFill>
              </a:rPr>
            </a:br>
            <a:r>
              <a:rPr kumimoji="1" lang="ja-JP" altLang="en-US" sz="1600" dirty="0">
                <a:solidFill>
                  <a:srgbClr val="FF0000"/>
                </a:solidFill>
              </a:rPr>
              <a:t>ダブルウェル</a:t>
            </a:r>
            <a:r>
              <a:rPr kumimoji="1" lang="en-US" altLang="ja-JP" sz="1600" dirty="0">
                <a:solidFill>
                  <a:srgbClr val="FF0000"/>
                </a:solidFill>
              </a:rPr>
              <a:t>NMOS</a:t>
            </a:r>
            <a:r>
              <a:rPr kumimoji="1" lang="ja-JP" altLang="en-US" sz="1600" dirty="0">
                <a:solidFill>
                  <a:srgbClr val="FF0000"/>
                </a:solidFill>
              </a:rPr>
              <a:t>のボディは全て同じバイアス電圧</a:t>
            </a:r>
            <a:endParaRPr kumimoji="1" lang="en-US" altLang="ja-JP" sz="1600" dirty="0">
              <a:solidFill>
                <a:srgbClr val="FF0000"/>
              </a:solidFill>
            </a:endParaRPr>
          </a:p>
          <a:p>
            <a:r>
              <a:rPr kumimoji="1" lang="en-US" altLang="ja-JP" sz="1600" dirty="0">
                <a:solidFill>
                  <a:srgbClr val="FF0000"/>
                </a:solidFill>
              </a:rPr>
              <a:t>(</a:t>
            </a:r>
            <a:r>
              <a:rPr kumimoji="1" lang="ja-JP" altLang="en-US" sz="1600" dirty="0">
                <a:solidFill>
                  <a:srgbClr val="FF0000"/>
                </a:solidFill>
              </a:rPr>
              <a:t>回路内で一番低い電圧</a:t>
            </a:r>
            <a:r>
              <a:rPr kumimoji="1" lang="en-US" altLang="ja-JP" sz="1600" dirty="0">
                <a:solidFill>
                  <a:srgbClr val="FF0000"/>
                </a:solidFill>
              </a:rPr>
              <a:t>,</a:t>
            </a:r>
            <a:r>
              <a:rPr kumimoji="1" lang="ja-JP" altLang="en-US" sz="1600" dirty="0">
                <a:solidFill>
                  <a:srgbClr val="FF0000"/>
                </a:solidFill>
              </a:rPr>
              <a:t> </a:t>
            </a:r>
            <a:r>
              <a:rPr kumimoji="1" lang="en-US" altLang="ja-JP" sz="1600" dirty="0">
                <a:solidFill>
                  <a:srgbClr val="FF0000"/>
                </a:solidFill>
              </a:rPr>
              <a:t>GND,</a:t>
            </a:r>
            <a:r>
              <a:rPr kumimoji="1" lang="ja-JP" altLang="en-US" sz="1600" dirty="0">
                <a:solidFill>
                  <a:srgbClr val="FF0000"/>
                </a:solidFill>
              </a:rPr>
              <a:t> </a:t>
            </a:r>
            <a:r>
              <a:rPr kumimoji="1" lang="en-US" altLang="ja-JP" sz="1600" dirty="0">
                <a:solidFill>
                  <a:srgbClr val="FF0000"/>
                </a:solidFill>
              </a:rPr>
              <a:t>VSS)</a:t>
            </a:r>
          </a:p>
        </p:txBody>
      </p:sp>
      <p:pic>
        <p:nvPicPr>
          <p:cNvPr id="7" name="図 6">
            <a:extLst>
              <a:ext uri="{FF2B5EF4-FFF2-40B4-BE49-F238E27FC236}">
                <a16:creationId xmlns:a16="http://schemas.microsoft.com/office/drawing/2014/main" id="{AFA81E81-D6A7-F308-130A-F547C99901BE}"/>
              </a:ext>
            </a:extLst>
          </p:cNvPr>
          <p:cNvPicPr>
            <a:picLocks noChangeAspect="1"/>
          </p:cNvPicPr>
          <p:nvPr/>
        </p:nvPicPr>
        <p:blipFill>
          <a:blip r:embed="rId3"/>
          <a:stretch>
            <a:fillRect/>
          </a:stretch>
        </p:blipFill>
        <p:spPr>
          <a:xfrm>
            <a:off x="536957" y="2817166"/>
            <a:ext cx="5651500" cy="2319682"/>
          </a:xfrm>
          <a:prstGeom prst="rect">
            <a:avLst/>
          </a:prstGeom>
        </p:spPr>
      </p:pic>
    </p:spTree>
    <p:extLst>
      <p:ext uri="{BB962C8B-B14F-4D97-AF65-F5344CB8AC3E}">
        <p14:creationId xmlns:p14="http://schemas.microsoft.com/office/powerpoint/2010/main" val="1443291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D6132-4CE4-2F99-A4E7-2AAF9DDD28D1}"/>
              </a:ext>
            </a:extLst>
          </p:cNvPr>
          <p:cNvSpPr>
            <a:spLocks noGrp="1"/>
          </p:cNvSpPr>
          <p:nvPr>
            <p:ph type="title"/>
          </p:nvPr>
        </p:nvSpPr>
        <p:spPr/>
        <p:txBody>
          <a:bodyPr/>
          <a:lstStyle/>
          <a:p>
            <a:r>
              <a:rPr lang="ja-JP" altLang="en-US" dirty="0"/>
              <a:t>トリプルウェル</a:t>
            </a:r>
            <a:endParaRPr kumimoji="1" lang="ja-JP" altLang="en-US" dirty="0"/>
          </a:p>
        </p:txBody>
      </p:sp>
      <p:sp>
        <p:nvSpPr>
          <p:cNvPr id="4" name="日付プレースホルダー 3">
            <a:extLst>
              <a:ext uri="{FF2B5EF4-FFF2-40B4-BE49-F238E27FC236}">
                <a16:creationId xmlns:a16="http://schemas.microsoft.com/office/drawing/2014/main" id="{44DF3295-696E-0D1A-DBF1-9A90108E08C7}"/>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9138692-A798-C5CB-1D75-697B1F71693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74</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4CC95D37-8DFA-39C9-A10F-CECA0CE82167}"/>
              </a:ext>
            </a:extLst>
          </p:cNvPr>
          <p:cNvSpPr>
            <a:spLocks noGrp="1"/>
          </p:cNvSpPr>
          <p:nvPr>
            <p:ph sz="quarter" idx="13"/>
          </p:nvPr>
        </p:nvSpPr>
        <p:spPr/>
        <p:txBody>
          <a:bodyPr>
            <a:normAutofit/>
          </a:bodyPr>
          <a:lstStyle/>
          <a:p>
            <a:r>
              <a:rPr lang="en-US" altLang="ja-JP" dirty="0"/>
              <a:t>Deep N-well, P-well, N-well</a:t>
            </a:r>
            <a:r>
              <a:rPr lang="ja-JP" altLang="en-US" dirty="0"/>
              <a:t>により構成される</a:t>
            </a:r>
            <a:r>
              <a:rPr lang="en-US" altLang="ja-JP" dirty="0"/>
              <a:t>CMOS</a:t>
            </a:r>
            <a:r>
              <a:rPr lang="ja-JP" altLang="en-US" dirty="0"/>
              <a:t>トランジスタ</a:t>
            </a:r>
            <a:br>
              <a:rPr lang="en-US" altLang="ja-JP" dirty="0"/>
            </a:br>
            <a:r>
              <a:rPr lang="en-US" altLang="ja-JP" dirty="0"/>
              <a:t>PDK</a:t>
            </a:r>
            <a:r>
              <a:rPr lang="ja-JP" altLang="en-US" dirty="0"/>
              <a:t>で説明されている断面図はこれ</a:t>
            </a:r>
            <a:endParaRPr lang="en-US" altLang="ja-JP" dirty="0"/>
          </a:p>
        </p:txBody>
      </p:sp>
      <p:pic>
        <p:nvPicPr>
          <p:cNvPr id="7" name="図 6">
            <a:extLst>
              <a:ext uri="{FF2B5EF4-FFF2-40B4-BE49-F238E27FC236}">
                <a16:creationId xmlns:a16="http://schemas.microsoft.com/office/drawing/2014/main" id="{F8605A5A-04E9-78EA-BC1E-6409E94D3EC4}"/>
              </a:ext>
            </a:extLst>
          </p:cNvPr>
          <p:cNvPicPr>
            <a:picLocks noChangeAspect="1"/>
          </p:cNvPicPr>
          <p:nvPr/>
        </p:nvPicPr>
        <p:blipFill>
          <a:blip r:embed="rId2"/>
          <a:stretch>
            <a:fillRect/>
          </a:stretch>
        </p:blipFill>
        <p:spPr>
          <a:xfrm>
            <a:off x="7269845" y="2225040"/>
            <a:ext cx="4366618" cy="2258911"/>
          </a:xfrm>
          <a:prstGeom prst="rect">
            <a:avLst/>
          </a:prstGeom>
        </p:spPr>
      </p:pic>
      <p:sp>
        <p:nvSpPr>
          <p:cNvPr id="9" name="テキスト ボックス 8">
            <a:extLst>
              <a:ext uri="{FF2B5EF4-FFF2-40B4-BE49-F238E27FC236}">
                <a16:creationId xmlns:a16="http://schemas.microsoft.com/office/drawing/2014/main" id="{84231A69-E516-A942-7434-DA5A87DC78E2}"/>
              </a:ext>
            </a:extLst>
          </p:cNvPr>
          <p:cNvSpPr txBox="1"/>
          <p:nvPr/>
        </p:nvSpPr>
        <p:spPr>
          <a:xfrm>
            <a:off x="6813460" y="4632960"/>
            <a:ext cx="5334827" cy="1323439"/>
          </a:xfrm>
          <a:prstGeom prst="rect">
            <a:avLst/>
          </a:prstGeom>
          <a:noFill/>
        </p:spPr>
        <p:txBody>
          <a:bodyPr wrap="square" rtlCol="0">
            <a:spAutoFit/>
          </a:bodyPr>
          <a:lstStyle/>
          <a:p>
            <a:r>
              <a:rPr kumimoji="1" lang="ja-JP" altLang="en-US" sz="1600" dirty="0"/>
              <a:t>・</a:t>
            </a:r>
            <a:r>
              <a:rPr kumimoji="1" lang="en-US" altLang="ja-JP" sz="1600" dirty="0">
                <a:solidFill>
                  <a:srgbClr val="FF0000"/>
                </a:solidFill>
              </a:rPr>
              <a:t>NMOS</a:t>
            </a:r>
            <a:r>
              <a:rPr kumimoji="1" lang="ja-JP" altLang="en-US" sz="1600" dirty="0">
                <a:solidFill>
                  <a:srgbClr val="FF0000"/>
                </a:solidFill>
              </a:rPr>
              <a:t>が個別に</a:t>
            </a:r>
            <a:r>
              <a:rPr kumimoji="1" lang="en-US" altLang="ja-JP" sz="1600" dirty="0">
                <a:solidFill>
                  <a:srgbClr val="FF0000"/>
                </a:solidFill>
              </a:rPr>
              <a:t>well</a:t>
            </a:r>
            <a:r>
              <a:rPr kumimoji="1" lang="ja-JP" altLang="en-US" sz="1600" dirty="0">
                <a:solidFill>
                  <a:srgbClr val="FF0000"/>
                </a:solidFill>
              </a:rPr>
              <a:t>を持つのでボディの電圧は可変</a:t>
            </a:r>
            <a:endParaRPr kumimoji="1" lang="en-US" altLang="ja-JP" sz="1600" dirty="0">
              <a:solidFill>
                <a:srgbClr val="FF0000"/>
              </a:solidFill>
            </a:endParaRPr>
          </a:p>
          <a:p>
            <a:r>
              <a:rPr kumimoji="1" lang="ja-JP" altLang="en-US" sz="1600" dirty="0"/>
              <a:t>必要となるアプリケーション例</a:t>
            </a:r>
            <a:endParaRPr kumimoji="1" lang="en-US" altLang="ja-JP" sz="1600" dirty="0"/>
          </a:p>
          <a:p>
            <a:r>
              <a:rPr kumimoji="1" lang="ja-JP" altLang="en-US" sz="1600" dirty="0"/>
              <a:t>・スレッショルド電圧を調整したい </a:t>
            </a:r>
            <a:r>
              <a:rPr kumimoji="1" lang="en-US" altLang="ja-JP" sz="1600" dirty="0"/>
              <a:t>(</a:t>
            </a:r>
            <a:r>
              <a:rPr kumimoji="1" lang="en-US" altLang="ja-JP" sz="1600" dirty="0">
                <a:solidFill>
                  <a:srgbClr val="FF0000"/>
                </a:solidFill>
              </a:rPr>
              <a:t>body effect</a:t>
            </a:r>
            <a:r>
              <a:rPr kumimoji="1" lang="en-US" altLang="ja-JP" sz="1600" dirty="0"/>
              <a:t>)</a:t>
            </a:r>
          </a:p>
          <a:p>
            <a:r>
              <a:rPr kumimoji="1" lang="ja-JP" altLang="en-US" sz="1600" dirty="0"/>
              <a:t>・</a:t>
            </a:r>
            <a:r>
              <a:rPr kumimoji="1" lang="en-US" altLang="ja-JP" sz="1600" dirty="0"/>
              <a:t>NMOS</a:t>
            </a:r>
            <a:r>
              <a:rPr kumimoji="1" lang="ja-JP" altLang="en-US" sz="1600" dirty="0"/>
              <a:t>のボディをソースに接続してカスコード接続</a:t>
            </a:r>
            <a:endParaRPr kumimoji="1" lang="en-US" altLang="ja-JP" sz="1600" dirty="0"/>
          </a:p>
          <a:p>
            <a:r>
              <a:rPr kumimoji="1" lang="ja-JP" altLang="en-US" sz="1600" dirty="0"/>
              <a:t>・サブストレートからのノイズ遮断が必要　　　　など</a:t>
            </a:r>
          </a:p>
        </p:txBody>
      </p:sp>
      <p:pic>
        <p:nvPicPr>
          <p:cNvPr id="8" name="図 7">
            <a:extLst>
              <a:ext uri="{FF2B5EF4-FFF2-40B4-BE49-F238E27FC236}">
                <a16:creationId xmlns:a16="http://schemas.microsoft.com/office/drawing/2014/main" id="{FC877532-930A-328A-D1F6-17EC9A55BE3B}"/>
              </a:ext>
            </a:extLst>
          </p:cNvPr>
          <p:cNvPicPr>
            <a:picLocks noChangeAspect="1"/>
          </p:cNvPicPr>
          <p:nvPr/>
        </p:nvPicPr>
        <p:blipFill>
          <a:blip r:embed="rId3"/>
          <a:stretch>
            <a:fillRect/>
          </a:stretch>
        </p:blipFill>
        <p:spPr>
          <a:xfrm>
            <a:off x="3112178" y="3051685"/>
            <a:ext cx="4012557" cy="1424458"/>
          </a:xfrm>
          <a:prstGeom prst="rect">
            <a:avLst/>
          </a:prstGeom>
        </p:spPr>
      </p:pic>
      <p:pic>
        <p:nvPicPr>
          <p:cNvPr id="11" name="図 10">
            <a:extLst>
              <a:ext uri="{FF2B5EF4-FFF2-40B4-BE49-F238E27FC236}">
                <a16:creationId xmlns:a16="http://schemas.microsoft.com/office/drawing/2014/main" id="{F051DC5B-E020-4203-D880-17457DEE55B0}"/>
              </a:ext>
            </a:extLst>
          </p:cNvPr>
          <p:cNvPicPr>
            <a:picLocks noChangeAspect="1"/>
          </p:cNvPicPr>
          <p:nvPr/>
        </p:nvPicPr>
        <p:blipFill>
          <a:blip r:embed="rId4"/>
          <a:stretch>
            <a:fillRect/>
          </a:stretch>
        </p:blipFill>
        <p:spPr>
          <a:xfrm>
            <a:off x="0" y="2878139"/>
            <a:ext cx="3112178" cy="1335643"/>
          </a:xfrm>
          <a:prstGeom prst="rect">
            <a:avLst/>
          </a:prstGeom>
        </p:spPr>
      </p:pic>
      <p:sp>
        <p:nvSpPr>
          <p:cNvPr id="12" name="テキスト ボックス 11">
            <a:extLst>
              <a:ext uri="{FF2B5EF4-FFF2-40B4-BE49-F238E27FC236}">
                <a16:creationId xmlns:a16="http://schemas.microsoft.com/office/drawing/2014/main" id="{F6021A86-4D7E-D853-BE91-5FD26D4DC5AD}"/>
              </a:ext>
            </a:extLst>
          </p:cNvPr>
          <p:cNvSpPr txBox="1"/>
          <p:nvPr/>
        </p:nvSpPr>
        <p:spPr>
          <a:xfrm>
            <a:off x="511707" y="5611495"/>
            <a:ext cx="6234546" cy="338554"/>
          </a:xfrm>
          <a:prstGeom prst="rect">
            <a:avLst/>
          </a:prstGeom>
          <a:noFill/>
        </p:spPr>
        <p:txBody>
          <a:bodyPr wrap="square" rtlCol="0">
            <a:spAutoFit/>
          </a:bodyPr>
          <a:lstStyle/>
          <a:p>
            <a:r>
              <a:rPr lang="en-US" altLang="ja-JP" sz="1600" dirty="0"/>
              <a:t>https://note.com/akira_tsuchiya/n/nd4444304f013</a:t>
            </a:r>
            <a:endParaRPr kumimoji="1" lang="ja-JP" altLang="en-US" sz="1600" dirty="0"/>
          </a:p>
        </p:txBody>
      </p:sp>
      <p:sp>
        <p:nvSpPr>
          <p:cNvPr id="13" name="テキスト ボックス 12">
            <a:extLst>
              <a:ext uri="{FF2B5EF4-FFF2-40B4-BE49-F238E27FC236}">
                <a16:creationId xmlns:a16="http://schemas.microsoft.com/office/drawing/2014/main" id="{57E29F22-1327-323C-2642-BC0B77445F07}"/>
              </a:ext>
            </a:extLst>
          </p:cNvPr>
          <p:cNvSpPr txBox="1"/>
          <p:nvPr/>
        </p:nvSpPr>
        <p:spPr>
          <a:xfrm>
            <a:off x="961072" y="4688429"/>
            <a:ext cx="1190034" cy="338554"/>
          </a:xfrm>
          <a:prstGeom prst="rect">
            <a:avLst/>
          </a:prstGeom>
          <a:noFill/>
        </p:spPr>
        <p:txBody>
          <a:bodyPr wrap="square" rtlCol="0">
            <a:spAutoFit/>
          </a:bodyPr>
          <a:lstStyle/>
          <a:p>
            <a:pPr algn="ctr"/>
            <a:r>
              <a:rPr lang="en-US" altLang="ja-JP" sz="1600" dirty="0"/>
              <a:t>PMOS</a:t>
            </a:r>
            <a:endParaRPr kumimoji="1" lang="ja-JP" altLang="en-US" sz="1600" dirty="0"/>
          </a:p>
        </p:txBody>
      </p:sp>
      <p:sp>
        <p:nvSpPr>
          <p:cNvPr id="14" name="テキスト ボックス 13">
            <a:extLst>
              <a:ext uri="{FF2B5EF4-FFF2-40B4-BE49-F238E27FC236}">
                <a16:creationId xmlns:a16="http://schemas.microsoft.com/office/drawing/2014/main" id="{FFD6392A-C511-36EC-8343-A6BCF8A8951F}"/>
              </a:ext>
            </a:extLst>
          </p:cNvPr>
          <p:cNvSpPr txBox="1"/>
          <p:nvPr/>
        </p:nvSpPr>
        <p:spPr>
          <a:xfrm>
            <a:off x="4523439" y="4688429"/>
            <a:ext cx="1190034" cy="338554"/>
          </a:xfrm>
          <a:prstGeom prst="rect">
            <a:avLst/>
          </a:prstGeom>
          <a:noFill/>
        </p:spPr>
        <p:txBody>
          <a:bodyPr wrap="square" rtlCol="0">
            <a:spAutoFit/>
          </a:bodyPr>
          <a:lstStyle/>
          <a:p>
            <a:pPr algn="ctr"/>
            <a:r>
              <a:rPr lang="en-US" altLang="ja-JP" sz="1600" dirty="0"/>
              <a:t>NMOS</a:t>
            </a:r>
            <a:endParaRPr kumimoji="1" lang="ja-JP" altLang="en-US" sz="1600" dirty="0"/>
          </a:p>
        </p:txBody>
      </p:sp>
    </p:spTree>
    <p:extLst>
      <p:ext uri="{BB962C8B-B14F-4D97-AF65-F5344CB8AC3E}">
        <p14:creationId xmlns:p14="http://schemas.microsoft.com/office/powerpoint/2010/main" val="1911277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8D7C39-84FE-73D3-A490-548CB9CC9A2F}"/>
              </a:ext>
            </a:extLst>
          </p:cNvPr>
          <p:cNvSpPr>
            <a:spLocks noGrp="1"/>
          </p:cNvSpPr>
          <p:nvPr>
            <p:ph type="title"/>
          </p:nvPr>
        </p:nvSpPr>
        <p:spPr/>
        <p:txBody>
          <a:bodyPr/>
          <a:lstStyle/>
          <a:p>
            <a:r>
              <a:rPr lang="ja-JP" altLang="en-US" dirty="0"/>
              <a:t>基板バイアス効果 </a:t>
            </a:r>
            <a:r>
              <a:rPr lang="en-US" altLang="ja-JP" dirty="0"/>
              <a:t>(body effect)</a:t>
            </a:r>
            <a:endParaRPr kumimoji="1" lang="ja-JP" altLang="en-US" dirty="0"/>
          </a:p>
        </p:txBody>
      </p:sp>
      <p:sp>
        <p:nvSpPr>
          <p:cNvPr id="4" name="日付プレースホルダー 3">
            <a:extLst>
              <a:ext uri="{FF2B5EF4-FFF2-40B4-BE49-F238E27FC236}">
                <a16:creationId xmlns:a16="http://schemas.microsoft.com/office/drawing/2014/main" id="{94635142-0320-0736-9468-20B07DF5CC23}"/>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D8FC046F-ACA6-60FB-12C5-4A64F0FD0B8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75</a:t>
            </a:fld>
            <a:endParaRPr kumimoji="1"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89D201A1-D7F4-A035-8B21-57A4FE1A30D9}"/>
              </a:ext>
            </a:extLst>
          </p:cNvPr>
          <p:cNvSpPr>
            <a:spLocks noGrp="1"/>
          </p:cNvSpPr>
          <p:nvPr>
            <p:ph sz="quarter" idx="13"/>
          </p:nvPr>
        </p:nvSpPr>
        <p:spPr/>
        <p:txBody>
          <a:bodyPr/>
          <a:lstStyle/>
          <a:p>
            <a:r>
              <a:rPr kumimoji="1" lang="ja-JP" altLang="en-US" sz="2000" dirty="0"/>
              <a:t>ボディにかかるバイアス電圧によってトランジスタの動作が変化する</a:t>
            </a:r>
            <a:endParaRPr kumimoji="1" lang="en-US" altLang="ja-JP" sz="2000" dirty="0"/>
          </a:p>
          <a:p>
            <a:pPr lvl="1"/>
            <a:r>
              <a:rPr lang="ja-JP" altLang="en-US" sz="2000" dirty="0"/>
              <a:t>スレッショルド電圧（</a:t>
            </a:r>
            <a:r>
              <a:rPr lang="en-US" altLang="ja-JP" sz="2000" dirty="0"/>
              <a:t>Vth</a:t>
            </a:r>
            <a:r>
              <a:rPr lang="ja-JP" altLang="en-US" sz="2000" dirty="0"/>
              <a:t>）が変化</a:t>
            </a:r>
            <a:endParaRPr lang="en-US" altLang="ja-JP" sz="2000" dirty="0"/>
          </a:p>
          <a:p>
            <a:pPr lvl="1"/>
            <a:r>
              <a:rPr lang="ja-JP" altLang="en-US" sz="2000" dirty="0"/>
              <a:t>ゲート電圧を固定して比較した時、</a:t>
            </a:r>
            <a:r>
              <a:rPr kumimoji="1" lang="ja-JP" altLang="en-US" sz="2000" dirty="0"/>
              <a:t>ドレイン・ソース間電流</a:t>
            </a:r>
            <a:r>
              <a:rPr kumimoji="1" lang="en-US" altLang="ja-JP" sz="2000" dirty="0"/>
              <a:t>(Ids)</a:t>
            </a:r>
            <a:r>
              <a:rPr kumimoji="1" lang="ja-JP" altLang="en-US" sz="2000" dirty="0"/>
              <a:t>が変化</a:t>
            </a:r>
            <a:endParaRPr kumimoji="1" lang="en-US" altLang="ja-JP" sz="2000" dirty="0"/>
          </a:p>
          <a:p>
            <a:endParaRPr lang="en-US" altLang="ja-JP" dirty="0"/>
          </a:p>
        </p:txBody>
      </p:sp>
    </p:spTree>
    <p:extLst>
      <p:ext uri="{BB962C8B-B14F-4D97-AF65-F5344CB8AC3E}">
        <p14:creationId xmlns:p14="http://schemas.microsoft.com/office/powerpoint/2010/main" val="2433389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76</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852C9C90-1EA9-B99F-DAC3-805DDD2E0861}"/>
              </a:ext>
            </a:extLst>
          </p:cNvPr>
          <p:cNvSpPr txBox="1"/>
          <p:nvPr/>
        </p:nvSpPr>
        <p:spPr>
          <a:xfrm>
            <a:off x="5754253" y="1490369"/>
            <a:ext cx="683491" cy="707886"/>
          </a:xfrm>
          <a:prstGeom prst="rect">
            <a:avLst/>
          </a:prstGeom>
          <a:noFill/>
        </p:spPr>
        <p:txBody>
          <a:bodyPr wrap="square" rtlCol="0">
            <a:spAutoFit/>
          </a:bodyPr>
          <a:lstStyle/>
          <a:p>
            <a:pPr algn="ctr"/>
            <a:r>
              <a:rPr kumimoji="1" lang="en-US" altLang="ja-JP" sz="4000" dirty="0"/>
              <a:t>G</a:t>
            </a:r>
            <a:endParaRPr kumimoji="1" lang="ja-JP" altLang="en-US" sz="4000" dirty="0"/>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41489" y="3257615"/>
            <a:ext cx="1237673" cy="6003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0" name="テキスト ボックス 9">
            <a:extLst>
              <a:ext uri="{FF2B5EF4-FFF2-40B4-BE49-F238E27FC236}">
                <a16:creationId xmlns:a16="http://schemas.microsoft.com/office/drawing/2014/main" id="{906E10E7-DF6C-331D-E50E-804BA26A0090}"/>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a:t>
            </a:r>
            <a:endParaRPr kumimoji="1" lang="ja-JP" altLang="en-US" sz="4000" dirty="0"/>
          </a:p>
        </p:txBody>
      </p:sp>
      <p:sp>
        <p:nvSpPr>
          <p:cNvPr id="11" name="テキスト ボックス 10">
            <a:extLst>
              <a:ext uri="{FF2B5EF4-FFF2-40B4-BE49-F238E27FC236}">
                <a16:creationId xmlns:a16="http://schemas.microsoft.com/office/drawing/2014/main" id="{7F96EC13-478C-68A3-D257-36BF23EF1057}"/>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a:t>
            </a:r>
            <a:endParaRPr kumimoji="1" lang="ja-JP" altLang="en-US" sz="4000" dirty="0"/>
          </a:p>
        </p:txBody>
      </p:sp>
    </p:spTree>
    <p:extLst>
      <p:ext uri="{BB962C8B-B14F-4D97-AF65-F5344CB8AC3E}">
        <p14:creationId xmlns:p14="http://schemas.microsoft.com/office/powerpoint/2010/main" val="22099767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DAD6CF5C-A6CC-54CE-D7BB-5F273564AB09}"/>
              </a:ext>
            </a:extLst>
          </p:cNvPr>
          <p:cNvSpPr/>
          <p:nvPr/>
        </p:nvSpPr>
        <p:spPr>
          <a:xfrm>
            <a:off x="7160483" y="3262783"/>
            <a:ext cx="1623298" cy="76117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77</a:t>
            </a:fld>
            <a:endParaRPr kumimoji="1" lang="ja-JP" altLang="en-US"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852C9C90-1EA9-B99F-DAC3-805DDD2E0861}"/>
              </a:ext>
            </a:extLst>
          </p:cNvPr>
          <p:cNvSpPr txBox="1"/>
          <p:nvPr/>
        </p:nvSpPr>
        <p:spPr>
          <a:xfrm>
            <a:off x="5754253" y="1490369"/>
            <a:ext cx="683491" cy="707886"/>
          </a:xfrm>
          <a:prstGeom prst="rect">
            <a:avLst/>
          </a:prstGeom>
          <a:noFill/>
        </p:spPr>
        <p:txBody>
          <a:bodyPr wrap="square" rtlCol="0">
            <a:spAutoFit/>
          </a:bodyPr>
          <a:lstStyle/>
          <a:p>
            <a:pPr algn="ctr"/>
            <a:r>
              <a:rPr kumimoji="1" lang="en-US" altLang="ja-JP" sz="4000" dirty="0"/>
              <a:t>G</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GND</a:t>
            </a:r>
            <a:endParaRPr kumimoji="1" lang="ja-JP" altLang="en-US" sz="4000" dirty="0"/>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41489" y="3257615"/>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6" name="テキスト ボックス 25">
            <a:extLst>
              <a:ext uri="{FF2B5EF4-FFF2-40B4-BE49-F238E27FC236}">
                <a16:creationId xmlns:a16="http://schemas.microsoft.com/office/drawing/2014/main" id="{50580392-0DA5-14EE-FF7A-FB4FF4FCC46D}"/>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B=GND</a:t>
            </a:r>
            <a:endParaRPr kumimoji="1" lang="ja-JP" altLang="en-US" sz="4000" dirty="0"/>
          </a:p>
        </p:txBody>
      </p:sp>
      <p:sp>
        <p:nvSpPr>
          <p:cNvPr id="28" name="四角形: 角を丸くする 27">
            <a:extLst>
              <a:ext uri="{FF2B5EF4-FFF2-40B4-BE49-F238E27FC236}">
                <a16:creationId xmlns:a16="http://schemas.microsoft.com/office/drawing/2014/main" id="{9323C48E-B86C-76F6-EAE3-CF20F4900C26}"/>
              </a:ext>
            </a:extLst>
          </p:cNvPr>
          <p:cNvSpPr/>
          <p:nvPr/>
        </p:nvSpPr>
        <p:spPr>
          <a:xfrm>
            <a:off x="3380507" y="3257615"/>
            <a:ext cx="2147456" cy="1074240"/>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4" name="四角形: 角を丸くする 23">
            <a:extLst>
              <a:ext uri="{FF2B5EF4-FFF2-40B4-BE49-F238E27FC236}">
                <a16:creationId xmlns:a16="http://schemas.microsoft.com/office/drawing/2014/main" id="{36B17231-1206-C99D-41D4-3D575E49009C}"/>
              </a:ext>
            </a:extLst>
          </p:cNvPr>
          <p:cNvSpPr/>
          <p:nvPr/>
        </p:nvSpPr>
        <p:spPr>
          <a:xfrm>
            <a:off x="3385126" y="3260473"/>
            <a:ext cx="1634843" cy="766341"/>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9" name="テキスト ボックス 28">
            <a:extLst>
              <a:ext uri="{FF2B5EF4-FFF2-40B4-BE49-F238E27FC236}">
                <a16:creationId xmlns:a16="http://schemas.microsoft.com/office/drawing/2014/main" id="{D2FCDCE1-B101-7762-97F3-528D312AA5EB}"/>
              </a:ext>
            </a:extLst>
          </p:cNvPr>
          <p:cNvSpPr txBox="1"/>
          <p:nvPr/>
        </p:nvSpPr>
        <p:spPr>
          <a:xfrm>
            <a:off x="7958295" y="5233743"/>
            <a:ext cx="4233705" cy="861774"/>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200" dirty="0">
                <a:solidFill>
                  <a:schemeClr val="accent1"/>
                </a:solidFill>
              </a:rPr>
              <a:t>まだ電流は流れない</a:t>
            </a:r>
            <a:endParaRPr kumimoji="1" lang="ja-JP" altLang="en-US" sz="3200" dirty="0"/>
          </a:p>
        </p:txBody>
      </p:sp>
      <p:sp>
        <p:nvSpPr>
          <p:cNvPr id="3" name="正方形/長方形 2">
            <a:extLst>
              <a:ext uri="{FF2B5EF4-FFF2-40B4-BE49-F238E27FC236}">
                <a16:creationId xmlns:a16="http://schemas.microsoft.com/office/drawing/2014/main" id="{C41F0649-FED5-8F86-FFDD-ADECA8DFC825}"/>
              </a:ext>
            </a:extLst>
          </p:cNvPr>
          <p:cNvSpPr/>
          <p:nvPr/>
        </p:nvSpPr>
        <p:spPr>
          <a:xfrm>
            <a:off x="5338958" y="3257615"/>
            <a:ext cx="1932700" cy="383833"/>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4B976E5-3911-3319-AA2B-DEBEC8F486EE}"/>
              </a:ext>
            </a:extLst>
          </p:cNvPr>
          <p:cNvSpPr/>
          <p:nvPr/>
        </p:nvSpPr>
        <p:spPr>
          <a:xfrm rot="21228101">
            <a:off x="5418605" y="3378035"/>
            <a:ext cx="1773407" cy="422592"/>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F4852BF7-B60D-A561-3FBD-A4189695F297}"/>
              </a:ext>
            </a:extLst>
          </p:cNvPr>
          <p:cNvCxnSpPr>
            <a:cxnSpLocks/>
          </p:cNvCxnSpPr>
          <p:nvPr/>
        </p:nvCxnSpPr>
        <p:spPr>
          <a:xfrm>
            <a:off x="5652655" y="3579252"/>
            <a:ext cx="1006765" cy="70788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1200329"/>
          </a:xfrm>
          <a:prstGeom prst="rect">
            <a:avLst/>
          </a:prstGeom>
          <a:noFill/>
        </p:spPr>
        <p:txBody>
          <a:bodyPr wrap="square" rtlCol="0">
            <a:spAutoFit/>
          </a:bodyPr>
          <a:lstStyle/>
          <a:p>
            <a:r>
              <a:rPr kumimoji="1" lang="en-US" altLang="ja-JP" dirty="0" err="1"/>
              <a:t>Vd</a:t>
            </a:r>
            <a:r>
              <a:rPr kumimoji="1" lang="en-US" altLang="ja-JP" dirty="0"/>
              <a:t> &gt; Vs </a:t>
            </a:r>
            <a:r>
              <a:rPr kumimoji="1" lang="ja-JP" altLang="en-US" dirty="0"/>
              <a:t>のため</a:t>
            </a:r>
            <a:endParaRPr kumimoji="1" lang="en-US" altLang="ja-JP" dirty="0"/>
          </a:p>
          <a:p>
            <a:r>
              <a:rPr kumimoji="1" lang="ja-JP" altLang="en-US" dirty="0"/>
              <a:t>ドレイン側の空乏層は</a:t>
            </a:r>
            <a:br>
              <a:rPr kumimoji="1" lang="en-US" altLang="ja-JP" dirty="0"/>
            </a:br>
            <a:r>
              <a:rPr kumimoji="1" lang="ja-JP" altLang="en-US" dirty="0"/>
              <a:t>ソース側の空乏層より</a:t>
            </a:r>
            <a:endParaRPr kumimoji="1" lang="en-US" altLang="ja-JP" dirty="0"/>
          </a:p>
          <a:p>
            <a:r>
              <a:rPr kumimoji="1" lang="ja-JP" altLang="en-US" dirty="0"/>
              <a:t>大きい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 0 </a:t>
            </a:r>
            <a:r>
              <a:rPr kumimoji="1" lang="ja-JP" altLang="en-US" dirty="0"/>
              <a:t>で基板上の正孔がゲートに移動</a:t>
            </a:r>
            <a:endParaRPr kumimoji="1" lang="en-US" altLang="ja-JP" dirty="0"/>
          </a:p>
          <a:p>
            <a:r>
              <a:rPr kumimoji="1" lang="ja-JP" altLang="en-US" dirty="0"/>
              <a:t>→</a:t>
            </a:r>
            <a:r>
              <a:rPr kumimoji="1" lang="ja-JP" altLang="en-US" dirty="0">
                <a:solidFill>
                  <a:schemeClr val="accent1"/>
                </a:solidFill>
              </a:rPr>
              <a:t>空乏層</a:t>
            </a:r>
            <a:r>
              <a:rPr kumimoji="1" lang="ja-JP" altLang="en-US" dirty="0"/>
              <a:t>の形成</a:t>
            </a:r>
            <a:endParaRPr kumimoji="1" lang="en-US" altLang="ja-JP"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C54B5A3-3FB8-5077-FB30-729B87E8AD57}"/>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729880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78</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852C9C90-1EA9-B99F-DAC3-805DDD2E0861}"/>
              </a:ext>
            </a:extLst>
          </p:cNvPr>
          <p:cNvSpPr txBox="1"/>
          <p:nvPr/>
        </p:nvSpPr>
        <p:spPr>
          <a:xfrm>
            <a:off x="5298211" y="1564661"/>
            <a:ext cx="2243277" cy="707886"/>
          </a:xfrm>
          <a:prstGeom prst="rect">
            <a:avLst/>
          </a:prstGeom>
          <a:noFill/>
        </p:spPr>
        <p:txBody>
          <a:bodyPr wrap="square" rtlCol="0">
            <a:spAutoFit/>
          </a:bodyPr>
          <a:lstStyle/>
          <a:p>
            <a:pPr algn="ctr"/>
            <a:r>
              <a:rPr kumimoji="1" lang="en-US" altLang="ja-JP" sz="4000" dirty="0"/>
              <a:t>G &gt;&gt; 0V</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5" name="四角形: 角を丸くする 24">
            <a:extLst>
              <a:ext uri="{FF2B5EF4-FFF2-40B4-BE49-F238E27FC236}">
                <a16:creationId xmlns:a16="http://schemas.microsoft.com/office/drawing/2014/main" id="{B4DFF7E4-23D9-F95A-94F0-750C0F9CE241}"/>
              </a:ext>
            </a:extLst>
          </p:cNvPr>
          <p:cNvSpPr/>
          <p:nvPr/>
        </p:nvSpPr>
        <p:spPr>
          <a:xfrm>
            <a:off x="7160483" y="3262783"/>
            <a:ext cx="1623298" cy="76117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6" name="テキスト ボックス 25">
            <a:extLst>
              <a:ext uri="{FF2B5EF4-FFF2-40B4-BE49-F238E27FC236}">
                <a16:creationId xmlns:a16="http://schemas.microsoft.com/office/drawing/2014/main" id="{50580392-0DA5-14EE-FF7A-FB4FF4FCC46D}"/>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 0V</a:t>
            </a:r>
            <a:endParaRPr kumimoji="1" lang="ja-JP" altLang="en-US" sz="4000" dirty="0"/>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9" name="テキスト ボックス 28">
            <a:extLst>
              <a:ext uri="{FF2B5EF4-FFF2-40B4-BE49-F238E27FC236}">
                <a16:creationId xmlns:a16="http://schemas.microsoft.com/office/drawing/2014/main" id="{D2FCDCE1-B101-7762-97F3-528D312AA5EB}"/>
              </a:ext>
            </a:extLst>
          </p:cNvPr>
          <p:cNvSpPr txBox="1"/>
          <p:nvPr/>
        </p:nvSpPr>
        <p:spPr>
          <a:xfrm>
            <a:off x="7958295" y="5233743"/>
            <a:ext cx="4233705"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600" dirty="0">
                <a:solidFill>
                  <a:schemeClr val="accent1"/>
                </a:solidFill>
              </a:rPr>
              <a:t>電流が流れる</a:t>
            </a:r>
            <a:endParaRPr kumimoji="1" lang="ja-JP" altLang="en-US" sz="3600" dirty="0"/>
          </a:p>
        </p:txBody>
      </p:sp>
      <p:sp>
        <p:nvSpPr>
          <p:cNvPr id="3" name="正方形/長方形 2">
            <a:extLst>
              <a:ext uri="{FF2B5EF4-FFF2-40B4-BE49-F238E27FC236}">
                <a16:creationId xmlns:a16="http://schemas.microsoft.com/office/drawing/2014/main" id="{C41F0649-FED5-8F86-FFDD-ADECA8DFC825}"/>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4B976E5-3911-3319-AA2B-DEBEC8F486EE}"/>
              </a:ext>
            </a:extLst>
          </p:cNvPr>
          <p:cNvSpPr/>
          <p:nvPr/>
        </p:nvSpPr>
        <p:spPr>
          <a:xfrm rot="21012582">
            <a:off x="5292697" y="3647787"/>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a:t>
            </a:r>
            <a:r>
              <a:rPr kumimoji="1" lang="ja-JP" altLang="en-US" dirty="0"/>
              <a:t>の形成 </a:t>
            </a:r>
            <a:r>
              <a:rPr kumimoji="1" lang="en-US" altLang="ja-JP" dirty="0"/>
              <a:t>(Vth)</a:t>
            </a:r>
          </a:p>
        </p:txBody>
      </p:sp>
      <p:sp>
        <p:nvSpPr>
          <p:cNvPr id="10" name="四角形: 角を丸くする 9">
            <a:extLst>
              <a:ext uri="{FF2B5EF4-FFF2-40B4-BE49-F238E27FC236}">
                <a16:creationId xmlns:a16="http://schemas.microsoft.com/office/drawing/2014/main" id="{D2D6CAE1-4B0F-801D-1311-2F6CA20ECD82}"/>
              </a:ext>
            </a:extLst>
          </p:cNvPr>
          <p:cNvSpPr/>
          <p:nvPr/>
        </p:nvSpPr>
        <p:spPr>
          <a:xfrm>
            <a:off x="3382118" y="3267487"/>
            <a:ext cx="2147456" cy="1074240"/>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8D29F2B5-D112-5EBD-2323-6B5FCCCC8001}"/>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24" name="テキスト ボックス 23">
                <a:extLst>
                  <a:ext uri="{FF2B5EF4-FFF2-40B4-BE49-F238E27FC236}">
                    <a16:creationId xmlns:a16="http://schemas.microsoft.com/office/drawing/2014/main" id="{8D29F2B5-D112-5EBD-2323-6B5FCCCC8001}"/>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30" name="四角形: 角を丸くする 29">
            <a:extLst>
              <a:ext uri="{FF2B5EF4-FFF2-40B4-BE49-F238E27FC236}">
                <a16:creationId xmlns:a16="http://schemas.microsoft.com/office/drawing/2014/main" id="{923A9941-1EB4-95B1-1E2D-AD9D056AA085}"/>
              </a:ext>
            </a:extLst>
          </p:cNvPr>
          <p:cNvSpPr/>
          <p:nvPr/>
        </p:nvSpPr>
        <p:spPr>
          <a:xfrm>
            <a:off x="7235942" y="3258433"/>
            <a:ext cx="1550848" cy="184026"/>
          </a:xfrm>
          <a:prstGeom prst="round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3" name="四角形: 角を丸くする 32">
            <a:extLst>
              <a:ext uri="{FF2B5EF4-FFF2-40B4-BE49-F238E27FC236}">
                <a16:creationId xmlns:a16="http://schemas.microsoft.com/office/drawing/2014/main" id="{4C6C2E76-C53B-3015-DE20-1ACFAA17EA86}"/>
              </a:ext>
            </a:extLst>
          </p:cNvPr>
          <p:cNvSpPr/>
          <p:nvPr/>
        </p:nvSpPr>
        <p:spPr>
          <a:xfrm>
            <a:off x="7541489" y="3257615"/>
            <a:ext cx="1242292"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4" name="四角形: 角を丸くする 33">
            <a:extLst>
              <a:ext uri="{FF2B5EF4-FFF2-40B4-BE49-F238E27FC236}">
                <a16:creationId xmlns:a16="http://schemas.microsoft.com/office/drawing/2014/main" id="{78E76D53-64F0-B579-5987-906401DFD45E}"/>
              </a:ext>
            </a:extLst>
          </p:cNvPr>
          <p:cNvSpPr/>
          <p:nvPr/>
        </p:nvSpPr>
        <p:spPr>
          <a:xfrm>
            <a:off x="3888212" y="3262778"/>
            <a:ext cx="1550848" cy="87668"/>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35" name="四角形: 角を丸くする 34">
            <a:extLst>
              <a:ext uri="{FF2B5EF4-FFF2-40B4-BE49-F238E27FC236}">
                <a16:creationId xmlns:a16="http://schemas.microsoft.com/office/drawing/2014/main" id="{872D8428-FA2F-4AA0-A67E-94054AFCCB2E}"/>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6" name="二等辺三角形 35">
            <a:extLst>
              <a:ext uri="{FF2B5EF4-FFF2-40B4-BE49-F238E27FC236}">
                <a16:creationId xmlns:a16="http://schemas.microsoft.com/office/drawing/2014/main" id="{3E0A9944-E380-AF8B-1058-7C531D51EA50}"/>
              </a:ext>
            </a:extLst>
          </p:cNvPr>
          <p:cNvSpPr/>
          <p:nvPr/>
        </p:nvSpPr>
        <p:spPr>
          <a:xfrm rot="10800000">
            <a:off x="3728209" y="3262776"/>
            <a:ext cx="3562747" cy="179257"/>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35868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79</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5" name="四角形: 角を丸くする 24">
            <a:extLst>
              <a:ext uri="{FF2B5EF4-FFF2-40B4-BE49-F238E27FC236}">
                <a16:creationId xmlns:a16="http://schemas.microsoft.com/office/drawing/2014/main" id="{B4DFF7E4-23D9-F95A-94F0-750C0F9CE241}"/>
              </a:ext>
            </a:extLst>
          </p:cNvPr>
          <p:cNvSpPr/>
          <p:nvPr/>
        </p:nvSpPr>
        <p:spPr>
          <a:xfrm>
            <a:off x="7167413" y="3267487"/>
            <a:ext cx="1623298" cy="945964"/>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6" name="テキスト ボックス 25">
            <a:extLst>
              <a:ext uri="{FF2B5EF4-FFF2-40B4-BE49-F238E27FC236}">
                <a16:creationId xmlns:a16="http://schemas.microsoft.com/office/drawing/2014/main" id="{50580392-0DA5-14EE-FF7A-FB4FF4FCC46D}"/>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&lt; 0V</a:t>
            </a:r>
            <a:endParaRPr kumimoji="1" lang="ja-JP" altLang="en-US" sz="4000" dirty="0"/>
          </a:p>
        </p:txBody>
      </p:sp>
      <p:sp>
        <p:nvSpPr>
          <p:cNvPr id="28" name="四角形: 角を丸くする 27">
            <a:extLst>
              <a:ext uri="{FF2B5EF4-FFF2-40B4-BE49-F238E27FC236}">
                <a16:creationId xmlns:a16="http://schemas.microsoft.com/office/drawing/2014/main" id="{9323C48E-B86C-76F6-EAE3-CF20F4900C26}"/>
              </a:ext>
            </a:extLst>
          </p:cNvPr>
          <p:cNvSpPr/>
          <p:nvPr/>
        </p:nvSpPr>
        <p:spPr>
          <a:xfrm>
            <a:off x="3382118" y="3267488"/>
            <a:ext cx="2147456" cy="1276286"/>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9" name="テキスト ボックス 28">
            <a:extLst>
              <a:ext uri="{FF2B5EF4-FFF2-40B4-BE49-F238E27FC236}">
                <a16:creationId xmlns:a16="http://schemas.microsoft.com/office/drawing/2014/main" id="{D2FCDCE1-B101-7762-97F3-528D312AA5EB}"/>
              </a:ext>
            </a:extLst>
          </p:cNvPr>
          <p:cNvSpPr txBox="1"/>
          <p:nvPr/>
        </p:nvSpPr>
        <p:spPr>
          <a:xfrm>
            <a:off x="7958295" y="5233743"/>
            <a:ext cx="4233705"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600" dirty="0">
                <a:solidFill>
                  <a:schemeClr val="accent1"/>
                </a:solidFill>
              </a:rPr>
              <a:t>電流が流れにくい</a:t>
            </a:r>
            <a:endParaRPr kumimoji="1" lang="ja-JP" altLang="en-US" sz="3600" dirty="0"/>
          </a:p>
        </p:txBody>
      </p:sp>
      <p:sp>
        <p:nvSpPr>
          <p:cNvPr id="3" name="正方形/長方形 2">
            <a:extLst>
              <a:ext uri="{FF2B5EF4-FFF2-40B4-BE49-F238E27FC236}">
                <a16:creationId xmlns:a16="http://schemas.microsoft.com/office/drawing/2014/main" id="{C41F0649-FED5-8F86-FFDD-ADECA8DFC825}"/>
              </a:ext>
            </a:extLst>
          </p:cNvPr>
          <p:cNvSpPr/>
          <p:nvPr/>
        </p:nvSpPr>
        <p:spPr>
          <a:xfrm>
            <a:off x="5358258" y="3269834"/>
            <a:ext cx="1932700" cy="8102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a:t>
            </a:r>
            <a:r>
              <a:rPr kumimoji="1" lang="ja-JP" altLang="en-US" dirty="0"/>
              <a:t>の形成 </a:t>
            </a:r>
            <a:r>
              <a:rPr kumimoji="1" lang="en-US" altLang="ja-JP" dirty="0"/>
              <a:t>(Vth)</a:t>
            </a:r>
          </a:p>
        </p:txBody>
      </p:sp>
      <p:sp>
        <p:nvSpPr>
          <p:cNvPr id="9" name="四角形: 角を丸くする 8">
            <a:extLst>
              <a:ext uri="{FF2B5EF4-FFF2-40B4-BE49-F238E27FC236}">
                <a16:creationId xmlns:a16="http://schemas.microsoft.com/office/drawing/2014/main" id="{16F0A64A-8E2D-CDF8-B506-4E067B88398F}"/>
              </a:ext>
            </a:extLst>
          </p:cNvPr>
          <p:cNvSpPr/>
          <p:nvPr/>
        </p:nvSpPr>
        <p:spPr>
          <a:xfrm>
            <a:off x="7239863" y="3262772"/>
            <a:ext cx="1550848" cy="83137"/>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41487" y="3260436"/>
            <a:ext cx="1249224"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1" name="四角形: 角を丸くする 10">
            <a:extLst>
              <a:ext uri="{FF2B5EF4-FFF2-40B4-BE49-F238E27FC236}">
                <a16:creationId xmlns:a16="http://schemas.microsoft.com/office/drawing/2014/main" id="{A7CF3F3D-297B-0BD5-029F-52058A7092B7}"/>
              </a:ext>
            </a:extLst>
          </p:cNvPr>
          <p:cNvSpPr/>
          <p:nvPr/>
        </p:nvSpPr>
        <p:spPr>
          <a:xfrm>
            <a:off x="3502060" y="3262778"/>
            <a:ext cx="1937000" cy="45719"/>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10" name="テキスト ボックス 9">
            <a:extLst>
              <a:ext uri="{FF2B5EF4-FFF2-40B4-BE49-F238E27FC236}">
                <a16:creationId xmlns:a16="http://schemas.microsoft.com/office/drawing/2014/main" id="{233ACB00-9F2F-AB21-AC15-00A9163C919B}"/>
              </a:ext>
            </a:extLst>
          </p:cNvPr>
          <p:cNvSpPr txBox="1"/>
          <p:nvPr/>
        </p:nvSpPr>
        <p:spPr>
          <a:xfrm>
            <a:off x="203198" y="5608392"/>
            <a:ext cx="6711951" cy="584775"/>
          </a:xfrm>
          <a:prstGeom prst="rect">
            <a:avLst/>
          </a:prstGeom>
          <a:noFill/>
        </p:spPr>
        <p:txBody>
          <a:bodyPr wrap="square" rtlCol="0">
            <a:spAutoFit/>
          </a:bodyPr>
          <a:lstStyle/>
          <a:p>
            <a:r>
              <a:rPr kumimoji="1" lang="en-US" altLang="ja-JP" sz="1600" dirty="0" err="1"/>
              <a:t>Vb</a:t>
            </a:r>
            <a:r>
              <a:rPr kumimoji="1" lang="en-US" altLang="ja-JP" sz="1600" dirty="0"/>
              <a:t> &lt; 0 </a:t>
            </a:r>
            <a:r>
              <a:rPr kumimoji="1" lang="ja-JP" altLang="en-US" sz="1600" dirty="0"/>
              <a:t>となると空乏層が広がる</a:t>
            </a:r>
            <a:endParaRPr kumimoji="1" lang="en-US" altLang="ja-JP" sz="1600" dirty="0"/>
          </a:p>
          <a:p>
            <a:r>
              <a:rPr kumimoji="1" lang="ja-JP" altLang="en-US" sz="1600" dirty="0"/>
              <a:t>→反転層が</a:t>
            </a:r>
            <a:r>
              <a:rPr kumimoji="1" lang="ja-JP" altLang="en-US" sz="1600" dirty="0">
                <a:solidFill>
                  <a:schemeClr val="accent1"/>
                </a:solidFill>
              </a:rPr>
              <a:t>形成されにくくなり</a:t>
            </a:r>
            <a:r>
              <a:rPr kumimoji="1" lang="en-US" altLang="ja-JP" sz="1600" dirty="0">
                <a:solidFill>
                  <a:schemeClr val="accent1"/>
                </a:solidFill>
              </a:rPr>
              <a:t>(Vth</a:t>
            </a:r>
            <a:r>
              <a:rPr kumimoji="1" lang="ja-JP" altLang="en-US" sz="1600" dirty="0">
                <a:solidFill>
                  <a:schemeClr val="accent1"/>
                </a:solidFill>
              </a:rPr>
              <a:t>上昇</a:t>
            </a:r>
            <a:r>
              <a:rPr kumimoji="1" lang="en-US" altLang="ja-JP" sz="1600" dirty="0">
                <a:solidFill>
                  <a:schemeClr val="accent1"/>
                </a:solidFill>
              </a:rPr>
              <a:t>)</a:t>
            </a:r>
            <a:r>
              <a:rPr kumimoji="1" lang="ja-JP" altLang="en-US" sz="1600" dirty="0">
                <a:solidFill>
                  <a:schemeClr val="accent1"/>
                </a:solidFill>
              </a:rPr>
              <a:t>、薄くなる（オン抵抗増加</a:t>
            </a:r>
            <a:r>
              <a:rPr kumimoji="1" lang="en-US" altLang="ja-JP" sz="1600" dirty="0">
                <a:solidFill>
                  <a:schemeClr val="accent1"/>
                </a:solidFill>
              </a:rPr>
              <a:t>)</a:t>
            </a:r>
            <a:endParaRPr kumimoji="1" lang="ja-JP" altLang="en-US" sz="1600" dirty="0">
              <a:solidFill>
                <a:schemeClr val="accent1"/>
              </a:solidFill>
            </a:endParaRPr>
          </a:p>
        </p:txBody>
      </p:sp>
      <p:sp>
        <p:nvSpPr>
          <p:cNvPr id="24" name="二等辺三角形 23">
            <a:extLst>
              <a:ext uri="{FF2B5EF4-FFF2-40B4-BE49-F238E27FC236}">
                <a16:creationId xmlns:a16="http://schemas.microsoft.com/office/drawing/2014/main" id="{467B04ED-0EA7-7766-AF6B-418EF56BF049}"/>
              </a:ext>
            </a:extLst>
          </p:cNvPr>
          <p:cNvSpPr/>
          <p:nvPr/>
        </p:nvSpPr>
        <p:spPr>
          <a:xfrm rot="10800000">
            <a:off x="3445769" y="3262773"/>
            <a:ext cx="3845183" cy="8313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30" name="正方形/長方形 29">
            <a:extLst>
              <a:ext uri="{FF2B5EF4-FFF2-40B4-BE49-F238E27FC236}">
                <a16:creationId xmlns:a16="http://schemas.microsoft.com/office/drawing/2014/main" id="{ECEF28EC-77CF-5F05-7647-7ADE69E22158}"/>
              </a:ext>
            </a:extLst>
          </p:cNvPr>
          <p:cNvSpPr/>
          <p:nvPr/>
        </p:nvSpPr>
        <p:spPr>
          <a:xfrm rot="21012582">
            <a:off x="5295447" y="3845884"/>
            <a:ext cx="1938864"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C54B5A3-3FB8-5077-FB30-729B87E8AD57}"/>
                  </a:ext>
                </a:extLst>
              </p:cNvPr>
              <p:cNvSpPr txBox="1"/>
              <p:nvPr/>
            </p:nvSpPr>
            <p:spPr>
              <a:xfrm>
                <a:off x="4612433" y="3720085"/>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612433" y="3720085"/>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8" name="矢印: 下 7">
            <a:extLst>
              <a:ext uri="{FF2B5EF4-FFF2-40B4-BE49-F238E27FC236}">
                <a16:creationId xmlns:a16="http://schemas.microsoft.com/office/drawing/2014/main" id="{A0F58381-9FC0-97F5-1FCB-96C30FC88DDA}"/>
              </a:ext>
            </a:extLst>
          </p:cNvPr>
          <p:cNvSpPr/>
          <p:nvPr/>
        </p:nvSpPr>
        <p:spPr>
          <a:xfrm>
            <a:off x="5910136" y="3941474"/>
            <a:ext cx="365969" cy="8493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5CEF51E8-9C4A-4AE5-A664-86AA9BE72B8A}"/>
              </a:ext>
            </a:extLst>
          </p:cNvPr>
          <p:cNvSpPr txBox="1"/>
          <p:nvPr/>
        </p:nvSpPr>
        <p:spPr>
          <a:xfrm>
            <a:off x="5298211" y="1564661"/>
            <a:ext cx="2243275" cy="707886"/>
          </a:xfrm>
          <a:prstGeom prst="rect">
            <a:avLst/>
          </a:prstGeom>
          <a:noFill/>
        </p:spPr>
        <p:txBody>
          <a:bodyPr wrap="square" rtlCol="0">
            <a:spAutoFit/>
          </a:bodyPr>
          <a:lstStyle/>
          <a:p>
            <a:pPr algn="ctr"/>
            <a:r>
              <a:rPr kumimoji="1" lang="en-US" altLang="ja-JP" sz="4000" dirty="0"/>
              <a:t>G &gt;&gt; 0V</a:t>
            </a:r>
            <a:endParaRPr kumimoji="1" lang="ja-JP" altLang="en-US" sz="4000" dirty="0"/>
          </a:p>
        </p:txBody>
      </p:sp>
    </p:spTree>
    <p:extLst>
      <p:ext uri="{BB962C8B-B14F-4D97-AF65-F5344CB8AC3E}">
        <p14:creationId xmlns:p14="http://schemas.microsoft.com/office/powerpoint/2010/main" val="247542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16186-FD63-86FF-E554-D77052002A19}"/>
              </a:ext>
            </a:extLst>
          </p:cNvPr>
          <p:cNvSpPr>
            <a:spLocks noGrp="1"/>
          </p:cNvSpPr>
          <p:nvPr>
            <p:ph type="title"/>
          </p:nvPr>
        </p:nvSpPr>
        <p:spPr/>
        <p:txBody>
          <a:bodyPr/>
          <a:lstStyle/>
          <a:p>
            <a:r>
              <a:rPr kumimoji="1" lang="en-US" altLang="ja-JP" dirty="0"/>
              <a:t>PMOS, NMOS</a:t>
            </a:r>
            <a:r>
              <a:rPr lang="ja-JP" altLang="en-US" dirty="0"/>
              <a:t>とは</a:t>
            </a:r>
            <a:endParaRPr kumimoji="1" lang="ja-JP" altLang="en-US" dirty="0"/>
          </a:p>
        </p:txBody>
      </p:sp>
      <p:sp>
        <p:nvSpPr>
          <p:cNvPr id="3" name="日付プレースホルダー 2">
            <a:extLst>
              <a:ext uri="{FF2B5EF4-FFF2-40B4-BE49-F238E27FC236}">
                <a16:creationId xmlns:a16="http://schemas.microsoft.com/office/drawing/2014/main" id="{A96EE5DE-66CB-8B81-3304-160475A8830A}"/>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78EA93FF-58FD-40C1-E2AC-91650BB5DD92}"/>
              </a:ext>
            </a:extLst>
          </p:cNvPr>
          <p:cNvSpPr>
            <a:spLocks noGrp="1"/>
          </p:cNvSpPr>
          <p:nvPr>
            <p:ph type="sldNum" sz="quarter" idx="12"/>
          </p:nvPr>
        </p:nvSpPr>
        <p:spPr/>
        <p:txBody>
          <a:bodyPr/>
          <a:lstStyle/>
          <a:p>
            <a:pPr rtl="0"/>
            <a:fld id="{9860EDB8-5305-433F-BE41-D7A86D811DB3}" type="slidenum">
              <a:rPr lang="en-US" altLang="ja-JP" noProof="0" smtClean="0"/>
              <a:pPr rtl="0"/>
              <a:t>8</a:t>
            </a:fld>
            <a:endParaRPr lang="ja-JP" altLang="en-US" noProof="0"/>
          </a:p>
        </p:txBody>
      </p:sp>
      <p:sp>
        <p:nvSpPr>
          <p:cNvPr id="5" name="コンテンツ プレースホルダー 4">
            <a:extLst>
              <a:ext uri="{FF2B5EF4-FFF2-40B4-BE49-F238E27FC236}">
                <a16:creationId xmlns:a16="http://schemas.microsoft.com/office/drawing/2014/main" id="{758F4885-BCE8-EA32-EE04-0B89768C02F4}"/>
              </a:ext>
            </a:extLst>
          </p:cNvPr>
          <p:cNvSpPr>
            <a:spLocks noGrp="1"/>
          </p:cNvSpPr>
          <p:nvPr>
            <p:ph sz="quarter" idx="13"/>
          </p:nvPr>
        </p:nvSpPr>
        <p:spPr/>
        <p:txBody>
          <a:bodyPr>
            <a:normAutofit/>
          </a:bodyPr>
          <a:lstStyle/>
          <a:p>
            <a:pPr marL="285750" indent="-285750">
              <a:buFont typeface="Arial" panose="020B0604020202020204" pitchFamily="34" charset="0"/>
              <a:buChar char="•"/>
            </a:pPr>
            <a:r>
              <a:rPr lang="ja-JP" altLang="en-US" sz="2000" dirty="0"/>
              <a:t>可変抵抗（ボリューム）に似ている</a:t>
            </a:r>
            <a:endParaRPr lang="en-US" altLang="ja-JP" sz="2000" dirty="0"/>
          </a:p>
          <a:p>
            <a:pPr marL="569214" lvl="1" indent="-285750"/>
            <a:r>
              <a:rPr kumimoji="1" lang="en-US" altLang="ja-JP" sz="2000" dirty="0"/>
              <a:t>0Ω</a:t>
            </a:r>
            <a:r>
              <a:rPr kumimoji="1" lang="ja-JP" altLang="en-US" sz="2000" dirty="0"/>
              <a:t>から摺動子</a:t>
            </a:r>
            <a:r>
              <a:rPr kumimoji="1" lang="en-US" altLang="ja-JP" sz="2000" dirty="0"/>
              <a:t>(</a:t>
            </a:r>
            <a:r>
              <a:rPr kumimoji="1" lang="ja-JP" altLang="en-US" sz="2000" dirty="0"/>
              <a:t>ツマミ</a:t>
            </a:r>
            <a:r>
              <a:rPr kumimoji="1" lang="en-US" altLang="ja-JP" sz="2000" dirty="0"/>
              <a:t>)</a:t>
            </a:r>
            <a:r>
              <a:rPr kumimoji="1" lang="ja-JP" altLang="en-US" sz="2000" dirty="0"/>
              <a:t>を回すと、抵抗値が増加する</a:t>
            </a:r>
            <a:endParaRPr kumimoji="1" lang="en-US" altLang="ja-JP" sz="2000" dirty="0"/>
          </a:p>
          <a:p>
            <a:pPr marL="569214" lvl="1" indent="-285750"/>
            <a:r>
              <a:rPr lang="ja-JP" altLang="en-US" sz="2000" dirty="0"/>
              <a:t>スペックでは最大抵抗値とカーブが記載</a:t>
            </a:r>
            <a:endParaRPr lang="en-US" altLang="ja-JP" sz="2000" dirty="0"/>
          </a:p>
          <a:p>
            <a:pPr marL="569214" lvl="1" indent="-285750"/>
            <a:r>
              <a:rPr lang="ja-JP" altLang="en-US" sz="2000" dirty="0"/>
              <a:t>抵抗値の増え方にバリエーションがある（カーブ）</a:t>
            </a:r>
            <a:endParaRPr lang="en-US" altLang="ja-JP" sz="2000" dirty="0"/>
          </a:p>
          <a:p>
            <a:pPr marL="342900" indent="-342900">
              <a:buFont typeface="Arial" panose="020B0604020202020204" pitchFamily="34" charset="0"/>
              <a:buChar char="•"/>
            </a:pPr>
            <a:endParaRPr kumimoji="1" lang="ja-JP" altLang="en-US" sz="2000" dirty="0"/>
          </a:p>
        </p:txBody>
      </p:sp>
      <p:pic>
        <p:nvPicPr>
          <p:cNvPr id="6" name="図 5">
            <a:extLst>
              <a:ext uri="{FF2B5EF4-FFF2-40B4-BE49-F238E27FC236}">
                <a16:creationId xmlns:a16="http://schemas.microsoft.com/office/drawing/2014/main" id="{538FAE19-4FD8-EC9D-C0CF-2E1D2F5C85C0}"/>
              </a:ext>
            </a:extLst>
          </p:cNvPr>
          <p:cNvPicPr>
            <a:picLocks noChangeAspect="1"/>
          </p:cNvPicPr>
          <p:nvPr/>
        </p:nvPicPr>
        <p:blipFill>
          <a:blip r:embed="rId2"/>
          <a:stretch>
            <a:fillRect/>
          </a:stretch>
        </p:blipFill>
        <p:spPr>
          <a:xfrm>
            <a:off x="6406552" y="1286320"/>
            <a:ext cx="3048000" cy="2286000"/>
          </a:xfrm>
          <a:prstGeom prst="rect">
            <a:avLst/>
          </a:prstGeom>
        </p:spPr>
      </p:pic>
      <p:pic>
        <p:nvPicPr>
          <p:cNvPr id="7" name="図 6">
            <a:extLst>
              <a:ext uri="{FF2B5EF4-FFF2-40B4-BE49-F238E27FC236}">
                <a16:creationId xmlns:a16="http://schemas.microsoft.com/office/drawing/2014/main" id="{D80F3AAF-6187-6F3D-3A9C-F1BD234E7B67}"/>
              </a:ext>
            </a:extLst>
          </p:cNvPr>
          <p:cNvPicPr>
            <a:picLocks noChangeAspect="1"/>
          </p:cNvPicPr>
          <p:nvPr/>
        </p:nvPicPr>
        <p:blipFill>
          <a:blip r:embed="rId3"/>
          <a:stretch>
            <a:fillRect/>
          </a:stretch>
        </p:blipFill>
        <p:spPr>
          <a:xfrm>
            <a:off x="9369067" y="1358198"/>
            <a:ext cx="2606154" cy="2397050"/>
          </a:xfrm>
          <a:prstGeom prst="rect">
            <a:avLst/>
          </a:prstGeom>
        </p:spPr>
      </p:pic>
    </p:spTree>
    <p:extLst>
      <p:ext uri="{BB962C8B-B14F-4D97-AF65-F5344CB8AC3E}">
        <p14:creationId xmlns:p14="http://schemas.microsoft.com/office/powerpoint/2010/main" val="2904811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80</a:t>
            </a:fld>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0V</a:t>
            </a:r>
            <a:endParaRPr kumimoji="1" lang="ja-JP" altLang="en-US" sz="4000" dirty="0"/>
          </a:p>
        </p:txBody>
      </p:sp>
      <p:sp>
        <p:nvSpPr>
          <p:cNvPr id="26" name="テキスト ボックス 25">
            <a:extLst>
              <a:ext uri="{FF2B5EF4-FFF2-40B4-BE49-F238E27FC236}">
                <a16:creationId xmlns:a16="http://schemas.microsoft.com/office/drawing/2014/main" id="{50580392-0DA5-14EE-FF7A-FB4FF4FCC46D}"/>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&gt; 0V</a:t>
            </a:r>
            <a:endParaRPr kumimoji="1" lang="ja-JP" altLang="en-US" sz="4000" dirty="0"/>
          </a:p>
        </p:txBody>
      </p:sp>
      <p:sp>
        <p:nvSpPr>
          <p:cNvPr id="28" name="四角形: 角を丸くする 27">
            <a:extLst>
              <a:ext uri="{FF2B5EF4-FFF2-40B4-BE49-F238E27FC236}">
                <a16:creationId xmlns:a16="http://schemas.microsoft.com/office/drawing/2014/main" id="{9323C48E-B86C-76F6-EAE3-CF20F4900C26}"/>
              </a:ext>
            </a:extLst>
          </p:cNvPr>
          <p:cNvSpPr/>
          <p:nvPr/>
        </p:nvSpPr>
        <p:spPr>
          <a:xfrm>
            <a:off x="3371733" y="3268340"/>
            <a:ext cx="2147456" cy="943441"/>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29" name="テキスト ボックス 28">
            <a:extLst>
              <a:ext uri="{FF2B5EF4-FFF2-40B4-BE49-F238E27FC236}">
                <a16:creationId xmlns:a16="http://schemas.microsoft.com/office/drawing/2014/main" id="{D2FCDCE1-B101-7762-97F3-528D312AA5EB}"/>
              </a:ext>
            </a:extLst>
          </p:cNvPr>
          <p:cNvSpPr txBox="1"/>
          <p:nvPr/>
        </p:nvSpPr>
        <p:spPr>
          <a:xfrm>
            <a:off x="7958295" y="5233743"/>
            <a:ext cx="4233705"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ja-JP" altLang="en-US" sz="3600" dirty="0">
                <a:solidFill>
                  <a:schemeClr val="accent1"/>
                </a:solidFill>
              </a:rPr>
              <a:t>電流が流れやすい</a:t>
            </a:r>
            <a:endParaRPr kumimoji="1" lang="ja-JP" altLang="en-US" sz="3600" dirty="0"/>
          </a:p>
        </p:txBody>
      </p:sp>
      <p:sp>
        <p:nvSpPr>
          <p:cNvPr id="3" name="正方形/長方形 2">
            <a:extLst>
              <a:ext uri="{FF2B5EF4-FFF2-40B4-BE49-F238E27FC236}">
                <a16:creationId xmlns:a16="http://schemas.microsoft.com/office/drawing/2014/main" id="{C41F0649-FED5-8F86-FFDD-ADECA8DFC825}"/>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4B976E5-3911-3319-AA2B-DEBEC8F486EE}"/>
              </a:ext>
            </a:extLst>
          </p:cNvPr>
          <p:cNvSpPr/>
          <p:nvPr/>
        </p:nvSpPr>
        <p:spPr>
          <a:xfrm rot="21012582">
            <a:off x="5326343" y="3515593"/>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a:t>
            </a:r>
            <a:r>
              <a:rPr kumimoji="1" lang="ja-JP" altLang="en-US" dirty="0"/>
              <a:t>の形成 </a:t>
            </a:r>
            <a:r>
              <a:rPr kumimoji="1" lang="en-US" altLang="ja-JP" dirty="0"/>
              <a:t>(Vth)</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C54B5A3-3FB8-5077-FB30-729B87E8AD57}"/>
                  </a:ext>
                </a:extLst>
              </p:cNvPr>
              <p:cNvSpPr txBox="1"/>
              <p:nvPr/>
            </p:nvSpPr>
            <p:spPr>
              <a:xfrm>
                <a:off x="4479376" y="3522957"/>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479376" y="3522957"/>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5183D1CF-0807-B0D3-87AF-E4E0CCA3D64F}"/>
              </a:ext>
            </a:extLst>
          </p:cNvPr>
          <p:cNvSpPr/>
          <p:nvPr/>
        </p:nvSpPr>
        <p:spPr>
          <a:xfrm rot="10800000">
            <a:off x="3728206" y="3262775"/>
            <a:ext cx="3500867" cy="5905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16F0A64A-8E2D-CDF8-B506-4E067B88398F}"/>
              </a:ext>
            </a:extLst>
          </p:cNvPr>
          <p:cNvSpPr/>
          <p:nvPr/>
        </p:nvSpPr>
        <p:spPr>
          <a:xfrm>
            <a:off x="7148945" y="3257615"/>
            <a:ext cx="1630217" cy="600363"/>
          </a:xfrm>
          <a:prstGeom prst="round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50728" y="3257615"/>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1" name="四角形: 角を丸くする 10">
            <a:extLst>
              <a:ext uri="{FF2B5EF4-FFF2-40B4-BE49-F238E27FC236}">
                <a16:creationId xmlns:a16="http://schemas.microsoft.com/office/drawing/2014/main" id="{A7CF3F3D-297B-0BD5-029F-52058A7092B7}"/>
              </a:ext>
            </a:extLst>
          </p:cNvPr>
          <p:cNvSpPr/>
          <p:nvPr/>
        </p:nvSpPr>
        <p:spPr>
          <a:xfrm>
            <a:off x="3888212" y="3262778"/>
            <a:ext cx="1550848" cy="138220"/>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0" name="テキスト ボックス 9">
            <a:extLst>
              <a:ext uri="{FF2B5EF4-FFF2-40B4-BE49-F238E27FC236}">
                <a16:creationId xmlns:a16="http://schemas.microsoft.com/office/drawing/2014/main" id="{2807404C-153A-2E6E-713F-0026BA737050}"/>
              </a:ext>
            </a:extLst>
          </p:cNvPr>
          <p:cNvSpPr txBox="1"/>
          <p:nvPr/>
        </p:nvSpPr>
        <p:spPr>
          <a:xfrm>
            <a:off x="203199" y="5608392"/>
            <a:ext cx="6668382" cy="584775"/>
          </a:xfrm>
          <a:prstGeom prst="rect">
            <a:avLst/>
          </a:prstGeom>
          <a:noFill/>
        </p:spPr>
        <p:txBody>
          <a:bodyPr wrap="square" rtlCol="0">
            <a:spAutoFit/>
          </a:bodyPr>
          <a:lstStyle/>
          <a:p>
            <a:r>
              <a:rPr kumimoji="1" lang="en-US" altLang="ja-JP" sz="1600" dirty="0" err="1"/>
              <a:t>Vb</a:t>
            </a:r>
            <a:r>
              <a:rPr kumimoji="1" lang="en-US" altLang="ja-JP" sz="1600" dirty="0"/>
              <a:t> &gt; 0 </a:t>
            </a:r>
            <a:r>
              <a:rPr kumimoji="1" lang="ja-JP" altLang="en-US" sz="1600" dirty="0"/>
              <a:t>となると空乏層が狭まる</a:t>
            </a:r>
            <a:endParaRPr kumimoji="1" lang="en-US" altLang="ja-JP" sz="1600" dirty="0"/>
          </a:p>
          <a:p>
            <a:r>
              <a:rPr kumimoji="1" lang="ja-JP" altLang="en-US" sz="1600" dirty="0"/>
              <a:t>→反転層が</a:t>
            </a:r>
            <a:r>
              <a:rPr kumimoji="1" lang="ja-JP" altLang="en-US" sz="1600" dirty="0">
                <a:solidFill>
                  <a:schemeClr val="accent1"/>
                </a:solidFill>
              </a:rPr>
              <a:t>形成されやすくなり</a:t>
            </a:r>
            <a:r>
              <a:rPr kumimoji="1" lang="en-US" altLang="ja-JP" sz="1600" dirty="0">
                <a:solidFill>
                  <a:schemeClr val="accent1"/>
                </a:solidFill>
              </a:rPr>
              <a:t>(Vth</a:t>
            </a:r>
            <a:r>
              <a:rPr kumimoji="1" lang="ja-JP" altLang="en-US" sz="1600" dirty="0">
                <a:solidFill>
                  <a:schemeClr val="accent1"/>
                </a:solidFill>
              </a:rPr>
              <a:t>減少</a:t>
            </a:r>
            <a:r>
              <a:rPr kumimoji="1" lang="en-US" altLang="ja-JP" sz="1600" dirty="0">
                <a:solidFill>
                  <a:schemeClr val="accent1"/>
                </a:solidFill>
              </a:rPr>
              <a:t>)</a:t>
            </a:r>
            <a:r>
              <a:rPr kumimoji="1" lang="ja-JP" altLang="en-US" sz="1600" dirty="0">
                <a:solidFill>
                  <a:schemeClr val="accent1"/>
                </a:solidFill>
              </a:rPr>
              <a:t>、厚くなる（オン抵抗減少</a:t>
            </a:r>
            <a:r>
              <a:rPr kumimoji="1" lang="en-US" altLang="ja-JP" sz="1600" dirty="0">
                <a:solidFill>
                  <a:schemeClr val="accent1"/>
                </a:solidFill>
              </a:rPr>
              <a:t>)</a:t>
            </a:r>
            <a:endParaRPr kumimoji="1" lang="ja-JP" altLang="en-US" sz="1600" dirty="0">
              <a:solidFill>
                <a:schemeClr val="accent1"/>
              </a:solidFill>
            </a:endParaRPr>
          </a:p>
        </p:txBody>
      </p:sp>
      <p:sp>
        <p:nvSpPr>
          <p:cNvPr id="24" name="矢印: 下 23">
            <a:extLst>
              <a:ext uri="{FF2B5EF4-FFF2-40B4-BE49-F238E27FC236}">
                <a16:creationId xmlns:a16="http://schemas.microsoft.com/office/drawing/2014/main" id="{BAEEB528-9116-D3DA-9C5D-A5412180C799}"/>
              </a:ext>
            </a:extLst>
          </p:cNvPr>
          <p:cNvSpPr/>
          <p:nvPr/>
        </p:nvSpPr>
        <p:spPr>
          <a:xfrm rot="10800000">
            <a:off x="5910136" y="3941474"/>
            <a:ext cx="365969" cy="8493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464389B3-B28F-F28A-9A8B-9DC5AB6CF2D5}"/>
              </a:ext>
            </a:extLst>
          </p:cNvPr>
          <p:cNvSpPr txBox="1"/>
          <p:nvPr/>
        </p:nvSpPr>
        <p:spPr>
          <a:xfrm>
            <a:off x="5298212" y="1564661"/>
            <a:ext cx="2252516" cy="707886"/>
          </a:xfrm>
          <a:prstGeom prst="rect">
            <a:avLst/>
          </a:prstGeom>
          <a:noFill/>
        </p:spPr>
        <p:txBody>
          <a:bodyPr wrap="square" rtlCol="0">
            <a:spAutoFit/>
          </a:bodyPr>
          <a:lstStyle/>
          <a:p>
            <a:pPr algn="ctr"/>
            <a:r>
              <a:rPr kumimoji="1" lang="en-US" altLang="ja-JP" sz="4000" dirty="0"/>
              <a:t>G &gt;&gt; 0V</a:t>
            </a:r>
            <a:endParaRPr kumimoji="1" lang="ja-JP" altLang="en-US" sz="4000" dirty="0"/>
          </a:p>
        </p:txBody>
      </p:sp>
    </p:spTree>
    <p:extLst>
      <p:ext uri="{BB962C8B-B14F-4D97-AF65-F5344CB8AC3E}">
        <p14:creationId xmlns:p14="http://schemas.microsoft.com/office/powerpoint/2010/main" val="3860779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25268E-02C8-4618-C619-A4EAB31341F6}"/>
              </a:ext>
            </a:extLst>
          </p:cNvPr>
          <p:cNvSpPr>
            <a:spLocks noGrp="1"/>
          </p:cNvSpPr>
          <p:nvPr>
            <p:ph type="title"/>
          </p:nvPr>
        </p:nvSpPr>
        <p:spPr/>
        <p:txBody>
          <a:bodyPr/>
          <a:lstStyle/>
          <a:p>
            <a:r>
              <a:rPr kumimoji="1" lang="en-US" altLang="ja-JP" dirty="0" err="1"/>
              <a:t>nMOS</a:t>
            </a:r>
            <a:r>
              <a:rPr kumimoji="1" lang="ja-JP" altLang="en-US" dirty="0"/>
              <a:t>の基板バイアス効果</a:t>
            </a:r>
          </a:p>
        </p:txBody>
      </p:sp>
      <p:sp>
        <p:nvSpPr>
          <p:cNvPr id="4" name="日付プレースホルダー 3">
            <a:extLst>
              <a:ext uri="{FF2B5EF4-FFF2-40B4-BE49-F238E27FC236}">
                <a16:creationId xmlns:a16="http://schemas.microsoft.com/office/drawing/2014/main" id="{2A3416F5-E465-A4A7-2766-375965EFBBB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ECC5E1AC-17C6-1E86-74C2-B97ECB61346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81</a:t>
            </a:fld>
            <a:endParaRPr kumimoji="1" lang="ja-JP" altLang="en-US"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1207816D-929A-6384-BBBF-1F12F6B3B754}"/>
              </a:ext>
            </a:extLst>
          </p:cNvPr>
          <p:cNvPicPr>
            <a:picLocks noChangeAspect="1"/>
          </p:cNvPicPr>
          <p:nvPr/>
        </p:nvPicPr>
        <p:blipFill>
          <a:blip r:embed="rId2"/>
          <a:stretch>
            <a:fillRect/>
          </a:stretch>
        </p:blipFill>
        <p:spPr>
          <a:xfrm>
            <a:off x="310599" y="1247470"/>
            <a:ext cx="5048955" cy="4363059"/>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EB6E05E-70D1-E7DD-424A-D52B2CEF08A2}"/>
                  </a:ext>
                </a:extLst>
              </p:cNvPr>
              <p:cNvSpPr txBox="1"/>
              <p:nvPr/>
            </p:nvSpPr>
            <p:spPr>
              <a:xfrm>
                <a:off x="310599" y="5686824"/>
                <a:ext cx="504895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𝑩𝑺</m:t>
                          </m:r>
                        </m:sub>
                      </m:sSub>
                      <m:r>
                        <a:rPr kumimoji="1" lang="en-US" altLang="ja-JP" sz="2800" b="1" i="1" smtClean="0">
                          <a:latin typeface="Cambria Math" panose="02040503050406030204" pitchFamily="18" charset="0"/>
                        </a:rPr>
                        <m:t> − </m:t>
                      </m:r>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𝑻𝑯</m:t>
                          </m:r>
                        </m:sub>
                      </m:sSub>
                    </m:oMath>
                  </m:oMathPara>
                </a14:m>
                <a:endParaRPr kumimoji="1" lang="ja-JP" altLang="en-US" b="1" i="1" dirty="0"/>
              </a:p>
            </p:txBody>
          </p:sp>
        </mc:Choice>
        <mc:Fallback xmlns="">
          <p:sp>
            <p:nvSpPr>
              <p:cNvPr id="11" name="テキスト ボックス 10">
                <a:extLst>
                  <a:ext uri="{FF2B5EF4-FFF2-40B4-BE49-F238E27FC236}">
                    <a16:creationId xmlns:a16="http://schemas.microsoft.com/office/drawing/2014/main" id="{7EB6E05E-70D1-E7DD-424A-D52B2CEF08A2}"/>
                  </a:ext>
                </a:extLst>
              </p:cNvPr>
              <p:cNvSpPr txBox="1">
                <a:spLocks noRot="1" noChangeAspect="1" noMove="1" noResize="1" noEditPoints="1" noAdjustHandles="1" noChangeArrowheads="1" noChangeShapeType="1" noTextEdit="1"/>
              </p:cNvSpPr>
              <p:nvPr/>
            </p:nvSpPr>
            <p:spPr>
              <a:xfrm>
                <a:off x="310599" y="5686824"/>
                <a:ext cx="5048955" cy="43088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CD28F049-3D0A-ED91-E8FE-2E9635D882D9}"/>
                  </a:ext>
                </a:extLst>
              </p:cNvPr>
              <p:cNvSpPr txBox="1"/>
              <p:nvPr/>
            </p:nvSpPr>
            <p:spPr>
              <a:xfrm>
                <a:off x="6832445" y="5686824"/>
                <a:ext cx="511693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𝑩𝑺</m:t>
                          </m:r>
                        </m:sub>
                      </m:sSub>
                      <m:r>
                        <a:rPr kumimoji="1" lang="en-US" altLang="ja-JP" sz="2800" b="1" i="1" smtClean="0">
                          <a:latin typeface="Cambria Math" panose="02040503050406030204" pitchFamily="18" charset="0"/>
                        </a:rPr>
                        <m:t> −</m:t>
                      </m:r>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𝑰</m:t>
                          </m:r>
                        </m:e>
                        <m:sub>
                          <m:r>
                            <a:rPr kumimoji="1" lang="en-US" altLang="ja-JP" sz="2800" b="1" i="1" smtClean="0">
                              <a:latin typeface="Cambria Math" panose="02040503050406030204" pitchFamily="18" charset="0"/>
                            </a:rPr>
                            <m:t>𝑫𝑺</m:t>
                          </m:r>
                        </m:sub>
                      </m:sSub>
                    </m:oMath>
                  </m:oMathPara>
                </a14:m>
                <a:endParaRPr kumimoji="1" lang="ja-JP" altLang="en-US" b="1" i="1" dirty="0"/>
              </a:p>
            </p:txBody>
          </p:sp>
        </mc:Choice>
        <mc:Fallback xmlns="">
          <p:sp>
            <p:nvSpPr>
              <p:cNvPr id="14" name="テキスト ボックス 13">
                <a:extLst>
                  <a:ext uri="{FF2B5EF4-FFF2-40B4-BE49-F238E27FC236}">
                    <a16:creationId xmlns:a16="http://schemas.microsoft.com/office/drawing/2014/main" id="{CD28F049-3D0A-ED91-E8FE-2E9635D882D9}"/>
                  </a:ext>
                </a:extLst>
              </p:cNvPr>
              <p:cNvSpPr txBox="1">
                <a:spLocks noRot="1" noChangeAspect="1" noMove="1" noResize="1" noEditPoints="1" noAdjustHandles="1" noChangeArrowheads="1" noChangeShapeType="1" noTextEdit="1"/>
              </p:cNvSpPr>
              <p:nvPr/>
            </p:nvSpPr>
            <p:spPr>
              <a:xfrm>
                <a:off x="6832445" y="5686824"/>
                <a:ext cx="5116934" cy="430887"/>
              </a:xfrm>
              <a:prstGeom prst="rect">
                <a:avLst/>
              </a:prstGeom>
              <a:blipFill>
                <a:blip r:embed="rId4"/>
                <a:stretch>
                  <a:fillRect/>
                </a:stretch>
              </a:blipFill>
            </p:spPr>
            <p:txBody>
              <a:bodyPr/>
              <a:lstStyle/>
              <a:p>
                <a:r>
                  <a:rPr lang="ja-JP" altLang="en-US">
                    <a:noFill/>
                  </a:rPr>
                  <a:t> </a:t>
                </a:r>
              </a:p>
            </p:txBody>
          </p:sp>
        </mc:Fallback>
      </mc:AlternateContent>
      <p:pic>
        <p:nvPicPr>
          <p:cNvPr id="16" name="図 15">
            <a:extLst>
              <a:ext uri="{FF2B5EF4-FFF2-40B4-BE49-F238E27FC236}">
                <a16:creationId xmlns:a16="http://schemas.microsoft.com/office/drawing/2014/main" id="{D396D4F8-0BC8-C021-994F-DFEF5194038C}"/>
              </a:ext>
            </a:extLst>
          </p:cNvPr>
          <p:cNvPicPr>
            <a:picLocks noChangeAspect="1"/>
          </p:cNvPicPr>
          <p:nvPr/>
        </p:nvPicPr>
        <p:blipFill>
          <a:blip r:embed="rId5"/>
          <a:stretch>
            <a:fillRect/>
          </a:stretch>
        </p:blipFill>
        <p:spPr>
          <a:xfrm>
            <a:off x="6832448" y="1247470"/>
            <a:ext cx="5116935" cy="4363059"/>
          </a:xfrm>
          <a:prstGeom prst="rect">
            <a:avLst/>
          </a:prstGeom>
        </p:spPr>
      </p:pic>
      <p:sp>
        <p:nvSpPr>
          <p:cNvPr id="3" name="テキスト ボックス 2">
            <a:extLst>
              <a:ext uri="{FF2B5EF4-FFF2-40B4-BE49-F238E27FC236}">
                <a16:creationId xmlns:a16="http://schemas.microsoft.com/office/drawing/2014/main" id="{7B45B3F2-9C06-F620-3054-16881F8CD6EA}"/>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trbench_body.sch</a:t>
            </a:r>
            <a:endParaRPr kumimoji="1" lang="ja-JP" altLang="en-US" dirty="0">
              <a:solidFill>
                <a:schemeClr val="tx1"/>
              </a:solidFill>
            </a:endParaRPr>
          </a:p>
        </p:txBody>
      </p:sp>
    </p:spTree>
    <p:extLst>
      <p:ext uri="{BB962C8B-B14F-4D97-AF65-F5344CB8AC3E}">
        <p14:creationId xmlns:p14="http://schemas.microsoft.com/office/powerpoint/2010/main" val="3583682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82</a:t>
            </a:fld>
            <a:endParaRPr kumimoji="1" lang="ja-JP" altLang="en-US" sz="1400"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8C18E74-F194-8B8C-A415-7CC33206947D}"/>
              </a:ext>
            </a:extLst>
          </p:cNvPr>
          <p:cNvSpPr txBox="1"/>
          <p:nvPr/>
        </p:nvSpPr>
        <p:spPr>
          <a:xfrm>
            <a:off x="1824181" y="2213766"/>
            <a:ext cx="683491" cy="707886"/>
          </a:xfrm>
          <a:prstGeom prst="rect">
            <a:avLst/>
          </a:prstGeom>
          <a:noFill/>
        </p:spPr>
        <p:txBody>
          <a:bodyPr wrap="square" rtlCol="0">
            <a:spAutoFit/>
          </a:bodyPr>
          <a:lstStyle/>
          <a:p>
            <a:pPr algn="ctr"/>
            <a:r>
              <a:rPr kumimoji="1" lang="en-US" altLang="ja-JP" sz="4000" dirty="0"/>
              <a:t>D</a:t>
            </a:r>
            <a:endParaRPr kumimoji="1" lang="ja-JP" altLang="en-US" sz="4000" dirty="0"/>
          </a:p>
        </p:txBody>
      </p:sp>
      <p:sp>
        <p:nvSpPr>
          <p:cNvPr id="20" name="テキスト ボックス 19">
            <a:extLst>
              <a:ext uri="{FF2B5EF4-FFF2-40B4-BE49-F238E27FC236}">
                <a16:creationId xmlns:a16="http://schemas.microsoft.com/office/drawing/2014/main" id="{852C9C90-1EA9-B99F-DAC3-805DDD2E0861}"/>
              </a:ext>
            </a:extLst>
          </p:cNvPr>
          <p:cNvSpPr txBox="1"/>
          <p:nvPr/>
        </p:nvSpPr>
        <p:spPr>
          <a:xfrm>
            <a:off x="5754253" y="1490369"/>
            <a:ext cx="683491" cy="707886"/>
          </a:xfrm>
          <a:prstGeom prst="rect">
            <a:avLst/>
          </a:prstGeom>
          <a:noFill/>
        </p:spPr>
        <p:txBody>
          <a:bodyPr wrap="square" rtlCol="0">
            <a:spAutoFit/>
          </a:bodyPr>
          <a:lstStyle/>
          <a:p>
            <a:pPr algn="ctr"/>
            <a:r>
              <a:rPr kumimoji="1" lang="en-US" altLang="ja-JP" sz="4000" dirty="0"/>
              <a:t>G</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GND</a:t>
            </a:r>
            <a:endParaRPr kumimoji="1" lang="ja-JP" altLang="en-US" sz="4000" dirty="0"/>
          </a:p>
        </p:txBody>
      </p:sp>
      <p:sp>
        <p:nvSpPr>
          <p:cNvPr id="26" name="テキスト ボックス 25">
            <a:extLst>
              <a:ext uri="{FF2B5EF4-FFF2-40B4-BE49-F238E27FC236}">
                <a16:creationId xmlns:a16="http://schemas.microsoft.com/office/drawing/2014/main" id="{50580392-0DA5-14EE-FF7A-FB4FF4FCC46D}"/>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&gt;&gt; 0V</a:t>
            </a:r>
            <a:endParaRPr kumimoji="1" lang="ja-JP" altLang="en-US" sz="4000" dirty="0"/>
          </a:p>
        </p:txBody>
      </p:sp>
      <p:sp>
        <p:nvSpPr>
          <p:cNvPr id="28" name="四角形: 角を丸くする 27">
            <a:extLst>
              <a:ext uri="{FF2B5EF4-FFF2-40B4-BE49-F238E27FC236}">
                <a16:creationId xmlns:a16="http://schemas.microsoft.com/office/drawing/2014/main" id="{9323C48E-B86C-76F6-EAE3-CF20F4900C26}"/>
              </a:ext>
            </a:extLst>
          </p:cNvPr>
          <p:cNvSpPr/>
          <p:nvPr/>
        </p:nvSpPr>
        <p:spPr>
          <a:xfrm>
            <a:off x="3371733" y="3268340"/>
            <a:ext cx="2147456" cy="943441"/>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3" name="正方形/長方形 2">
            <a:extLst>
              <a:ext uri="{FF2B5EF4-FFF2-40B4-BE49-F238E27FC236}">
                <a16:creationId xmlns:a16="http://schemas.microsoft.com/office/drawing/2014/main" id="{C41F0649-FED5-8F86-FFDD-ADECA8DFC825}"/>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4B976E5-3911-3319-AA2B-DEBEC8F486EE}"/>
              </a:ext>
            </a:extLst>
          </p:cNvPr>
          <p:cNvSpPr/>
          <p:nvPr/>
        </p:nvSpPr>
        <p:spPr>
          <a:xfrm rot="21012582">
            <a:off x="5326343" y="3515593"/>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a:t>
            </a:r>
            <a:r>
              <a:rPr kumimoji="1" lang="ja-JP" altLang="en-US" dirty="0"/>
              <a:t>の形成 </a:t>
            </a:r>
            <a:r>
              <a:rPr kumimoji="1" lang="en-US" altLang="ja-JP" dirty="0"/>
              <a:t>(Vth)</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C54B5A3-3FB8-5077-FB30-729B87E8AD57}"/>
                  </a:ext>
                </a:extLst>
              </p:cNvPr>
              <p:cNvSpPr txBox="1"/>
              <p:nvPr/>
            </p:nvSpPr>
            <p:spPr>
              <a:xfrm>
                <a:off x="4479376" y="3522957"/>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479376" y="3522957"/>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5183D1CF-0807-B0D3-87AF-E4E0CCA3D64F}"/>
              </a:ext>
            </a:extLst>
          </p:cNvPr>
          <p:cNvSpPr/>
          <p:nvPr/>
        </p:nvSpPr>
        <p:spPr>
          <a:xfrm rot="10800000">
            <a:off x="3728206" y="3262775"/>
            <a:ext cx="3500867" cy="5905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16F0A64A-8E2D-CDF8-B506-4E067B88398F}"/>
              </a:ext>
            </a:extLst>
          </p:cNvPr>
          <p:cNvSpPr/>
          <p:nvPr/>
        </p:nvSpPr>
        <p:spPr>
          <a:xfrm>
            <a:off x="7148945" y="3257615"/>
            <a:ext cx="1630217" cy="600363"/>
          </a:xfrm>
          <a:prstGeom prst="round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50728" y="3257615"/>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1" name="四角形: 角を丸くする 10">
            <a:extLst>
              <a:ext uri="{FF2B5EF4-FFF2-40B4-BE49-F238E27FC236}">
                <a16:creationId xmlns:a16="http://schemas.microsoft.com/office/drawing/2014/main" id="{A7CF3F3D-297B-0BD5-029F-52058A7092B7}"/>
              </a:ext>
            </a:extLst>
          </p:cNvPr>
          <p:cNvSpPr/>
          <p:nvPr/>
        </p:nvSpPr>
        <p:spPr>
          <a:xfrm>
            <a:off x="3888212" y="3262778"/>
            <a:ext cx="1550848" cy="138220"/>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4" name="二等辺三角形 23">
            <a:extLst>
              <a:ext uri="{FF2B5EF4-FFF2-40B4-BE49-F238E27FC236}">
                <a16:creationId xmlns:a16="http://schemas.microsoft.com/office/drawing/2014/main" id="{81B8B875-316B-5AB8-AF30-1B22CFB35A24}"/>
              </a:ext>
            </a:extLst>
          </p:cNvPr>
          <p:cNvSpPr/>
          <p:nvPr/>
        </p:nvSpPr>
        <p:spPr>
          <a:xfrm>
            <a:off x="9963616" y="3720085"/>
            <a:ext cx="1031009" cy="70787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00B69AA-1F0B-E5FC-EEC6-67925A999677}"/>
              </a:ext>
            </a:extLst>
          </p:cNvPr>
          <p:cNvSpPr/>
          <p:nvPr/>
        </p:nvSpPr>
        <p:spPr>
          <a:xfrm>
            <a:off x="9963616" y="3605566"/>
            <a:ext cx="1025061" cy="13019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6DEEA268-5BC7-D7F1-E6DD-7F82B7FD1212}"/>
              </a:ext>
            </a:extLst>
          </p:cNvPr>
          <p:cNvCxnSpPr>
            <a:cxnSpLocks/>
          </p:cNvCxnSpPr>
          <p:nvPr/>
        </p:nvCxnSpPr>
        <p:spPr>
          <a:xfrm>
            <a:off x="10474859" y="2958139"/>
            <a:ext cx="0" cy="227560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8233572-689D-1C89-F8D5-EE0D3E1D7855}"/>
              </a:ext>
            </a:extLst>
          </p:cNvPr>
          <p:cNvCxnSpPr>
            <a:cxnSpLocks/>
          </p:cNvCxnSpPr>
          <p:nvPr/>
        </p:nvCxnSpPr>
        <p:spPr>
          <a:xfrm>
            <a:off x="8932710" y="4160340"/>
            <a:ext cx="80881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D3FCE5E7-7435-172B-BA5A-ACCF203DCA2C}"/>
              </a:ext>
            </a:extLst>
          </p:cNvPr>
          <p:cNvSpPr/>
          <p:nvPr/>
        </p:nvSpPr>
        <p:spPr>
          <a:xfrm>
            <a:off x="7648575" y="3152775"/>
            <a:ext cx="1093643" cy="21064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D2CDABCB-ED66-07ED-F86C-2BFDEA78A100}"/>
              </a:ext>
            </a:extLst>
          </p:cNvPr>
          <p:cNvSpPr txBox="1"/>
          <p:nvPr/>
        </p:nvSpPr>
        <p:spPr>
          <a:xfrm>
            <a:off x="7541489" y="5479014"/>
            <a:ext cx="4650511" cy="923330"/>
          </a:xfrm>
          <a:prstGeom prst="rect">
            <a:avLst/>
          </a:prstGeom>
          <a:noFill/>
        </p:spPr>
        <p:txBody>
          <a:bodyPr wrap="square" rtlCol="0">
            <a:spAutoFit/>
          </a:bodyPr>
          <a:lstStyle/>
          <a:p>
            <a:pPr algn="ctr"/>
            <a:endParaRPr kumimoji="1" lang="en-US" altLang="ja-JP" dirty="0">
              <a:solidFill>
                <a:schemeClr val="accent1"/>
              </a:solidFill>
            </a:endParaRPr>
          </a:p>
          <a:p>
            <a:pPr algn="ctr"/>
            <a:r>
              <a:rPr kumimoji="1" lang="en-US" altLang="ja-JP" sz="3600" dirty="0">
                <a:solidFill>
                  <a:srgbClr val="FF0000"/>
                </a:solidFill>
              </a:rPr>
              <a:t>B</a:t>
            </a:r>
            <a:r>
              <a:rPr kumimoji="1" lang="ja-JP" altLang="en-US" sz="3600" dirty="0">
                <a:solidFill>
                  <a:srgbClr val="FF0000"/>
                </a:solidFill>
              </a:rPr>
              <a:t>→</a:t>
            </a:r>
            <a:r>
              <a:rPr kumimoji="1" lang="en-US" altLang="ja-JP" sz="3600" dirty="0">
                <a:solidFill>
                  <a:srgbClr val="FF0000"/>
                </a:solidFill>
              </a:rPr>
              <a:t>S</a:t>
            </a:r>
            <a:r>
              <a:rPr kumimoji="1" lang="ja-JP" altLang="en-US" sz="3600" dirty="0">
                <a:solidFill>
                  <a:srgbClr val="FF0000"/>
                </a:solidFill>
              </a:rPr>
              <a:t>に電流が流れる</a:t>
            </a:r>
          </a:p>
        </p:txBody>
      </p:sp>
    </p:spTree>
    <p:extLst>
      <p:ext uri="{BB962C8B-B14F-4D97-AF65-F5344CB8AC3E}">
        <p14:creationId xmlns:p14="http://schemas.microsoft.com/office/powerpoint/2010/main" val="38190074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1E680-746E-4488-5D6C-82C766552C03}"/>
              </a:ext>
            </a:extLst>
          </p:cNvPr>
          <p:cNvSpPr>
            <a:spLocks noGrp="1"/>
          </p:cNvSpPr>
          <p:nvPr>
            <p:ph type="title"/>
          </p:nvPr>
        </p:nvSpPr>
        <p:spPr/>
        <p:txBody>
          <a:bodyPr/>
          <a:lstStyle/>
          <a:p>
            <a:r>
              <a:rPr kumimoji="1" lang="en-US" altLang="ja-JP" dirty="0" err="1"/>
              <a:t>nMOS</a:t>
            </a:r>
            <a:r>
              <a:rPr kumimoji="1" lang="en-US" altLang="ja-JP" dirty="0"/>
              <a:t> </a:t>
            </a:r>
            <a:r>
              <a:rPr kumimoji="1" lang="ja-JP" altLang="en-US" dirty="0"/>
              <a:t>簡単な模式図</a:t>
            </a:r>
          </a:p>
        </p:txBody>
      </p:sp>
      <p:sp>
        <p:nvSpPr>
          <p:cNvPr id="4" name="日付プレースホルダー 3">
            <a:extLst>
              <a:ext uri="{FF2B5EF4-FFF2-40B4-BE49-F238E27FC236}">
                <a16:creationId xmlns:a16="http://schemas.microsoft.com/office/drawing/2014/main" id="{9BE4FF6D-B54F-6DD2-2961-706590C2E8A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6306AFAD-AD99-2BE4-9D78-5A44F767367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83</a:t>
            </a:fld>
            <a:endParaRPr kumimoji="1" lang="ja-JP" altLang="en-US" sz="1400"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618172-FC92-6647-C87A-BE73C7972FDF}"/>
              </a:ext>
            </a:extLst>
          </p:cNvPr>
          <p:cNvSpPr/>
          <p:nvPr/>
        </p:nvSpPr>
        <p:spPr>
          <a:xfrm>
            <a:off x="3385127" y="3260436"/>
            <a:ext cx="5421745" cy="1902691"/>
          </a:xfrm>
          <a:prstGeom prst="rect">
            <a:avLst/>
          </a:prstGeom>
          <a:solidFill>
            <a:srgbClr val="FF7C8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A761BD-1BF6-C904-B1C8-AC4CD35A620C}"/>
              </a:ext>
            </a:extLst>
          </p:cNvPr>
          <p:cNvSpPr/>
          <p:nvPr/>
        </p:nvSpPr>
        <p:spPr>
          <a:xfrm>
            <a:off x="4650508" y="2752436"/>
            <a:ext cx="2890982" cy="28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8C4C229-DAE0-91B7-70DE-F30196A420C2}"/>
              </a:ext>
            </a:extLst>
          </p:cNvPr>
          <p:cNvSpPr/>
          <p:nvPr/>
        </p:nvSpPr>
        <p:spPr>
          <a:xfrm>
            <a:off x="2540000" y="2567709"/>
            <a:ext cx="1357745" cy="674255"/>
          </a:xfrm>
          <a:custGeom>
            <a:avLst/>
            <a:gdLst>
              <a:gd name="connsiteX0" fmla="*/ 1357745 w 1357745"/>
              <a:gd name="connsiteY0" fmla="*/ 674255 h 674255"/>
              <a:gd name="connsiteX1" fmla="*/ 1320800 w 1357745"/>
              <a:gd name="connsiteY1" fmla="*/ 535709 h 674255"/>
              <a:gd name="connsiteX2" fmla="*/ 1209964 w 1357745"/>
              <a:gd name="connsiteY2" fmla="*/ 350982 h 674255"/>
              <a:gd name="connsiteX3" fmla="*/ 942109 w 1357745"/>
              <a:gd name="connsiteY3" fmla="*/ 147782 h 674255"/>
              <a:gd name="connsiteX4" fmla="*/ 785091 w 1357745"/>
              <a:gd name="connsiteY4" fmla="*/ 73891 h 674255"/>
              <a:gd name="connsiteX5" fmla="*/ 535709 w 1357745"/>
              <a:gd name="connsiteY5" fmla="*/ 18473 h 674255"/>
              <a:gd name="connsiteX6" fmla="*/ 267855 w 1357745"/>
              <a:gd name="connsiteY6" fmla="*/ 0 h 674255"/>
              <a:gd name="connsiteX7" fmla="*/ 0 w 1357745"/>
              <a:gd name="connsiteY7" fmla="*/ 18473 h 67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45" h="674255">
                <a:moveTo>
                  <a:pt x="1357745" y="674255"/>
                </a:moveTo>
                <a:cubicBezTo>
                  <a:pt x="1347678" y="623920"/>
                  <a:pt x="1341814" y="587076"/>
                  <a:pt x="1320800" y="535709"/>
                </a:cubicBezTo>
                <a:cubicBezTo>
                  <a:pt x="1294534" y="471504"/>
                  <a:pt x="1258174" y="402636"/>
                  <a:pt x="1209964" y="350982"/>
                </a:cubicBezTo>
                <a:cubicBezTo>
                  <a:pt x="1155139" y="292240"/>
                  <a:pt x="971254" y="163974"/>
                  <a:pt x="942109" y="147782"/>
                </a:cubicBezTo>
                <a:cubicBezTo>
                  <a:pt x="872613" y="109173"/>
                  <a:pt x="858267" y="95844"/>
                  <a:pt x="785091" y="73891"/>
                </a:cubicBezTo>
                <a:cubicBezTo>
                  <a:pt x="736467" y="59304"/>
                  <a:pt x="578155" y="23296"/>
                  <a:pt x="535709" y="18473"/>
                </a:cubicBezTo>
                <a:cubicBezTo>
                  <a:pt x="446785" y="8368"/>
                  <a:pt x="267855" y="0"/>
                  <a:pt x="267855" y="0"/>
                </a:cubicBezTo>
                <a:lnTo>
                  <a:pt x="0" y="18473"/>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1EA3503E-EFB5-0F47-7665-99565C48607F}"/>
              </a:ext>
            </a:extLst>
          </p:cNvPr>
          <p:cNvSpPr/>
          <p:nvPr/>
        </p:nvSpPr>
        <p:spPr>
          <a:xfrm>
            <a:off x="8229600" y="2445839"/>
            <a:ext cx="1237673" cy="814597"/>
          </a:xfrm>
          <a:custGeom>
            <a:avLst/>
            <a:gdLst>
              <a:gd name="connsiteX0" fmla="*/ 0 w 1237673"/>
              <a:gd name="connsiteY0" fmla="*/ 814597 h 814597"/>
              <a:gd name="connsiteX1" fmla="*/ 18473 w 1237673"/>
              <a:gd name="connsiteY1" fmla="*/ 676052 h 814597"/>
              <a:gd name="connsiteX2" fmla="*/ 73891 w 1237673"/>
              <a:gd name="connsiteY2" fmla="*/ 519034 h 814597"/>
              <a:gd name="connsiteX3" fmla="*/ 120073 w 1237673"/>
              <a:gd name="connsiteY3" fmla="*/ 445143 h 814597"/>
              <a:gd name="connsiteX4" fmla="*/ 295564 w 1237673"/>
              <a:gd name="connsiteY4" fmla="*/ 251179 h 814597"/>
              <a:gd name="connsiteX5" fmla="*/ 711200 w 1237673"/>
              <a:gd name="connsiteY5" fmla="*/ 66452 h 814597"/>
              <a:gd name="connsiteX6" fmla="*/ 1006764 w 1237673"/>
              <a:gd name="connsiteY6" fmla="*/ 1797 h 814597"/>
              <a:gd name="connsiteX7" fmla="*/ 1237673 w 1237673"/>
              <a:gd name="connsiteY7" fmla="*/ 1797 h 8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73" h="814597">
                <a:moveTo>
                  <a:pt x="0" y="814597"/>
                </a:moveTo>
                <a:cubicBezTo>
                  <a:pt x="6158" y="768415"/>
                  <a:pt x="8971" y="721663"/>
                  <a:pt x="18473" y="676052"/>
                </a:cubicBezTo>
                <a:cubicBezTo>
                  <a:pt x="21303" y="662467"/>
                  <a:pt x="65825" y="535167"/>
                  <a:pt x="73891" y="519034"/>
                </a:cubicBezTo>
                <a:cubicBezTo>
                  <a:pt x="86880" y="493055"/>
                  <a:pt x="103962" y="469310"/>
                  <a:pt x="120073" y="445143"/>
                </a:cubicBezTo>
                <a:cubicBezTo>
                  <a:pt x="169818" y="370526"/>
                  <a:pt x="215237" y="299749"/>
                  <a:pt x="295564" y="251179"/>
                </a:cubicBezTo>
                <a:cubicBezTo>
                  <a:pt x="396694" y="190031"/>
                  <a:pt x="579769" y="106280"/>
                  <a:pt x="711200" y="66452"/>
                </a:cubicBezTo>
                <a:cubicBezTo>
                  <a:pt x="783076" y="44671"/>
                  <a:pt x="922490" y="6233"/>
                  <a:pt x="1006764" y="1797"/>
                </a:cubicBezTo>
                <a:cubicBezTo>
                  <a:pt x="1083627" y="-2248"/>
                  <a:pt x="1160703" y="1797"/>
                  <a:pt x="1237673" y="1797"/>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ED2D1355-7068-B85E-E7A1-3E323A63162B}"/>
              </a:ext>
            </a:extLst>
          </p:cNvPr>
          <p:cNvSpPr/>
          <p:nvPr/>
        </p:nvSpPr>
        <p:spPr>
          <a:xfrm>
            <a:off x="6096000" y="2198255"/>
            <a:ext cx="92364" cy="591127"/>
          </a:xfrm>
          <a:custGeom>
            <a:avLst/>
            <a:gdLst>
              <a:gd name="connsiteX0" fmla="*/ 0 w 92364"/>
              <a:gd name="connsiteY0" fmla="*/ 591127 h 591127"/>
              <a:gd name="connsiteX1" fmla="*/ 64655 w 92364"/>
              <a:gd name="connsiteY1" fmla="*/ 46181 h 591127"/>
              <a:gd name="connsiteX2" fmla="*/ 92364 w 92364"/>
              <a:gd name="connsiteY2" fmla="*/ 0 h 591127"/>
            </a:gdLst>
            <a:ahLst/>
            <a:cxnLst>
              <a:cxn ang="0">
                <a:pos x="connsiteX0" y="connsiteY0"/>
              </a:cxn>
              <a:cxn ang="0">
                <a:pos x="connsiteX1" y="connsiteY1"/>
              </a:cxn>
              <a:cxn ang="0">
                <a:pos x="connsiteX2" y="connsiteY2"/>
              </a:cxn>
            </a:cxnLst>
            <a:rect l="l" t="t" r="r" b="b"/>
            <a:pathLst>
              <a:path w="92364" h="591127">
                <a:moveTo>
                  <a:pt x="0" y="591127"/>
                </a:moveTo>
                <a:cubicBezTo>
                  <a:pt x="2026" y="552628"/>
                  <a:pt x="2649" y="139193"/>
                  <a:pt x="64655" y="46181"/>
                </a:cubicBezTo>
                <a:cubicBezTo>
                  <a:pt x="86946" y="12744"/>
                  <a:pt x="78162" y="28400"/>
                  <a:pt x="92364" y="0"/>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8702C2B-C09F-A2A5-4C23-062A5308691B}"/>
              </a:ext>
            </a:extLst>
          </p:cNvPr>
          <p:cNvSpPr/>
          <p:nvPr/>
        </p:nvSpPr>
        <p:spPr>
          <a:xfrm>
            <a:off x="6068291" y="4904509"/>
            <a:ext cx="258618" cy="803638"/>
          </a:xfrm>
          <a:custGeom>
            <a:avLst/>
            <a:gdLst>
              <a:gd name="connsiteX0" fmla="*/ 18473 w 258618"/>
              <a:gd name="connsiteY0" fmla="*/ 0 h 803638"/>
              <a:gd name="connsiteX1" fmla="*/ 9236 w 258618"/>
              <a:gd name="connsiteY1" fmla="*/ 193964 h 803638"/>
              <a:gd name="connsiteX2" fmla="*/ 0 w 258618"/>
              <a:gd name="connsiteY2" fmla="*/ 286327 h 803638"/>
              <a:gd name="connsiteX3" fmla="*/ 18473 w 258618"/>
              <a:gd name="connsiteY3" fmla="*/ 554182 h 803638"/>
              <a:gd name="connsiteX4" fmla="*/ 46182 w 258618"/>
              <a:gd name="connsiteY4" fmla="*/ 646546 h 803638"/>
              <a:gd name="connsiteX5" fmla="*/ 157018 w 258618"/>
              <a:gd name="connsiteY5" fmla="*/ 766618 h 803638"/>
              <a:gd name="connsiteX6" fmla="*/ 193964 w 258618"/>
              <a:gd name="connsiteY6" fmla="*/ 785091 h 803638"/>
              <a:gd name="connsiteX7" fmla="*/ 258618 w 258618"/>
              <a:gd name="connsiteY7" fmla="*/ 803564 h 80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18" h="803638">
                <a:moveTo>
                  <a:pt x="18473" y="0"/>
                </a:moveTo>
                <a:cubicBezTo>
                  <a:pt x="15394" y="64655"/>
                  <a:pt x="13403" y="129370"/>
                  <a:pt x="9236" y="193964"/>
                </a:cubicBezTo>
                <a:cubicBezTo>
                  <a:pt x="7244" y="224841"/>
                  <a:pt x="0" y="255386"/>
                  <a:pt x="0" y="286327"/>
                </a:cubicBezTo>
                <a:cubicBezTo>
                  <a:pt x="0" y="422698"/>
                  <a:pt x="238" y="453891"/>
                  <a:pt x="18473" y="554182"/>
                </a:cubicBezTo>
                <a:cubicBezTo>
                  <a:pt x="23647" y="582641"/>
                  <a:pt x="29602" y="621676"/>
                  <a:pt x="46182" y="646546"/>
                </a:cubicBezTo>
                <a:cubicBezTo>
                  <a:pt x="80770" y="698427"/>
                  <a:pt x="107631" y="735751"/>
                  <a:pt x="157018" y="766618"/>
                </a:cubicBezTo>
                <a:cubicBezTo>
                  <a:pt x="168694" y="773916"/>
                  <a:pt x="181382" y="779499"/>
                  <a:pt x="193964" y="785091"/>
                </a:cubicBezTo>
                <a:cubicBezTo>
                  <a:pt x="240673" y="805851"/>
                  <a:pt x="225493" y="803564"/>
                  <a:pt x="258618" y="803564"/>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52C9C90-1EA9-B99F-DAC3-805DDD2E0861}"/>
              </a:ext>
            </a:extLst>
          </p:cNvPr>
          <p:cNvSpPr txBox="1"/>
          <p:nvPr/>
        </p:nvSpPr>
        <p:spPr>
          <a:xfrm>
            <a:off x="5754253" y="1490369"/>
            <a:ext cx="683491" cy="707886"/>
          </a:xfrm>
          <a:prstGeom prst="rect">
            <a:avLst/>
          </a:prstGeom>
          <a:noFill/>
        </p:spPr>
        <p:txBody>
          <a:bodyPr wrap="square" rtlCol="0">
            <a:spAutoFit/>
          </a:bodyPr>
          <a:lstStyle/>
          <a:p>
            <a:pPr algn="ctr"/>
            <a:r>
              <a:rPr kumimoji="1" lang="en-US" altLang="ja-JP" sz="4000" dirty="0"/>
              <a:t>G</a:t>
            </a:r>
            <a:endParaRPr kumimoji="1" lang="ja-JP" altLang="en-US" sz="4000" dirty="0"/>
          </a:p>
        </p:txBody>
      </p:sp>
      <p:sp>
        <p:nvSpPr>
          <p:cNvPr id="21" name="テキスト ボックス 20">
            <a:extLst>
              <a:ext uri="{FF2B5EF4-FFF2-40B4-BE49-F238E27FC236}">
                <a16:creationId xmlns:a16="http://schemas.microsoft.com/office/drawing/2014/main" id="{37939E7A-6443-0AF1-565F-7BA9B92D7E09}"/>
              </a:ext>
            </a:extLst>
          </p:cNvPr>
          <p:cNvSpPr txBox="1"/>
          <p:nvPr/>
        </p:nvSpPr>
        <p:spPr>
          <a:xfrm>
            <a:off x="9397999" y="2091896"/>
            <a:ext cx="2378365" cy="707886"/>
          </a:xfrm>
          <a:prstGeom prst="rect">
            <a:avLst/>
          </a:prstGeom>
          <a:noFill/>
        </p:spPr>
        <p:txBody>
          <a:bodyPr wrap="square" rtlCol="0">
            <a:spAutoFit/>
          </a:bodyPr>
          <a:lstStyle/>
          <a:p>
            <a:r>
              <a:rPr kumimoji="1" lang="en-US" altLang="ja-JP" sz="4000" dirty="0"/>
              <a:t>S = GND</a:t>
            </a:r>
            <a:endParaRPr kumimoji="1" lang="ja-JP" altLang="en-US" sz="4000" dirty="0"/>
          </a:p>
        </p:txBody>
      </p:sp>
      <p:sp>
        <p:nvSpPr>
          <p:cNvPr id="28" name="四角形: 角を丸くする 27">
            <a:extLst>
              <a:ext uri="{FF2B5EF4-FFF2-40B4-BE49-F238E27FC236}">
                <a16:creationId xmlns:a16="http://schemas.microsoft.com/office/drawing/2014/main" id="{9323C48E-B86C-76F6-EAE3-CF20F4900C26}"/>
              </a:ext>
            </a:extLst>
          </p:cNvPr>
          <p:cNvSpPr/>
          <p:nvPr/>
        </p:nvSpPr>
        <p:spPr>
          <a:xfrm>
            <a:off x="3371733" y="3268340"/>
            <a:ext cx="2147456" cy="943441"/>
          </a:xfrm>
          <a:prstGeom prst="roundRect">
            <a:avLst/>
          </a:prstGeom>
          <a:solidFill>
            <a:schemeClr val="accent5"/>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7" name="テキスト ボックス 26">
            <a:extLst>
              <a:ext uri="{FF2B5EF4-FFF2-40B4-BE49-F238E27FC236}">
                <a16:creationId xmlns:a16="http://schemas.microsoft.com/office/drawing/2014/main" id="{FDD7CC31-4F93-A101-BCF7-E0C203AC7EE3}"/>
              </a:ext>
            </a:extLst>
          </p:cNvPr>
          <p:cNvSpPr txBox="1"/>
          <p:nvPr/>
        </p:nvSpPr>
        <p:spPr>
          <a:xfrm>
            <a:off x="7758543" y="4399823"/>
            <a:ext cx="803563" cy="707886"/>
          </a:xfrm>
          <a:prstGeom prst="rect">
            <a:avLst/>
          </a:prstGeom>
          <a:noFill/>
        </p:spPr>
        <p:txBody>
          <a:bodyPr wrap="square" rtlCol="0">
            <a:spAutoFit/>
          </a:bodyPr>
          <a:lstStyle/>
          <a:p>
            <a:pPr algn="ctr"/>
            <a:r>
              <a:rPr kumimoji="1" lang="en-US" altLang="ja-JP" sz="4000" dirty="0">
                <a:solidFill>
                  <a:schemeClr val="bg1"/>
                </a:solidFill>
              </a:rPr>
              <a:t>p</a:t>
            </a:r>
            <a:endParaRPr kumimoji="1" lang="ja-JP" altLang="en-US" sz="4000" dirty="0">
              <a:solidFill>
                <a:schemeClr val="bg1"/>
              </a:solidFill>
            </a:endParaRPr>
          </a:p>
        </p:txBody>
      </p:sp>
      <p:sp>
        <p:nvSpPr>
          <p:cNvPr id="3" name="正方形/長方形 2">
            <a:extLst>
              <a:ext uri="{FF2B5EF4-FFF2-40B4-BE49-F238E27FC236}">
                <a16:creationId xmlns:a16="http://schemas.microsoft.com/office/drawing/2014/main" id="{C41F0649-FED5-8F86-FFDD-ADECA8DFC825}"/>
              </a:ext>
            </a:extLst>
          </p:cNvPr>
          <p:cNvSpPr/>
          <p:nvPr/>
        </p:nvSpPr>
        <p:spPr>
          <a:xfrm>
            <a:off x="5358258" y="3269834"/>
            <a:ext cx="1932700" cy="583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4B976E5-3911-3319-AA2B-DEBEC8F486EE}"/>
              </a:ext>
            </a:extLst>
          </p:cNvPr>
          <p:cNvSpPr/>
          <p:nvPr/>
        </p:nvSpPr>
        <p:spPr>
          <a:xfrm rot="21012582">
            <a:off x="5326343" y="3515593"/>
            <a:ext cx="1904648" cy="527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282C0E-5839-8D50-2095-94D7428177E3}"/>
              </a:ext>
            </a:extLst>
          </p:cNvPr>
          <p:cNvSpPr txBox="1"/>
          <p:nvPr/>
        </p:nvSpPr>
        <p:spPr>
          <a:xfrm>
            <a:off x="461819" y="3400998"/>
            <a:ext cx="2789382" cy="923330"/>
          </a:xfrm>
          <a:prstGeom prst="rect">
            <a:avLst/>
          </a:prstGeom>
          <a:noFill/>
        </p:spPr>
        <p:txBody>
          <a:bodyPr wrap="square" rtlCol="0">
            <a:spAutoFit/>
          </a:bodyPr>
          <a:lstStyle/>
          <a:p>
            <a:r>
              <a:rPr kumimoji="1" lang="ja-JP" altLang="en-US" dirty="0"/>
              <a:t>反転層は空乏層が</a:t>
            </a:r>
            <a:endParaRPr kumimoji="1" lang="en-US" altLang="ja-JP" dirty="0"/>
          </a:p>
          <a:p>
            <a:r>
              <a:rPr kumimoji="1" lang="ja-JP" altLang="en-US" dirty="0"/>
              <a:t>薄いと形成されやすく、</a:t>
            </a:r>
            <a:endParaRPr kumimoji="1" lang="en-US" altLang="ja-JP" dirty="0"/>
          </a:p>
          <a:p>
            <a:r>
              <a:rPr kumimoji="1" lang="ja-JP" altLang="en-US" dirty="0"/>
              <a:t>厚いと形成されにくい</a:t>
            </a:r>
          </a:p>
        </p:txBody>
      </p:sp>
      <p:sp>
        <p:nvSpPr>
          <p:cNvPr id="31" name="テキスト ボックス 30">
            <a:extLst>
              <a:ext uri="{FF2B5EF4-FFF2-40B4-BE49-F238E27FC236}">
                <a16:creationId xmlns:a16="http://schemas.microsoft.com/office/drawing/2014/main" id="{2D24FED1-C5A9-0DB3-7775-7B24C611F822}"/>
              </a:ext>
            </a:extLst>
          </p:cNvPr>
          <p:cNvSpPr txBox="1"/>
          <p:nvPr/>
        </p:nvSpPr>
        <p:spPr>
          <a:xfrm>
            <a:off x="2877127" y="1320565"/>
            <a:ext cx="6123708" cy="646331"/>
          </a:xfrm>
          <a:prstGeom prst="rect">
            <a:avLst/>
          </a:prstGeom>
          <a:noFill/>
        </p:spPr>
        <p:txBody>
          <a:bodyPr wrap="square">
            <a:spAutoFit/>
          </a:bodyPr>
          <a:lstStyle/>
          <a:p>
            <a:r>
              <a:rPr kumimoji="1" lang="en-US" altLang="ja-JP" dirty="0"/>
              <a:t>Vg &gt;&gt; 0 </a:t>
            </a:r>
            <a:r>
              <a:rPr kumimoji="1" lang="ja-JP" altLang="en-US" dirty="0"/>
              <a:t>で伝導電子が多数キャリアとなる</a:t>
            </a:r>
            <a:endParaRPr kumimoji="1" lang="en-US" altLang="ja-JP" dirty="0"/>
          </a:p>
          <a:p>
            <a:r>
              <a:rPr kumimoji="1" lang="ja-JP" altLang="en-US" dirty="0"/>
              <a:t>→</a:t>
            </a:r>
            <a:r>
              <a:rPr kumimoji="1" lang="ja-JP" altLang="en-US" dirty="0">
                <a:solidFill>
                  <a:schemeClr val="accent1"/>
                </a:solidFill>
              </a:rPr>
              <a:t>反転層</a:t>
            </a:r>
            <a:r>
              <a:rPr kumimoji="1" lang="ja-JP" altLang="en-US" dirty="0"/>
              <a:t>の形成 </a:t>
            </a:r>
            <a:r>
              <a:rPr kumimoji="1" lang="en-US" altLang="ja-JP" dirty="0"/>
              <a:t>(Vth)</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C54B5A3-3FB8-5077-FB30-729B87E8AD57}"/>
                  </a:ext>
                </a:extLst>
              </p:cNvPr>
              <p:cNvSpPr txBox="1"/>
              <p:nvPr/>
            </p:nvSpPr>
            <p:spPr>
              <a:xfrm>
                <a:off x="4479376" y="3522957"/>
                <a:ext cx="123767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solidFill>
                                <a:schemeClr val="bg1"/>
                              </a:solidFill>
                              <a:latin typeface="Cambria Math" panose="02040503050406030204" pitchFamily="18" charset="0"/>
                            </a:rPr>
                          </m:ctrlPr>
                        </m:sSubSupPr>
                        <m:e>
                          <m:r>
                            <a:rPr kumimoji="1" lang="en-US" altLang="ja-JP" sz="3200" i="1" smtClean="0">
                              <a:solidFill>
                                <a:schemeClr val="bg1"/>
                              </a:solidFill>
                              <a:latin typeface="Cambria Math" panose="02040503050406030204" pitchFamily="18" charset="0"/>
                            </a:rPr>
                            <m:t>𝑁</m:t>
                          </m:r>
                        </m:e>
                        <m:sub>
                          <m:r>
                            <a:rPr kumimoji="1" lang="en-US" altLang="ja-JP" sz="3200" b="0" i="1" smtClean="0">
                              <a:solidFill>
                                <a:schemeClr val="bg1"/>
                              </a:solidFill>
                              <a:latin typeface="Cambria Math" panose="02040503050406030204" pitchFamily="18" charset="0"/>
                            </a:rPr>
                            <m:t>𝐴</m:t>
                          </m:r>
                        </m:sub>
                        <m:sup>
                          <m:r>
                            <a:rPr kumimoji="1" lang="en-US" altLang="ja-JP" sz="3200" b="0" i="1" smtClean="0">
                              <a:solidFill>
                                <a:schemeClr val="bg1"/>
                              </a:solidFill>
                              <a:latin typeface="Cambria Math" panose="02040503050406030204" pitchFamily="18" charset="0"/>
                            </a:rPr>
                            <m:t>−</m:t>
                          </m:r>
                        </m:sup>
                      </m:sSubSup>
                    </m:oMath>
                  </m:oMathPara>
                </a14:m>
                <a:endParaRPr kumimoji="1" lang="ja-JP" altLang="en-US" i="1" dirty="0"/>
              </a:p>
            </p:txBody>
          </p:sp>
        </mc:Choice>
        <mc:Fallback xmlns="">
          <p:sp>
            <p:nvSpPr>
              <p:cNvPr id="32" name="テキスト ボックス 31">
                <a:extLst>
                  <a:ext uri="{FF2B5EF4-FFF2-40B4-BE49-F238E27FC236}">
                    <a16:creationId xmlns:a16="http://schemas.microsoft.com/office/drawing/2014/main" id="{EC54B5A3-3FB8-5077-FB30-729B87E8AD57}"/>
                  </a:ext>
                </a:extLst>
              </p:cNvPr>
              <p:cNvSpPr txBox="1">
                <a:spLocks noRot="1" noChangeAspect="1" noMove="1" noResize="1" noEditPoints="1" noAdjustHandles="1" noChangeArrowheads="1" noChangeShapeType="1" noTextEdit="1"/>
              </p:cNvSpPr>
              <p:nvPr/>
            </p:nvSpPr>
            <p:spPr>
              <a:xfrm>
                <a:off x="4479376" y="3522957"/>
                <a:ext cx="1237673" cy="584775"/>
              </a:xfrm>
              <a:prstGeom prst="rect">
                <a:avLst/>
              </a:prstGeom>
              <a:blipFill>
                <a:blip r:embed="rId2"/>
                <a:stretch>
                  <a:fillRect/>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5183D1CF-0807-B0D3-87AF-E4E0CCA3D64F}"/>
              </a:ext>
            </a:extLst>
          </p:cNvPr>
          <p:cNvSpPr/>
          <p:nvPr/>
        </p:nvSpPr>
        <p:spPr>
          <a:xfrm rot="10800000">
            <a:off x="3728206" y="3262775"/>
            <a:ext cx="3500867" cy="5905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16F0A64A-8E2D-CDF8-B506-4E067B88398F}"/>
              </a:ext>
            </a:extLst>
          </p:cNvPr>
          <p:cNvSpPr/>
          <p:nvPr/>
        </p:nvSpPr>
        <p:spPr>
          <a:xfrm>
            <a:off x="7148945" y="3257615"/>
            <a:ext cx="1630217" cy="600363"/>
          </a:xfrm>
          <a:prstGeom prst="round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3" name="四角形: 角を丸くする 22">
            <a:extLst>
              <a:ext uri="{FF2B5EF4-FFF2-40B4-BE49-F238E27FC236}">
                <a16:creationId xmlns:a16="http://schemas.microsoft.com/office/drawing/2014/main" id="{36131A35-D6C5-0FBE-891A-A226BBDDF3D3}"/>
              </a:ext>
            </a:extLst>
          </p:cNvPr>
          <p:cNvSpPr/>
          <p:nvPr/>
        </p:nvSpPr>
        <p:spPr>
          <a:xfrm>
            <a:off x="7550728" y="3257615"/>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11" name="四角形: 角を丸くする 10">
            <a:extLst>
              <a:ext uri="{FF2B5EF4-FFF2-40B4-BE49-F238E27FC236}">
                <a16:creationId xmlns:a16="http://schemas.microsoft.com/office/drawing/2014/main" id="{A7CF3F3D-297B-0BD5-029F-52058A7092B7}"/>
              </a:ext>
            </a:extLst>
          </p:cNvPr>
          <p:cNvSpPr/>
          <p:nvPr/>
        </p:nvSpPr>
        <p:spPr>
          <a:xfrm>
            <a:off x="3888212" y="3262778"/>
            <a:ext cx="1550848" cy="138220"/>
          </a:xfrm>
          <a:prstGeom prst="roundRect">
            <a:avLst>
              <a:gd name="adj" fmla="val 0"/>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3200" dirty="0">
              <a:solidFill>
                <a:schemeClr val="bg1"/>
              </a:solidFill>
            </a:endParaRPr>
          </a:p>
        </p:txBody>
      </p:sp>
      <p:sp>
        <p:nvSpPr>
          <p:cNvPr id="22" name="四角形: 角を丸くする 21">
            <a:extLst>
              <a:ext uri="{FF2B5EF4-FFF2-40B4-BE49-F238E27FC236}">
                <a16:creationId xmlns:a16="http://schemas.microsoft.com/office/drawing/2014/main" id="{54071DF5-D3AB-A833-D48E-4E263B8E9D56}"/>
              </a:ext>
            </a:extLst>
          </p:cNvPr>
          <p:cNvSpPr/>
          <p:nvPr/>
        </p:nvSpPr>
        <p:spPr>
          <a:xfrm>
            <a:off x="3385127" y="3260436"/>
            <a:ext cx="1237673" cy="6003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3200" dirty="0">
                <a:solidFill>
                  <a:schemeClr val="bg1"/>
                </a:solidFill>
              </a:rPr>
              <a:t>n+</a:t>
            </a:r>
            <a:endParaRPr kumimoji="1" lang="ja-JP" altLang="en-US" sz="3200" dirty="0">
              <a:solidFill>
                <a:schemeClr val="bg1"/>
              </a:solidFill>
            </a:endParaRPr>
          </a:p>
        </p:txBody>
      </p:sp>
      <p:sp>
        <p:nvSpPr>
          <p:cNvPr id="24" name="二等辺三角形 23">
            <a:extLst>
              <a:ext uri="{FF2B5EF4-FFF2-40B4-BE49-F238E27FC236}">
                <a16:creationId xmlns:a16="http://schemas.microsoft.com/office/drawing/2014/main" id="{81B8B875-316B-5AB8-AF30-1B22CFB35A24}"/>
              </a:ext>
            </a:extLst>
          </p:cNvPr>
          <p:cNvSpPr/>
          <p:nvPr/>
        </p:nvSpPr>
        <p:spPr>
          <a:xfrm>
            <a:off x="9963616" y="3720085"/>
            <a:ext cx="1031009" cy="70787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00B69AA-1F0B-E5FC-EEC6-67925A999677}"/>
              </a:ext>
            </a:extLst>
          </p:cNvPr>
          <p:cNvSpPr/>
          <p:nvPr/>
        </p:nvSpPr>
        <p:spPr>
          <a:xfrm>
            <a:off x="9963616" y="3605566"/>
            <a:ext cx="1025061" cy="13019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6DEEA268-5BC7-D7F1-E6DD-7F82B7FD1212}"/>
              </a:ext>
            </a:extLst>
          </p:cNvPr>
          <p:cNvCxnSpPr>
            <a:cxnSpLocks/>
          </p:cNvCxnSpPr>
          <p:nvPr/>
        </p:nvCxnSpPr>
        <p:spPr>
          <a:xfrm>
            <a:off x="10474859" y="2958139"/>
            <a:ext cx="0" cy="227560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8233572-689D-1C89-F8D5-EE0D3E1D7855}"/>
              </a:ext>
            </a:extLst>
          </p:cNvPr>
          <p:cNvCxnSpPr>
            <a:cxnSpLocks/>
          </p:cNvCxnSpPr>
          <p:nvPr/>
        </p:nvCxnSpPr>
        <p:spPr>
          <a:xfrm>
            <a:off x="8932710" y="4160340"/>
            <a:ext cx="80881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D3FCE5E7-7435-172B-BA5A-ACCF203DCA2C}"/>
              </a:ext>
            </a:extLst>
          </p:cNvPr>
          <p:cNvSpPr/>
          <p:nvPr/>
        </p:nvSpPr>
        <p:spPr>
          <a:xfrm>
            <a:off x="7648575" y="3152775"/>
            <a:ext cx="1093643" cy="21064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0" name="直線矢印コネクタ 9">
            <a:extLst>
              <a:ext uri="{FF2B5EF4-FFF2-40B4-BE49-F238E27FC236}">
                <a16:creationId xmlns:a16="http://schemas.microsoft.com/office/drawing/2014/main" id="{1A24EA6D-53D4-A86A-E5B7-5EF8D89D9961}"/>
              </a:ext>
            </a:extLst>
          </p:cNvPr>
          <p:cNvCxnSpPr>
            <a:cxnSpLocks/>
          </p:cNvCxnSpPr>
          <p:nvPr/>
        </p:nvCxnSpPr>
        <p:spPr>
          <a:xfrm flipV="1">
            <a:off x="7787851" y="3400998"/>
            <a:ext cx="0" cy="1678709"/>
          </a:xfrm>
          <a:prstGeom prst="straightConnector1">
            <a:avLst/>
          </a:prstGeom>
          <a:ln w="130175">
            <a:solidFill>
              <a:srgbClr val="BC14BC"/>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E70095B-9FFA-6991-623B-C9A8909EB112}"/>
              </a:ext>
            </a:extLst>
          </p:cNvPr>
          <p:cNvCxnSpPr>
            <a:cxnSpLocks/>
          </p:cNvCxnSpPr>
          <p:nvPr/>
        </p:nvCxnSpPr>
        <p:spPr>
          <a:xfrm flipV="1">
            <a:off x="4653700" y="3597486"/>
            <a:ext cx="2884596" cy="1587"/>
          </a:xfrm>
          <a:prstGeom prst="straightConnector1">
            <a:avLst/>
          </a:prstGeom>
          <a:ln w="38100">
            <a:solidFill>
              <a:srgbClr val="BC14BC"/>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B7DCFA9-2BF0-ED86-DD0C-FE84D5FE6A83}"/>
              </a:ext>
            </a:extLst>
          </p:cNvPr>
          <p:cNvSpPr txBox="1"/>
          <p:nvPr/>
        </p:nvSpPr>
        <p:spPr>
          <a:xfrm>
            <a:off x="6216071" y="5354204"/>
            <a:ext cx="2253674" cy="707886"/>
          </a:xfrm>
          <a:prstGeom prst="rect">
            <a:avLst/>
          </a:prstGeom>
          <a:noFill/>
        </p:spPr>
        <p:txBody>
          <a:bodyPr wrap="square" rtlCol="0">
            <a:spAutoFit/>
          </a:bodyPr>
          <a:lstStyle/>
          <a:p>
            <a:r>
              <a:rPr kumimoji="1" lang="en-US" altLang="ja-JP" sz="4000" dirty="0"/>
              <a:t>B = 1.8V</a:t>
            </a:r>
            <a:endParaRPr kumimoji="1" lang="ja-JP" altLang="en-US" sz="4000" dirty="0"/>
          </a:p>
        </p:txBody>
      </p:sp>
      <p:sp>
        <p:nvSpPr>
          <p:cNvPr id="37" name="テキスト ボックス 36">
            <a:extLst>
              <a:ext uri="{FF2B5EF4-FFF2-40B4-BE49-F238E27FC236}">
                <a16:creationId xmlns:a16="http://schemas.microsoft.com/office/drawing/2014/main" id="{F1F1E69A-A9F0-B64B-CEB2-8D4F53BAA3E6}"/>
              </a:ext>
            </a:extLst>
          </p:cNvPr>
          <p:cNvSpPr txBox="1"/>
          <p:nvPr/>
        </p:nvSpPr>
        <p:spPr>
          <a:xfrm>
            <a:off x="678577" y="2213766"/>
            <a:ext cx="2046150" cy="707886"/>
          </a:xfrm>
          <a:prstGeom prst="rect">
            <a:avLst/>
          </a:prstGeom>
          <a:noFill/>
        </p:spPr>
        <p:txBody>
          <a:bodyPr wrap="square" rtlCol="0">
            <a:spAutoFit/>
          </a:bodyPr>
          <a:lstStyle/>
          <a:p>
            <a:pPr algn="ctr"/>
            <a:r>
              <a:rPr kumimoji="1" lang="en-US" altLang="ja-JP" sz="4000" dirty="0"/>
              <a:t>D=1.8V</a:t>
            </a:r>
            <a:endParaRPr kumimoji="1" lang="ja-JP" altLang="en-US" sz="4000"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8AC927A0-5006-F11A-B333-5E6FE6472325}"/>
                  </a:ext>
                </a:extLst>
              </p:cNvPr>
              <p:cNvSpPr txBox="1"/>
              <p:nvPr/>
            </p:nvSpPr>
            <p:spPr>
              <a:xfrm>
                <a:off x="373938" y="5516059"/>
                <a:ext cx="4191409" cy="923330"/>
              </a:xfrm>
              <a:prstGeom prst="rect">
                <a:avLst/>
              </a:prstGeom>
              <a:noFill/>
            </p:spPr>
            <p:txBody>
              <a:bodyPr wrap="square" rtlCol="0">
                <a:spAutoFit/>
              </a:bodyPr>
              <a:lstStyle/>
              <a:p>
                <a:r>
                  <a:rPr kumimoji="1" lang="ja-JP" altLang="en-US" b="0" dirty="0"/>
                  <a:t>ドレインと</a:t>
                </a:r>
                <a:r>
                  <a:rPr lang="ja-JP" altLang="en-US" dirty="0"/>
                  <a:t>ボディ</a:t>
                </a:r>
                <a:r>
                  <a:rPr kumimoji="1" lang="ja-JP" altLang="en-US" b="0" dirty="0"/>
                  <a:t>をショートさせると</a:t>
                </a:r>
                <a:endParaRPr kumimoji="1" lang="en-US" altLang="ja-JP" b="0" dirty="0"/>
              </a:p>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𝐼</m:t>
                        </m:r>
                      </m:e>
                      <m:sub>
                        <m:r>
                          <a:rPr kumimoji="1" lang="en-US" altLang="ja-JP" b="0" i="1" smtClean="0">
                            <a:latin typeface="Cambria Math" panose="02040503050406030204" pitchFamily="18" charset="0"/>
                          </a:rPr>
                          <m:t>𝐷𝑆</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𝐼</m:t>
                        </m:r>
                      </m:e>
                      <m:sub>
                        <m:r>
                          <a:rPr kumimoji="1" lang="en-US" altLang="ja-JP" b="0" i="1" smtClean="0">
                            <a:latin typeface="Cambria Math" panose="02040503050406030204" pitchFamily="18" charset="0"/>
                          </a:rPr>
                          <m:t>𝐵𝑆</m:t>
                        </m:r>
                      </m:sub>
                    </m:sSub>
                  </m:oMath>
                </a14:m>
                <a:r>
                  <a:rPr kumimoji="1" lang="ja-JP" altLang="en-US" dirty="0"/>
                  <a:t> となるため</a:t>
                </a:r>
                <a:br>
                  <a:rPr kumimoji="1" lang="en-US" altLang="ja-JP" dirty="0"/>
                </a:br>
                <a:r>
                  <a:rPr kumimoji="1" lang="ja-JP" altLang="en-US" dirty="0"/>
                  <a:t>トランジスタとして機能しない</a:t>
                </a:r>
              </a:p>
            </p:txBody>
          </p:sp>
        </mc:Choice>
        <mc:Fallback xmlns="">
          <p:sp>
            <p:nvSpPr>
              <p:cNvPr id="38" name="テキスト ボックス 37">
                <a:extLst>
                  <a:ext uri="{FF2B5EF4-FFF2-40B4-BE49-F238E27FC236}">
                    <a16:creationId xmlns:a16="http://schemas.microsoft.com/office/drawing/2014/main" id="{8AC927A0-5006-F11A-B333-5E6FE6472325}"/>
                  </a:ext>
                </a:extLst>
              </p:cNvPr>
              <p:cNvSpPr txBox="1">
                <a:spLocks noRot="1" noChangeAspect="1" noMove="1" noResize="1" noEditPoints="1" noAdjustHandles="1" noChangeArrowheads="1" noChangeShapeType="1" noTextEdit="1"/>
              </p:cNvSpPr>
              <p:nvPr/>
            </p:nvSpPr>
            <p:spPr>
              <a:xfrm>
                <a:off x="373938" y="5516059"/>
                <a:ext cx="4191409" cy="923330"/>
              </a:xfrm>
              <a:prstGeom prst="rect">
                <a:avLst/>
              </a:prstGeom>
              <a:blipFill>
                <a:blip r:embed="rId3"/>
                <a:stretch>
                  <a:fillRect l="-1163" t="-5298" b="-86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512498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25268E-02C8-4618-C619-A4EAB31341F6}"/>
              </a:ext>
            </a:extLst>
          </p:cNvPr>
          <p:cNvSpPr>
            <a:spLocks noGrp="1"/>
          </p:cNvSpPr>
          <p:nvPr>
            <p:ph type="title"/>
          </p:nvPr>
        </p:nvSpPr>
        <p:spPr/>
        <p:txBody>
          <a:bodyPr/>
          <a:lstStyle/>
          <a:p>
            <a:r>
              <a:rPr kumimoji="1" lang="en-US" altLang="ja-JP" dirty="0"/>
              <a:t>NMOS</a:t>
            </a:r>
            <a:r>
              <a:rPr kumimoji="1" lang="ja-JP" altLang="en-US" dirty="0"/>
              <a:t>の基板バイアス効果</a:t>
            </a:r>
          </a:p>
        </p:txBody>
      </p:sp>
      <p:sp>
        <p:nvSpPr>
          <p:cNvPr id="4" name="日付プレースホルダー 3">
            <a:extLst>
              <a:ext uri="{FF2B5EF4-FFF2-40B4-BE49-F238E27FC236}">
                <a16:creationId xmlns:a16="http://schemas.microsoft.com/office/drawing/2014/main" id="{2A3416F5-E465-A4A7-2766-375965EFBBB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ECC5E1AC-17C6-1E86-74C2-B97ECB61346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84</a:t>
            </a:fld>
            <a:endParaRPr kumimoji="1" lang="ja-JP" altLang="en-US"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1207816D-929A-6384-BBBF-1F12F6B3B754}"/>
              </a:ext>
            </a:extLst>
          </p:cNvPr>
          <p:cNvPicPr>
            <a:picLocks noChangeAspect="1"/>
          </p:cNvPicPr>
          <p:nvPr/>
        </p:nvPicPr>
        <p:blipFill>
          <a:blip r:embed="rId2"/>
          <a:stretch>
            <a:fillRect/>
          </a:stretch>
        </p:blipFill>
        <p:spPr>
          <a:xfrm>
            <a:off x="310599" y="1247470"/>
            <a:ext cx="5048955" cy="4363059"/>
          </a:xfrm>
          <a:prstGeom prst="rect">
            <a:avLst/>
          </a:prstGeom>
        </p:spPr>
      </p:pic>
      <p:pic>
        <p:nvPicPr>
          <p:cNvPr id="10" name="図 9">
            <a:extLst>
              <a:ext uri="{FF2B5EF4-FFF2-40B4-BE49-F238E27FC236}">
                <a16:creationId xmlns:a16="http://schemas.microsoft.com/office/drawing/2014/main" id="{FE2659F8-50F2-D3FF-3961-CEB5BB8F7F7F}"/>
              </a:ext>
            </a:extLst>
          </p:cNvPr>
          <p:cNvPicPr>
            <a:picLocks noChangeAspect="1"/>
          </p:cNvPicPr>
          <p:nvPr/>
        </p:nvPicPr>
        <p:blipFill>
          <a:blip r:embed="rId3"/>
          <a:stretch>
            <a:fillRect/>
          </a:stretch>
        </p:blipFill>
        <p:spPr>
          <a:xfrm>
            <a:off x="6632393" y="1247470"/>
            <a:ext cx="5249008" cy="4372585"/>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EB6E05E-70D1-E7DD-424A-D52B2CEF08A2}"/>
                  </a:ext>
                </a:extLst>
              </p:cNvPr>
              <p:cNvSpPr txBox="1"/>
              <p:nvPr/>
            </p:nvSpPr>
            <p:spPr>
              <a:xfrm>
                <a:off x="310599" y="5686824"/>
                <a:ext cx="504895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𝑩𝑺</m:t>
                          </m:r>
                        </m:sub>
                      </m:sSub>
                      <m:r>
                        <a:rPr kumimoji="1" lang="en-US" altLang="ja-JP" sz="2800" b="1" i="1" smtClean="0">
                          <a:latin typeface="Cambria Math" panose="02040503050406030204" pitchFamily="18" charset="0"/>
                        </a:rPr>
                        <m:t> − </m:t>
                      </m:r>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𝑻𝑯</m:t>
                          </m:r>
                        </m:sub>
                      </m:sSub>
                    </m:oMath>
                  </m:oMathPara>
                </a14:m>
                <a:endParaRPr kumimoji="1" lang="ja-JP" altLang="en-US" b="1" i="1" dirty="0"/>
              </a:p>
            </p:txBody>
          </p:sp>
        </mc:Choice>
        <mc:Fallback xmlns="">
          <p:sp>
            <p:nvSpPr>
              <p:cNvPr id="11" name="テキスト ボックス 10">
                <a:extLst>
                  <a:ext uri="{FF2B5EF4-FFF2-40B4-BE49-F238E27FC236}">
                    <a16:creationId xmlns:a16="http://schemas.microsoft.com/office/drawing/2014/main" id="{7EB6E05E-70D1-E7DD-424A-D52B2CEF08A2}"/>
                  </a:ext>
                </a:extLst>
              </p:cNvPr>
              <p:cNvSpPr txBox="1">
                <a:spLocks noRot="1" noChangeAspect="1" noMove="1" noResize="1" noEditPoints="1" noAdjustHandles="1" noChangeArrowheads="1" noChangeShapeType="1" noTextEdit="1"/>
              </p:cNvSpPr>
              <p:nvPr/>
            </p:nvSpPr>
            <p:spPr>
              <a:xfrm>
                <a:off x="310599" y="5686824"/>
                <a:ext cx="5048955" cy="43088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CD28F049-3D0A-ED91-E8FE-2E9635D882D9}"/>
                  </a:ext>
                </a:extLst>
              </p:cNvPr>
              <p:cNvSpPr txBox="1"/>
              <p:nvPr/>
            </p:nvSpPr>
            <p:spPr>
              <a:xfrm>
                <a:off x="6632393" y="5686824"/>
                <a:ext cx="524900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𝑽</m:t>
                          </m:r>
                        </m:e>
                        <m:sub>
                          <m:r>
                            <a:rPr kumimoji="1" lang="en-US" altLang="ja-JP" sz="2800" b="1" i="1" smtClean="0">
                              <a:latin typeface="Cambria Math" panose="02040503050406030204" pitchFamily="18" charset="0"/>
                            </a:rPr>
                            <m:t>𝑩𝑺</m:t>
                          </m:r>
                        </m:sub>
                      </m:sSub>
                      <m:r>
                        <a:rPr kumimoji="1" lang="en-US" altLang="ja-JP" sz="2800" b="1" i="1" smtClean="0">
                          <a:latin typeface="Cambria Math" panose="02040503050406030204" pitchFamily="18" charset="0"/>
                        </a:rPr>
                        <m:t> − </m:t>
                      </m:r>
                      <m:d>
                        <m:dPr>
                          <m:ctrlPr>
                            <a:rPr kumimoji="1" lang="en-US" altLang="ja-JP" sz="2800" b="1" i="1" smtClean="0">
                              <a:latin typeface="Cambria Math" panose="02040503050406030204" pitchFamily="18" charset="0"/>
                            </a:rPr>
                          </m:ctrlPr>
                        </m:dPr>
                        <m:e>
                          <m:sSub>
                            <m:sSubPr>
                              <m:ctrlPr>
                                <a:rPr kumimoji="1" lang="en-US" altLang="ja-JP" sz="2800" b="1" i="1" smtClean="0">
                                  <a:latin typeface="Cambria Math" panose="02040503050406030204" pitchFamily="18" charset="0"/>
                                </a:rPr>
                              </m:ctrlPr>
                            </m:sSubPr>
                            <m:e>
                              <m:r>
                                <a:rPr kumimoji="1" lang="en-US" altLang="ja-JP" sz="2800" b="1" i="1" smtClean="0">
                                  <a:latin typeface="Cambria Math" panose="02040503050406030204" pitchFamily="18" charset="0"/>
                                </a:rPr>
                                <m:t>𝑰</m:t>
                              </m:r>
                            </m:e>
                            <m:sub>
                              <m:r>
                                <a:rPr kumimoji="1" lang="en-US" altLang="ja-JP" sz="2800" b="1" i="1" smtClean="0">
                                  <a:latin typeface="Cambria Math" panose="02040503050406030204" pitchFamily="18" charset="0"/>
                                </a:rPr>
                                <m:t>𝑫𝑺</m:t>
                              </m:r>
                            </m:sub>
                          </m:sSub>
                          <m:r>
                            <a:rPr kumimoji="1" lang="en-US" altLang="ja-JP" sz="2800" b="1" i="1" smtClean="0">
                              <a:solidFill>
                                <a:srgbClr val="FF0000"/>
                              </a:solidFill>
                              <a:latin typeface="Cambria Math" panose="02040503050406030204" pitchFamily="18" charset="0"/>
                            </a:rPr>
                            <m:t>+</m:t>
                          </m:r>
                          <m:sSub>
                            <m:sSubPr>
                              <m:ctrlPr>
                                <a:rPr kumimoji="1" lang="en-US" altLang="ja-JP" sz="2800" b="1" i="1" smtClean="0">
                                  <a:solidFill>
                                    <a:srgbClr val="FF0000"/>
                                  </a:solidFill>
                                  <a:latin typeface="Cambria Math" panose="02040503050406030204" pitchFamily="18" charset="0"/>
                                </a:rPr>
                              </m:ctrlPr>
                            </m:sSubPr>
                            <m:e>
                              <m:r>
                                <a:rPr kumimoji="1" lang="en-US" altLang="ja-JP" sz="2800" b="1" i="1" smtClean="0">
                                  <a:solidFill>
                                    <a:srgbClr val="FF0000"/>
                                  </a:solidFill>
                                  <a:latin typeface="Cambria Math" panose="02040503050406030204" pitchFamily="18" charset="0"/>
                                </a:rPr>
                                <m:t>𝑰</m:t>
                              </m:r>
                            </m:e>
                            <m:sub>
                              <m:r>
                                <a:rPr kumimoji="1" lang="en-US" altLang="ja-JP" sz="2800" b="1" i="1" smtClean="0">
                                  <a:solidFill>
                                    <a:srgbClr val="FF0000"/>
                                  </a:solidFill>
                                  <a:latin typeface="Cambria Math" panose="02040503050406030204" pitchFamily="18" charset="0"/>
                                </a:rPr>
                                <m:t>𝑩𝑺</m:t>
                              </m:r>
                            </m:sub>
                          </m:sSub>
                        </m:e>
                      </m:d>
                    </m:oMath>
                  </m:oMathPara>
                </a14:m>
                <a:endParaRPr kumimoji="1" lang="ja-JP" altLang="en-US" b="1" i="1" dirty="0"/>
              </a:p>
            </p:txBody>
          </p:sp>
        </mc:Choice>
        <mc:Fallback xmlns="">
          <p:sp>
            <p:nvSpPr>
              <p:cNvPr id="14" name="テキスト ボックス 13">
                <a:extLst>
                  <a:ext uri="{FF2B5EF4-FFF2-40B4-BE49-F238E27FC236}">
                    <a16:creationId xmlns:a16="http://schemas.microsoft.com/office/drawing/2014/main" id="{CD28F049-3D0A-ED91-E8FE-2E9635D882D9}"/>
                  </a:ext>
                </a:extLst>
              </p:cNvPr>
              <p:cNvSpPr txBox="1">
                <a:spLocks noRot="1" noChangeAspect="1" noMove="1" noResize="1" noEditPoints="1" noAdjustHandles="1" noChangeArrowheads="1" noChangeShapeType="1" noTextEdit="1"/>
              </p:cNvSpPr>
              <p:nvPr/>
            </p:nvSpPr>
            <p:spPr>
              <a:xfrm>
                <a:off x="6632393" y="5686824"/>
                <a:ext cx="5249008" cy="430887"/>
              </a:xfrm>
              <a:prstGeom prst="rect">
                <a:avLst/>
              </a:prstGeom>
              <a:blipFill>
                <a:blip r:embed="rId5"/>
                <a:stretch>
                  <a:fillRect/>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6F959DB7-1EE4-61A1-4CA8-8F9E66EA2860}"/>
              </a:ext>
            </a:extLst>
          </p:cNvPr>
          <p:cNvCxnSpPr/>
          <p:nvPr/>
        </p:nvCxnSpPr>
        <p:spPr>
          <a:xfrm>
            <a:off x="3927108" y="4032985"/>
            <a:ext cx="0" cy="693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7ADAB8CC-4D24-70AB-4418-3B98A7CD61DA}"/>
              </a:ext>
            </a:extLst>
          </p:cNvPr>
          <p:cNvCxnSpPr>
            <a:cxnSpLocks/>
          </p:cNvCxnSpPr>
          <p:nvPr/>
        </p:nvCxnSpPr>
        <p:spPr>
          <a:xfrm flipV="1">
            <a:off x="10412470" y="1626669"/>
            <a:ext cx="0" cy="11093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C48DF43-7DCE-C731-5EFC-35F0CC1E9846}"/>
              </a:ext>
            </a:extLst>
          </p:cNvPr>
          <p:cNvSpPr txBox="1"/>
          <p:nvPr/>
        </p:nvSpPr>
        <p:spPr>
          <a:xfrm>
            <a:off x="3155370" y="3320716"/>
            <a:ext cx="2204184" cy="646331"/>
          </a:xfrm>
          <a:prstGeom prst="rect">
            <a:avLst/>
          </a:prstGeom>
          <a:noFill/>
        </p:spPr>
        <p:txBody>
          <a:bodyPr wrap="square" rtlCol="0">
            <a:spAutoFit/>
          </a:bodyPr>
          <a:lstStyle/>
          <a:p>
            <a:r>
              <a:rPr kumimoji="1" lang="ja-JP" altLang="en-US" b="1" dirty="0">
                <a:solidFill>
                  <a:schemeClr val="accent1"/>
                </a:solidFill>
              </a:rPr>
              <a:t>ボディダイオード</a:t>
            </a:r>
            <a:br>
              <a:rPr kumimoji="1" lang="en-US" altLang="ja-JP" b="1" dirty="0">
                <a:solidFill>
                  <a:schemeClr val="accent1"/>
                </a:solidFill>
              </a:rPr>
            </a:br>
            <a:r>
              <a:rPr kumimoji="1" lang="ja-JP" altLang="en-US" b="1" dirty="0">
                <a:solidFill>
                  <a:schemeClr val="accent1"/>
                </a:solidFill>
              </a:rPr>
              <a:t>の</a:t>
            </a:r>
            <a:r>
              <a:rPr kumimoji="1" lang="en-US" altLang="ja-JP" b="1" dirty="0">
                <a:solidFill>
                  <a:schemeClr val="accent1"/>
                </a:solidFill>
              </a:rPr>
              <a:t>Vth</a:t>
            </a:r>
            <a:endParaRPr kumimoji="1" lang="ja-JP" altLang="en-US" b="1" dirty="0">
              <a:solidFill>
                <a:schemeClr val="accent1"/>
              </a:solidFill>
            </a:endParaRPr>
          </a:p>
        </p:txBody>
      </p:sp>
      <p:sp>
        <p:nvSpPr>
          <p:cNvPr id="15" name="テキスト ボックス 14">
            <a:extLst>
              <a:ext uri="{FF2B5EF4-FFF2-40B4-BE49-F238E27FC236}">
                <a16:creationId xmlns:a16="http://schemas.microsoft.com/office/drawing/2014/main" id="{7B2DB347-A2A7-9B58-A2ED-B31D62AA39B7}"/>
              </a:ext>
            </a:extLst>
          </p:cNvPr>
          <p:cNvSpPr txBox="1"/>
          <p:nvPr/>
        </p:nvSpPr>
        <p:spPr>
          <a:xfrm>
            <a:off x="9406630" y="2761237"/>
            <a:ext cx="2204184" cy="646331"/>
          </a:xfrm>
          <a:prstGeom prst="rect">
            <a:avLst/>
          </a:prstGeom>
          <a:noFill/>
        </p:spPr>
        <p:txBody>
          <a:bodyPr wrap="square" rtlCol="0">
            <a:spAutoFit/>
          </a:bodyPr>
          <a:lstStyle/>
          <a:p>
            <a:r>
              <a:rPr kumimoji="1" lang="ja-JP" altLang="en-US" b="1" dirty="0">
                <a:solidFill>
                  <a:schemeClr val="accent1"/>
                </a:solidFill>
              </a:rPr>
              <a:t>ボディダイオード</a:t>
            </a:r>
            <a:br>
              <a:rPr kumimoji="1" lang="en-US" altLang="ja-JP" b="1" dirty="0">
                <a:solidFill>
                  <a:schemeClr val="accent1"/>
                </a:solidFill>
              </a:rPr>
            </a:br>
            <a:r>
              <a:rPr kumimoji="1" lang="ja-JP" altLang="en-US" b="1" dirty="0">
                <a:solidFill>
                  <a:schemeClr val="accent1"/>
                </a:solidFill>
              </a:rPr>
              <a:t>の</a:t>
            </a:r>
            <a:r>
              <a:rPr kumimoji="1" lang="en-US" altLang="ja-JP" b="1" dirty="0">
                <a:solidFill>
                  <a:schemeClr val="accent1"/>
                </a:solidFill>
              </a:rPr>
              <a:t>Vth</a:t>
            </a:r>
            <a:endParaRPr kumimoji="1" lang="ja-JP" altLang="en-US" b="1" dirty="0">
              <a:solidFill>
                <a:schemeClr val="accent1"/>
              </a:solidFill>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D029A7D6-527A-F780-896F-CF8C03263F86}"/>
                  </a:ext>
                </a:extLst>
              </p:cNvPr>
              <p:cNvSpPr txBox="1"/>
              <p:nvPr/>
            </p:nvSpPr>
            <p:spPr>
              <a:xfrm>
                <a:off x="7475744" y="1613100"/>
                <a:ext cx="1857673" cy="369332"/>
              </a:xfrm>
              <a:prstGeom prst="rect">
                <a:avLst/>
              </a:prstGeom>
              <a:solidFill>
                <a:schemeClr val="tx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dirty="0" smtClean="0">
                              <a:solidFill>
                                <a:schemeClr val="accent1"/>
                              </a:solidFill>
                              <a:latin typeface="Cambria Math" panose="02040503050406030204" pitchFamily="18" charset="0"/>
                            </a:rPr>
                          </m:ctrlPr>
                        </m:sSubPr>
                        <m:e>
                          <m:r>
                            <a:rPr kumimoji="1" lang="en-US" altLang="ja-JP" b="1" i="0" dirty="0" smtClean="0">
                              <a:solidFill>
                                <a:schemeClr val="accent1"/>
                              </a:solidFill>
                              <a:latin typeface="Cambria Math" panose="02040503050406030204" pitchFamily="18" charset="0"/>
                            </a:rPr>
                            <m:t>𝐈</m:t>
                          </m:r>
                        </m:e>
                        <m:sub>
                          <m:r>
                            <a:rPr kumimoji="1" lang="en-US" altLang="ja-JP" b="1" i="0" dirty="0" smtClean="0">
                              <a:solidFill>
                                <a:schemeClr val="accent1"/>
                              </a:solidFill>
                              <a:latin typeface="Cambria Math" panose="02040503050406030204" pitchFamily="18" charset="0"/>
                            </a:rPr>
                            <m:t>𝐃𝐒</m:t>
                          </m:r>
                        </m:sub>
                      </m:sSub>
                      <m:r>
                        <a:rPr kumimoji="1" lang="en-US" altLang="ja-JP" b="1" i="0" dirty="0" smtClean="0">
                          <a:solidFill>
                            <a:schemeClr val="accent1"/>
                          </a:solidFill>
                          <a:latin typeface="Cambria Math" panose="02040503050406030204" pitchFamily="18" charset="0"/>
                        </a:rPr>
                        <m:t>≤</m:t>
                      </m:r>
                      <m:r>
                        <a:rPr kumimoji="1" lang="en-US" altLang="ja-JP" b="1" i="0" dirty="0" smtClean="0">
                          <a:solidFill>
                            <a:schemeClr val="accent1"/>
                          </a:solidFill>
                          <a:latin typeface="Cambria Math" panose="02040503050406030204" pitchFamily="18" charset="0"/>
                        </a:rPr>
                        <m:t>𝟎</m:t>
                      </m:r>
                      <m:r>
                        <a:rPr kumimoji="1" lang="en-US" altLang="ja-JP" b="1" i="0" dirty="0" smtClean="0">
                          <a:solidFill>
                            <a:schemeClr val="accent1"/>
                          </a:solidFill>
                          <a:latin typeface="Cambria Math" panose="02040503050406030204" pitchFamily="18" charset="0"/>
                        </a:rPr>
                        <m:t>.</m:t>
                      </m:r>
                      <m:r>
                        <a:rPr kumimoji="1" lang="en-US" altLang="ja-JP" b="1" i="0" dirty="0" smtClean="0">
                          <a:solidFill>
                            <a:schemeClr val="accent1"/>
                          </a:solidFill>
                          <a:latin typeface="Cambria Math" panose="02040503050406030204" pitchFamily="18" charset="0"/>
                        </a:rPr>
                        <m:t>𝟔𝟐𝐦𝐀</m:t>
                      </m:r>
                    </m:oMath>
                  </m:oMathPara>
                </a14:m>
                <a:endParaRPr kumimoji="1" lang="ja-JP" altLang="en-US" b="1" dirty="0">
                  <a:solidFill>
                    <a:schemeClr val="accent1"/>
                  </a:solidFill>
                </a:endParaRPr>
              </a:p>
            </p:txBody>
          </p:sp>
        </mc:Choice>
        <mc:Fallback xmlns="">
          <p:sp>
            <p:nvSpPr>
              <p:cNvPr id="16" name="テキスト ボックス 15">
                <a:extLst>
                  <a:ext uri="{FF2B5EF4-FFF2-40B4-BE49-F238E27FC236}">
                    <a16:creationId xmlns:a16="http://schemas.microsoft.com/office/drawing/2014/main" id="{D029A7D6-527A-F780-896F-CF8C03263F86}"/>
                  </a:ext>
                </a:extLst>
              </p:cNvPr>
              <p:cNvSpPr txBox="1">
                <a:spLocks noRot="1" noChangeAspect="1" noMove="1" noResize="1" noEditPoints="1" noAdjustHandles="1" noChangeArrowheads="1" noChangeShapeType="1" noTextEdit="1"/>
              </p:cNvSpPr>
              <p:nvPr/>
            </p:nvSpPr>
            <p:spPr>
              <a:xfrm>
                <a:off x="7475744" y="1613100"/>
                <a:ext cx="1857673" cy="369332"/>
              </a:xfrm>
              <a:prstGeom prst="rect">
                <a:avLst/>
              </a:prstGeom>
              <a:blipFill>
                <a:blip r:embed="rId6"/>
                <a:stretch>
                  <a:fillRect/>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21E2613B-4950-5615-7F26-C94B83C8524F}"/>
              </a:ext>
            </a:extLst>
          </p:cNvPr>
          <p:cNvSpPr txBox="1"/>
          <p:nvPr/>
        </p:nvSpPr>
        <p:spPr>
          <a:xfrm>
            <a:off x="8637103" y="666731"/>
            <a:ext cx="3222169" cy="369332"/>
          </a:xfrm>
          <a:prstGeom prst="rect">
            <a:avLst/>
          </a:prstGeom>
          <a:solidFill>
            <a:schemeClr val="bg1"/>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kumimoji="1" lang="en-US" altLang="ja-JP" dirty="0" err="1">
                <a:solidFill>
                  <a:schemeClr val="tx1"/>
                </a:solidFill>
              </a:rPr>
              <a:t>trbench_body.sch</a:t>
            </a:r>
            <a:endParaRPr kumimoji="1" lang="ja-JP" altLang="en-US" dirty="0">
              <a:solidFill>
                <a:schemeClr val="tx1"/>
              </a:solidFill>
            </a:endParaRPr>
          </a:p>
        </p:txBody>
      </p:sp>
    </p:spTree>
    <p:extLst>
      <p:ext uri="{BB962C8B-B14F-4D97-AF65-F5344CB8AC3E}">
        <p14:creationId xmlns:p14="http://schemas.microsoft.com/office/powerpoint/2010/main" val="3361814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E2DCF2-DA3B-B3F2-F41F-248D01735075}"/>
              </a:ext>
            </a:extLst>
          </p:cNvPr>
          <p:cNvSpPr>
            <a:spLocks noGrp="1"/>
          </p:cNvSpPr>
          <p:nvPr>
            <p:ph type="title"/>
          </p:nvPr>
        </p:nvSpPr>
        <p:spPr/>
        <p:txBody>
          <a:bodyPr/>
          <a:lstStyle/>
          <a:p>
            <a:r>
              <a:rPr kumimoji="1" lang="ja-JP" altLang="en-US" dirty="0"/>
              <a:t>ボディにバイアス電圧をかけるには</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649237A0-481A-0948-5634-FC72C27A5463}"/>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4F3500D6-87B1-E63C-C0AF-780018C34AD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85</a:t>
            </a:fld>
            <a:endParaRPr kumimoji="1"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7C62E28-023A-7575-7748-AE5647425EAA}"/>
                  </a:ext>
                </a:extLst>
              </p:cNvPr>
              <p:cNvSpPr>
                <a:spLocks noGrp="1"/>
              </p:cNvSpPr>
              <p:nvPr>
                <p:ph sz="quarter" idx="13"/>
              </p:nvPr>
            </p:nvSpPr>
            <p:spPr/>
            <p:txBody>
              <a:bodyPr>
                <a:normAutofit/>
              </a:bodyPr>
              <a:lstStyle/>
              <a:p>
                <a:r>
                  <a:rPr kumimoji="1" lang="ja-JP" altLang="en-US" sz="2000" dirty="0"/>
                  <a:t>ボディダイオードの</a:t>
                </a:r>
                <a14:m>
                  <m:oMath xmlns:m="http://schemas.openxmlformats.org/officeDocument/2006/math">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𝑉</m:t>
                        </m:r>
                      </m:e>
                      <m:sub>
                        <m:r>
                          <a:rPr lang="en-US" altLang="ja-JP" sz="2000" b="0" i="1" dirty="0" smtClean="0">
                            <a:latin typeface="Cambria Math" panose="02040503050406030204" pitchFamily="18" charset="0"/>
                          </a:rPr>
                          <m:t>𝑇𝐻</m:t>
                        </m:r>
                      </m:sub>
                    </m:sSub>
                  </m:oMath>
                </a14:m>
                <a:r>
                  <a:rPr kumimoji="1" lang="ja-JP" altLang="en-US" sz="2000" dirty="0"/>
                  <a:t>を超えるとトランジスタが導通・故障するので、</a:t>
                </a:r>
                <a:br>
                  <a:rPr kumimoji="1" lang="en-US" altLang="ja-JP" sz="2000" dirty="0"/>
                </a:br>
                <a:r>
                  <a:rPr kumimoji="1" lang="ja-JP" altLang="en-US" sz="2000" dirty="0"/>
                  <a:t>それを越さない範囲でバイアス電圧をかける</a:t>
                </a:r>
                <a:endParaRPr kumimoji="1" lang="en-US" altLang="ja-JP" sz="2000" dirty="0"/>
              </a:p>
              <a:p>
                <a:r>
                  <a:rPr kumimoji="1" lang="ja-JP" altLang="en-US" sz="2000" dirty="0"/>
                  <a:t>ボディ電圧を変更する場合はトリプルウェル構造が必須</a:t>
                </a:r>
                <a:endParaRPr kumimoji="1" lang="en-US" altLang="ja-JP" sz="2000" dirty="0"/>
              </a:p>
              <a:p>
                <a:pPr lvl="1"/>
                <a:r>
                  <a:rPr lang="ja-JP" altLang="en-US" sz="2000" dirty="0"/>
                  <a:t>ダブルウェル構造よりも描画が面倒かつ面積が大きい</a:t>
                </a:r>
                <a:endParaRPr lang="en-US" altLang="ja-JP" sz="2000" dirty="0"/>
              </a:p>
              <a:p>
                <a:pPr lvl="1"/>
                <a:r>
                  <a:rPr lang="ja-JP" altLang="en-US" sz="2000" dirty="0"/>
                  <a:t>ロジック回路でトリプルウェル構造は不利（面積大→集積密度低下）</a:t>
                </a:r>
                <a:endParaRPr lang="en-US" altLang="ja-JP" sz="2000" dirty="0"/>
              </a:p>
              <a:p>
                <a:endParaRPr lang="en-US" altLang="ja-JP" sz="2000" dirty="0"/>
              </a:p>
              <a:p>
                <a:r>
                  <a:rPr lang="ja-JP" altLang="en-US" sz="2000" dirty="0"/>
                  <a:t>集積度で不利なので特にこだわりが無ければダブルウェル構造がオススメ</a:t>
                </a:r>
                <a:endParaRPr lang="en-US" altLang="ja-JP" sz="2000" dirty="0"/>
              </a:p>
              <a:p>
                <a:pPr lvl="1"/>
                <a:r>
                  <a:rPr kumimoji="1" lang="en-US" altLang="ja-JP" sz="2000" dirty="0"/>
                  <a:t>PMOS</a:t>
                </a:r>
                <a:r>
                  <a:rPr kumimoji="1" lang="ja-JP" altLang="en-US" sz="2000" dirty="0"/>
                  <a:t>のボディは</a:t>
                </a:r>
                <a:r>
                  <a:rPr kumimoji="1" lang="en-US" altLang="ja-JP" sz="2000" dirty="0"/>
                  <a:t>VDD</a:t>
                </a:r>
                <a:r>
                  <a:rPr kumimoji="1" lang="ja-JP" altLang="en-US" sz="2000" dirty="0"/>
                  <a:t>、</a:t>
                </a:r>
                <a:r>
                  <a:rPr kumimoji="1" lang="en-US" altLang="ja-JP" sz="2000" dirty="0"/>
                  <a:t>NMOS</a:t>
                </a:r>
                <a:r>
                  <a:rPr kumimoji="1" lang="ja-JP" altLang="en-US" sz="2000" dirty="0"/>
                  <a:t>のボディは</a:t>
                </a:r>
                <a:r>
                  <a:rPr kumimoji="1" lang="en-US" altLang="ja-JP" sz="2000" dirty="0"/>
                  <a:t>GND(VSS, ±0V)</a:t>
                </a:r>
                <a:r>
                  <a:rPr kumimoji="1" lang="ja-JP" altLang="en-US" sz="2000" dirty="0"/>
                  <a:t>に接続する</a:t>
                </a:r>
                <a:endParaRPr kumimoji="1" lang="en-US" altLang="ja-JP" sz="2000" dirty="0"/>
              </a:p>
            </p:txBody>
          </p:sp>
        </mc:Choice>
        <mc:Fallback xmlns="">
          <p:sp>
            <p:nvSpPr>
              <p:cNvPr id="3" name="コンテンツ プレースホルダー 2">
                <a:extLst>
                  <a:ext uri="{FF2B5EF4-FFF2-40B4-BE49-F238E27FC236}">
                    <a16:creationId xmlns:a16="http://schemas.microsoft.com/office/drawing/2014/main" id="{97C62E28-023A-7575-7748-AE5647425EAA}"/>
                  </a:ext>
                </a:extLst>
              </p:cNvPr>
              <p:cNvSpPr>
                <a:spLocks noGrp="1" noRot="1" noChangeAspect="1" noMove="1" noResize="1" noEditPoints="1" noAdjustHandles="1" noChangeArrowheads="1" noChangeShapeType="1" noTextEdit="1"/>
              </p:cNvSpPr>
              <p:nvPr>
                <p:ph sz="quarter" idx="13"/>
              </p:nvPr>
            </p:nvSpPr>
            <p:spPr>
              <a:blipFill>
                <a:blip r:embed="rId2"/>
                <a:stretch>
                  <a:fillRect l="-598" t="-7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849620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2E329-3773-5026-47A6-B771F3F1A5FE}"/>
              </a:ext>
            </a:extLst>
          </p:cNvPr>
          <p:cNvSpPr>
            <a:spLocks noGrp="1"/>
          </p:cNvSpPr>
          <p:nvPr>
            <p:ph type="title"/>
          </p:nvPr>
        </p:nvSpPr>
        <p:spPr/>
        <p:txBody>
          <a:bodyPr/>
          <a:lstStyle/>
          <a:p>
            <a:r>
              <a:rPr lang="ja-JP" altLang="en-US" dirty="0"/>
              <a:t>例</a:t>
            </a:r>
            <a:r>
              <a:rPr lang="en-US" altLang="ja-JP" dirty="0"/>
              <a:t>: </a:t>
            </a:r>
            <a:r>
              <a:rPr lang="ja-JP" altLang="en-US" dirty="0"/>
              <a:t>２入力</a:t>
            </a:r>
            <a:r>
              <a:rPr lang="en-US" altLang="ja-JP" dirty="0"/>
              <a:t>NAND</a:t>
            </a:r>
            <a:endParaRPr kumimoji="1" lang="ja-JP" altLang="en-US" dirty="0"/>
          </a:p>
        </p:txBody>
      </p:sp>
      <p:sp>
        <p:nvSpPr>
          <p:cNvPr id="4" name="日付プレースホルダー 3">
            <a:extLst>
              <a:ext uri="{FF2B5EF4-FFF2-40B4-BE49-F238E27FC236}">
                <a16:creationId xmlns:a16="http://schemas.microsoft.com/office/drawing/2014/main" id="{6BFC6173-E792-D6F4-CEBA-6C9C3A59DE75}"/>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E7405B91-D4F0-5350-61F2-1AFB031F4DC5}"/>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86</a:t>
            </a:fld>
            <a:endParaRPr kumimoji="1" lang="ja-JP" altLang="en-US" dirty="0">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4A17AA1C-497F-B585-0698-1CF08A7F06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70363" y="1423247"/>
            <a:ext cx="8051272" cy="5032045"/>
          </a:xfrm>
          <a:prstGeom prst="rect">
            <a:avLst/>
          </a:prstGeom>
        </p:spPr>
      </p:pic>
      <p:cxnSp>
        <p:nvCxnSpPr>
          <p:cNvPr id="13" name="直線矢印コネクタ 12">
            <a:extLst>
              <a:ext uri="{FF2B5EF4-FFF2-40B4-BE49-F238E27FC236}">
                <a16:creationId xmlns:a16="http://schemas.microsoft.com/office/drawing/2014/main" id="{CE4FA275-031B-8AA4-D413-AD0B75F45A5F}"/>
              </a:ext>
            </a:extLst>
          </p:cNvPr>
          <p:cNvCxnSpPr>
            <a:cxnSpLocks/>
            <a:stCxn id="11" idx="1"/>
          </p:cNvCxnSpPr>
          <p:nvPr/>
        </p:nvCxnSpPr>
        <p:spPr>
          <a:xfrm flipH="1">
            <a:off x="4955458" y="3756315"/>
            <a:ext cx="686732" cy="62801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882BC15A-AD6E-E8B5-CF72-37076EF3C48C}"/>
              </a:ext>
            </a:extLst>
          </p:cNvPr>
          <p:cNvSpPr txBox="1"/>
          <p:nvPr/>
        </p:nvSpPr>
        <p:spPr>
          <a:xfrm>
            <a:off x="9444946" y="3448538"/>
            <a:ext cx="2312258" cy="584775"/>
          </a:xfrm>
          <a:prstGeom prst="rect">
            <a:avLst/>
          </a:prstGeom>
          <a:solidFill>
            <a:schemeClr val="bg1"/>
          </a:solidFill>
        </p:spPr>
        <p:txBody>
          <a:bodyPr wrap="square" rtlCol="0">
            <a:spAutoFit/>
          </a:bodyPr>
          <a:lstStyle/>
          <a:p>
            <a:r>
              <a:rPr kumimoji="1" lang="en-US" altLang="ja-JP" sz="1600" dirty="0"/>
              <a:t>B</a:t>
            </a:r>
            <a:r>
              <a:rPr kumimoji="1" lang="ja-JP" altLang="en-US" sz="1600" dirty="0"/>
              <a:t>が</a:t>
            </a:r>
            <a:r>
              <a:rPr kumimoji="1" lang="en-US" altLang="ja-JP" sz="1600" dirty="0"/>
              <a:t>GND</a:t>
            </a:r>
            <a:r>
              <a:rPr kumimoji="1" lang="ja-JP" altLang="en-US" sz="1600" dirty="0"/>
              <a:t>ではない</a:t>
            </a:r>
            <a:br>
              <a:rPr kumimoji="1" lang="en-US" altLang="ja-JP" sz="1600" dirty="0"/>
            </a:br>
            <a:r>
              <a:rPr kumimoji="1" lang="ja-JP" altLang="en-US" sz="1600" dirty="0"/>
              <a:t>トリプルウェルが必要</a:t>
            </a:r>
          </a:p>
        </p:txBody>
      </p:sp>
      <p:cxnSp>
        <p:nvCxnSpPr>
          <p:cNvPr id="16" name="直線矢印コネクタ 15">
            <a:extLst>
              <a:ext uri="{FF2B5EF4-FFF2-40B4-BE49-F238E27FC236}">
                <a16:creationId xmlns:a16="http://schemas.microsoft.com/office/drawing/2014/main" id="{D4D1DA2A-3953-CF7F-3E91-251BB88956DB}"/>
              </a:ext>
            </a:extLst>
          </p:cNvPr>
          <p:cNvCxnSpPr>
            <a:cxnSpLocks/>
            <a:stCxn id="15" idx="1"/>
          </p:cNvCxnSpPr>
          <p:nvPr/>
        </p:nvCxnSpPr>
        <p:spPr>
          <a:xfrm flipH="1">
            <a:off x="8790039" y="3740926"/>
            <a:ext cx="654907" cy="64340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63F4053-CFBB-466B-46BF-611BAF8127AC}"/>
              </a:ext>
            </a:extLst>
          </p:cNvPr>
          <p:cNvSpPr txBox="1"/>
          <p:nvPr/>
        </p:nvSpPr>
        <p:spPr>
          <a:xfrm>
            <a:off x="5642190" y="3448538"/>
            <a:ext cx="2471160" cy="615553"/>
          </a:xfrm>
          <a:prstGeom prst="rect">
            <a:avLst/>
          </a:prstGeom>
          <a:solidFill>
            <a:schemeClr val="bg1"/>
          </a:solidFill>
        </p:spPr>
        <p:txBody>
          <a:bodyPr wrap="square" rtlCol="0">
            <a:spAutoFit/>
          </a:bodyPr>
          <a:lstStyle/>
          <a:p>
            <a:r>
              <a:rPr kumimoji="1" lang="en-US" altLang="ja-JP" sz="1600" dirty="0"/>
              <a:t>M2_B</a:t>
            </a:r>
            <a:r>
              <a:rPr kumimoji="1" lang="ja-JP" altLang="en-US" sz="1600" dirty="0"/>
              <a:t> </a:t>
            </a:r>
            <a:r>
              <a:rPr kumimoji="1" lang="en-US" altLang="ja-JP" sz="1600" dirty="0"/>
              <a:t>= M4_B = GND</a:t>
            </a:r>
            <a:br>
              <a:rPr kumimoji="1" lang="en-US" altLang="ja-JP" sz="1600" dirty="0"/>
            </a:br>
            <a:r>
              <a:rPr kumimoji="1" lang="ja-JP" altLang="en-US" sz="1600" dirty="0"/>
              <a:t>ダブルウェル</a:t>
            </a:r>
            <a:r>
              <a:rPr kumimoji="1" lang="ja-JP" altLang="en-US" dirty="0"/>
              <a:t>でも良い</a:t>
            </a:r>
          </a:p>
        </p:txBody>
      </p:sp>
    </p:spTree>
    <p:extLst>
      <p:ext uri="{BB962C8B-B14F-4D97-AF65-F5344CB8AC3E}">
        <p14:creationId xmlns:p14="http://schemas.microsoft.com/office/powerpoint/2010/main" val="40284660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グラフィックス 10">
            <a:extLst>
              <a:ext uri="{FF2B5EF4-FFF2-40B4-BE49-F238E27FC236}">
                <a16:creationId xmlns:a16="http://schemas.microsoft.com/office/drawing/2014/main" id="{CB8143AF-7296-306E-2ACC-4AC8F4CBE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360" y="2349642"/>
            <a:ext cx="5809673" cy="2967644"/>
          </a:xfrm>
          <a:prstGeom prst="rect">
            <a:avLst/>
          </a:prstGeom>
        </p:spPr>
      </p:pic>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err="1"/>
              <a:t>pMOS</a:t>
            </a:r>
            <a:r>
              <a:rPr lang="ja-JP" altLang="en-US" dirty="0"/>
              <a:t>トランジスタ（トリプルウェル）</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87</a:t>
            </a:fld>
            <a:endParaRPr kumimoji="1" lang="ja-JP" altLang="en-US" sz="140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F639FB35-EADC-F7D5-4B27-D9B51CBCDE73}"/>
              </a:ext>
            </a:extLst>
          </p:cNvPr>
          <p:cNvSpPr txBox="1"/>
          <p:nvPr/>
        </p:nvSpPr>
        <p:spPr>
          <a:xfrm>
            <a:off x="6553200" y="2312380"/>
            <a:ext cx="2686050" cy="369332"/>
          </a:xfrm>
          <a:prstGeom prst="rect">
            <a:avLst/>
          </a:prstGeom>
          <a:noFill/>
        </p:spPr>
        <p:txBody>
          <a:bodyPr wrap="square" rtlCol="0">
            <a:spAutoFit/>
          </a:bodyPr>
          <a:lstStyle/>
          <a:p>
            <a:r>
              <a:rPr kumimoji="1" lang="ja-JP" altLang="en-US" dirty="0">
                <a:solidFill>
                  <a:schemeClr val="accent1"/>
                </a:solidFill>
              </a:rPr>
              <a:t>ポリ</a:t>
            </a:r>
            <a:r>
              <a:rPr kumimoji="1" lang="en-US" altLang="ja-JP" dirty="0">
                <a:solidFill>
                  <a:schemeClr val="accent1"/>
                </a:solidFill>
              </a:rPr>
              <a:t>(</a:t>
            </a:r>
            <a:r>
              <a:rPr kumimoji="1" lang="ja-JP" altLang="en-US" dirty="0">
                <a:solidFill>
                  <a:schemeClr val="accent1"/>
                </a:solidFill>
              </a:rPr>
              <a:t>多結晶</a:t>
            </a:r>
            <a:r>
              <a:rPr kumimoji="1" lang="en-US" altLang="ja-JP" dirty="0">
                <a:solidFill>
                  <a:schemeClr val="accent1"/>
                </a:solidFill>
              </a:rPr>
              <a:t>)</a:t>
            </a:r>
            <a:r>
              <a:rPr kumimoji="1" lang="ja-JP" altLang="en-US" dirty="0">
                <a:solidFill>
                  <a:schemeClr val="accent1"/>
                </a:solidFill>
              </a:rPr>
              <a:t>シリコン</a:t>
            </a:r>
          </a:p>
        </p:txBody>
      </p:sp>
      <p:sp>
        <p:nvSpPr>
          <p:cNvPr id="44" name="テキスト ボックス 43">
            <a:extLst>
              <a:ext uri="{FF2B5EF4-FFF2-40B4-BE49-F238E27FC236}">
                <a16:creationId xmlns:a16="http://schemas.microsoft.com/office/drawing/2014/main" id="{91C834DC-EF07-00A2-504F-70A303B06422}"/>
              </a:ext>
            </a:extLst>
          </p:cNvPr>
          <p:cNvSpPr txBox="1"/>
          <p:nvPr/>
        </p:nvSpPr>
        <p:spPr>
          <a:xfrm>
            <a:off x="6553200" y="4210613"/>
            <a:ext cx="5467341" cy="369332"/>
          </a:xfrm>
          <a:prstGeom prst="rect">
            <a:avLst/>
          </a:prstGeom>
          <a:noFill/>
        </p:spPr>
        <p:txBody>
          <a:bodyPr wrap="square" rtlCol="0">
            <a:spAutoFit/>
          </a:bodyPr>
          <a:lstStyle/>
          <a:p>
            <a:r>
              <a:rPr kumimoji="1" lang="en-US" altLang="ja-JP" dirty="0"/>
              <a:t>Deep N-well</a:t>
            </a:r>
            <a:endParaRPr kumimoji="1" lang="ja-JP" altLang="en-US" dirty="0"/>
          </a:p>
        </p:txBody>
      </p:sp>
      <p:sp>
        <p:nvSpPr>
          <p:cNvPr id="2" name="テキスト ボックス 1">
            <a:extLst>
              <a:ext uri="{FF2B5EF4-FFF2-40B4-BE49-F238E27FC236}">
                <a16:creationId xmlns:a16="http://schemas.microsoft.com/office/drawing/2014/main" id="{486D8B90-0563-9C11-534F-A3A373C6C6E6}"/>
              </a:ext>
            </a:extLst>
          </p:cNvPr>
          <p:cNvSpPr txBox="1"/>
          <p:nvPr/>
        </p:nvSpPr>
        <p:spPr>
          <a:xfrm>
            <a:off x="6553200" y="3537852"/>
            <a:ext cx="788549" cy="369332"/>
          </a:xfrm>
          <a:prstGeom prst="rect">
            <a:avLst/>
          </a:prstGeom>
          <a:noFill/>
        </p:spPr>
        <p:txBody>
          <a:bodyPr wrap="none" rtlCol="0">
            <a:spAutoFit/>
          </a:bodyPr>
          <a:lstStyle/>
          <a:p>
            <a:r>
              <a:rPr kumimoji="1" lang="en-US" altLang="ja-JP" dirty="0">
                <a:solidFill>
                  <a:schemeClr val="accent1"/>
                </a:solidFill>
              </a:rPr>
              <a:t>N-well</a:t>
            </a:r>
            <a:endParaRPr kumimoji="1" lang="ja-JP" altLang="en-US" dirty="0">
              <a:solidFill>
                <a:schemeClr val="accent1"/>
              </a:solidFill>
            </a:endParaRPr>
          </a:p>
        </p:txBody>
      </p:sp>
      <p:cxnSp>
        <p:nvCxnSpPr>
          <p:cNvPr id="8" name="直線矢印コネクタ 7">
            <a:extLst>
              <a:ext uri="{FF2B5EF4-FFF2-40B4-BE49-F238E27FC236}">
                <a16:creationId xmlns:a16="http://schemas.microsoft.com/office/drawing/2014/main" id="{6A644F88-345C-E0E1-8192-200B20D71661}"/>
              </a:ext>
            </a:extLst>
          </p:cNvPr>
          <p:cNvCxnSpPr>
            <a:cxnSpLocks/>
          </p:cNvCxnSpPr>
          <p:nvPr/>
        </p:nvCxnSpPr>
        <p:spPr>
          <a:xfrm flipH="1">
            <a:off x="5391150" y="3324225"/>
            <a:ext cx="1162050" cy="35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4DC78C0-549E-D76B-9A09-3C7F45DB6DC8}"/>
              </a:ext>
            </a:extLst>
          </p:cNvPr>
          <p:cNvCxnSpPr>
            <a:cxnSpLocks/>
            <a:stCxn id="27" idx="1"/>
          </p:cNvCxnSpPr>
          <p:nvPr/>
        </p:nvCxnSpPr>
        <p:spPr>
          <a:xfrm flipH="1">
            <a:off x="3505200" y="2497046"/>
            <a:ext cx="3048000" cy="358153"/>
          </a:xfrm>
          <a:prstGeom prst="straightConnector1">
            <a:avLst/>
          </a:prstGeom>
          <a:ln w="285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24" name="テキスト ボックス 23">
            <a:extLst>
              <a:ext uri="{FF2B5EF4-FFF2-40B4-BE49-F238E27FC236}">
                <a16:creationId xmlns:a16="http://schemas.microsoft.com/office/drawing/2014/main" id="{3BFAE6B5-2EF9-B182-DF2A-0096C4530C6B}"/>
              </a:ext>
            </a:extLst>
          </p:cNvPr>
          <p:cNvSpPr txBox="1"/>
          <p:nvPr/>
        </p:nvSpPr>
        <p:spPr>
          <a:xfrm>
            <a:off x="1814221" y="1495430"/>
            <a:ext cx="3019425" cy="369332"/>
          </a:xfrm>
          <a:prstGeom prst="rect">
            <a:avLst/>
          </a:prstGeom>
          <a:noFill/>
          <a:ln>
            <a:noFill/>
          </a:ln>
        </p:spPr>
        <p:txBody>
          <a:bodyPr wrap="square" rtlCol="0">
            <a:spAutoFit/>
          </a:bodyPr>
          <a:lstStyle/>
          <a:p>
            <a:pPr algn="ctr"/>
            <a:r>
              <a:rPr kumimoji="1" lang="en-US" altLang="ja-JP" dirty="0">
                <a:solidFill>
                  <a:schemeClr val="accent1"/>
                </a:solidFill>
              </a:rPr>
              <a:t>P+ </a:t>
            </a:r>
            <a:r>
              <a:rPr kumimoji="1" lang="ja-JP" altLang="en-US" dirty="0">
                <a:solidFill>
                  <a:schemeClr val="accent1"/>
                </a:solidFill>
              </a:rPr>
              <a:t>層</a:t>
            </a:r>
          </a:p>
        </p:txBody>
      </p:sp>
      <p:cxnSp>
        <p:nvCxnSpPr>
          <p:cNvPr id="28" name="直線矢印コネクタ 27">
            <a:extLst>
              <a:ext uri="{FF2B5EF4-FFF2-40B4-BE49-F238E27FC236}">
                <a16:creationId xmlns:a16="http://schemas.microsoft.com/office/drawing/2014/main" id="{F0F1F37C-B847-7E32-7B93-E9FD72BAD5BC}"/>
              </a:ext>
            </a:extLst>
          </p:cNvPr>
          <p:cNvCxnSpPr>
            <a:stCxn id="24" idx="2"/>
          </p:cNvCxnSpPr>
          <p:nvPr/>
        </p:nvCxnSpPr>
        <p:spPr>
          <a:xfrm flipH="1">
            <a:off x="1714500" y="1864762"/>
            <a:ext cx="1609434" cy="120864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370A9E4-AA3C-C812-EFD7-B10D0D82B903}"/>
              </a:ext>
            </a:extLst>
          </p:cNvPr>
          <p:cNvCxnSpPr>
            <a:cxnSpLocks/>
            <a:stCxn id="24" idx="2"/>
          </p:cNvCxnSpPr>
          <p:nvPr/>
        </p:nvCxnSpPr>
        <p:spPr>
          <a:xfrm>
            <a:off x="3323934" y="1864762"/>
            <a:ext cx="1609433" cy="120864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AA18D4D-A898-1AC9-4CDE-5A17DA4B1636}"/>
              </a:ext>
            </a:extLst>
          </p:cNvPr>
          <p:cNvCxnSpPr>
            <a:cxnSpLocks/>
            <a:stCxn id="2" idx="1"/>
          </p:cNvCxnSpPr>
          <p:nvPr/>
        </p:nvCxnSpPr>
        <p:spPr>
          <a:xfrm flipH="1">
            <a:off x="3505200" y="3722518"/>
            <a:ext cx="3048000" cy="26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E67D95E-686D-1E04-3C93-DB285A89A8D3}"/>
              </a:ext>
            </a:extLst>
          </p:cNvPr>
          <p:cNvSpPr txBox="1"/>
          <p:nvPr/>
        </p:nvSpPr>
        <p:spPr>
          <a:xfrm>
            <a:off x="6553200" y="2844961"/>
            <a:ext cx="5324475" cy="369332"/>
          </a:xfrm>
          <a:prstGeom prst="rect">
            <a:avLst/>
          </a:prstGeom>
          <a:noFill/>
        </p:spPr>
        <p:txBody>
          <a:bodyPr wrap="square" rtlCol="0">
            <a:spAutoFit/>
          </a:bodyPr>
          <a:lstStyle/>
          <a:p>
            <a:r>
              <a:rPr lang="ja-JP" altLang="en-US" dirty="0">
                <a:solidFill>
                  <a:schemeClr val="accent1"/>
                </a:solidFill>
              </a:rPr>
              <a:t>酸化膜絶縁層</a:t>
            </a:r>
          </a:p>
        </p:txBody>
      </p:sp>
      <p:cxnSp>
        <p:nvCxnSpPr>
          <p:cNvPr id="17" name="直線矢印コネクタ 16">
            <a:extLst>
              <a:ext uri="{FF2B5EF4-FFF2-40B4-BE49-F238E27FC236}">
                <a16:creationId xmlns:a16="http://schemas.microsoft.com/office/drawing/2014/main" id="{7BF37FFA-7BBA-78C2-907F-B7CE896C210F}"/>
              </a:ext>
            </a:extLst>
          </p:cNvPr>
          <p:cNvCxnSpPr>
            <a:cxnSpLocks/>
          </p:cNvCxnSpPr>
          <p:nvPr/>
        </p:nvCxnSpPr>
        <p:spPr>
          <a:xfrm flipH="1">
            <a:off x="5743575" y="3057330"/>
            <a:ext cx="809625" cy="0"/>
          </a:xfrm>
          <a:prstGeom prst="straightConnector1">
            <a:avLst/>
          </a:prstGeom>
          <a:ln w="285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cxnSp>
        <p:nvCxnSpPr>
          <p:cNvPr id="20" name="直線矢印コネクタ 19">
            <a:extLst>
              <a:ext uri="{FF2B5EF4-FFF2-40B4-BE49-F238E27FC236}">
                <a16:creationId xmlns:a16="http://schemas.microsoft.com/office/drawing/2014/main" id="{D8438C44-16D0-D535-490F-3531A2A7B7AA}"/>
              </a:ext>
            </a:extLst>
          </p:cNvPr>
          <p:cNvCxnSpPr>
            <a:cxnSpLocks/>
          </p:cNvCxnSpPr>
          <p:nvPr/>
        </p:nvCxnSpPr>
        <p:spPr>
          <a:xfrm flipH="1">
            <a:off x="5638801" y="1946323"/>
            <a:ext cx="904000" cy="532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A8F9CA7E-1C8C-4D9D-8642-F191A16404CC}"/>
              </a:ext>
            </a:extLst>
          </p:cNvPr>
          <p:cNvSpPr txBox="1"/>
          <p:nvPr/>
        </p:nvSpPr>
        <p:spPr>
          <a:xfrm>
            <a:off x="6542801" y="1750604"/>
            <a:ext cx="5324475" cy="369332"/>
          </a:xfrm>
          <a:prstGeom prst="rect">
            <a:avLst/>
          </a:prstGeom>
          <a:noFill/>
        </p:spPr>
        <p:txBody>
          <a:bodyPr wrap="square" rtlCol="0">
            <a:spAutoFit/>
          </a:bodyPr>
          <a:lstStyle/>
          <a:p>
            <a:r>
              <a:rPr lang="ja-JP" altLang="en-US" dirty="0"/>
              <a:t>リン</a:t>
            </a:r>
            <a:r>
              <a:rPr lang="en-US" altLang="ja-JP" dirty="0"/>
              <a:t>-</a:t>
            </a:r>
            <a:r>
              <a:rPr lang="ja-JP" altLang="en-US" dirty="0"/>
              <a:t>ケイ酸ガラス</a:t>
            </a:r>
            <a:r>
              <a:rPr lang="en-US" altLang="ja-JP" dirty="0"/>
              <a:t>; </a:t>
            </a:r>
            <a:r>
              <a:rPr lang="ja-JP" altLang="en-US" dirty="0"/>
              <a:t>レイヤ間を埋める絶縁物質</a:t>
            </a:r>
          </a:p>
        </p:txBody>
      </p:sp>
      <p:sp>
        <p:nvSpPr>
          <p:cNvPr id="23" name="テキスト ボックス 22">
            <a:extLst>
              <a:ext uri="{FF2B5EF4-FFF2-40B4-BE49-F238E27FC236}">
                <a16:creationId xmlns:a16="http://schemas.microsoft.com/office/drawing/2014/main" id="{4DD5FE38-D536-3A3E-50B2-17DA397D5C31}"/>
              </a:ext>
            </a:extLst>
          </p:cNvPr>
          <p:cNvSpPr txBox="1"/>
          <p:nvPr/>
        </p:nvSpPr>
        <p:spPr>
          <a:xfrm>
            <a:off x="6553200" y="4718838"/>
            <a:ext cx="4953579" cy="369332"/>
          </a:xfrm>
          <a:prstGeom prst="rect">
            <a:avLst/>
          </a:prstGeom>
          <a:noFill/>
        </p:spPr>
        <p:txBody>
          <a:bodyPr wrap="square" rtlCol="0">
            <a:spAutoFit/>
          </a:bodyPr>
          <a:lstStyle/>
          <a:p>
            <a:r>
              <a:rPr kumimoji="1" lang="en-US" altLang="ja-JP" dirty="0"/>
              <a:t>p-</a:t>
            </a:r>
            <a:r>
              <a:rPr kumimoji="1" lang="ja-JP" altLang="en-US" dirty="0"/>
              <a:t>サブストレート</a:t>
            </a:r>
            <a:r>
              <a:rPr kumimoji="1" lang="en-US" altLang="ja-JP" dirty="0"/>
              <a:t>, </a:t>
            </a:r>
            <a:r>
              <a:rPr kumimoji="1" lang="ja-JP" altLang="en-US" dirty="0"/>
              <a:t>基板</a:t>
            </a:r>
          </a:p>
        </p:txBody>
      </p:sp>
      <p:sp>
        <p:nvSpPr>
          <p:cNvPr id="10" name="テキスト ボックス 9">
            <a:extLst>
              <a:ext uri="{FF2B5EF4-FFF2-40B4-BE49-F238E27FC236}">
                <a16:creationId xmlns:a16="http://schemas.microsoft.com/office/drawing/2014/main" id="{2B6DEEB9-B394-987D-480D-FC9B187E8E40}"/>
              </a:ext>
            </a:extLst>
          </p:cNvPr>
          <p:cNvSpPr txBox="1"/>
          <p:nvPr/>
        </p:nvSpPr>
        <p:spPr>
          <a:xfrm>
            <a:off x="6553199" y="3143125"/>
            <a:ext cx="5314077" cy="369332"/>
          </a:xfrm>
          <a:prstGeom prst="rect">
            <a:avLst/>
          </a:prstGeom>
          <a:noFill/>
        </p:spPr>
        <p:txBody>
          <a:bodyPr wrap="square" rtlCol="0">
            <a:spAutoFit/>
          </a:bodyPr>
          <a:lstStyle/>
          <a:p>
            <a:r>
              <a:rPr lang="ja-JP" altLang="en-US" dirty="0"/>
              <a:t>シャロートレンチアイソレーション</a:t>
            </a:r>
          </a:p>
        </p:txBody>
      </p:sp>
      <p:sp>
        <p:nvSpPr>
          <p:cNvPr id="12" name="テキスト ボックス 11">
            <a:extLst>
              <a:ext uri="{FF2B5EF4-FFF2-40B4-BE49-F238E27FC236}">
                <a16:creationId xmlns:a16="http://schemas.microsoft.com/office/drawing/2014/main" id="{FFCBC8FA-2BB2-6BBA-0DE6-49F2D5E6A102}"/>
              </a:ext>
            </a:extLst>
          </p:cNvPr>
          <p:cNvSpPr txBox="1"/>
          <p:nvPr/>
        </p:nvSpPr>
        <p:spPr>
          <a:xfrm>
            <a:off x="8186874" y="3520230"/>
            <a:ext cx="4005126" cy="830997"/>
          </a:xfrm>
          <a:prstGeom prst="rect">
            <a:avLst/>
          </a:prstGeom>
          <a:noFill/>
        </p:spPr>
        <p:txBody>
          <a:bodyPr wrap="square" rtlCol="0">
            <a:spAutoFit/>
          </a:bodyPr>
          <a:lstStyle/>
          <a:p>
            <a:r>
              <a:rPr kumimoji="1" lang="en-US" altLang="ja-JP" sz="1600" dirty="0"/>
              <a:t>STI</a:t>
            </a:r>
            <a:r>
              <a:rPr kumimoji="1" lang="ja-JP" altLang="en-US" sz="1600" dirty="0"/>
              <a:t>はリーク電流を回避するための構造</a:t>
            </a:r>
            <a:endParaRPr kumimoji="1" lang="en-US" altLang="ja-JP" sz="1600" dirty="0"/>
          </a:p>
          <a:p>
            <a:r>
              <a:rPr kumimoji="1" lang="ja-JP" altLang="en-US" sz="1600" dirty="0"/>
              <a:t>・耐圧向上</a:t>
            </a:r>
            <a:endParaRPr kumimoji="1" lang="en-US" altLang="ja-JP" sz="1600" dirty="0"/>
          </a:p>
          <a:p>
            <a:r>
              <a:rPr kumimoji="1" lang="ja-JP" altLang="en-US" sz="1600" dirty="0"/>
              <a:t>・</a:t>
            </a:r>
            <a:r>
              <a:rPr kumimoji="1" lang="en-US" altLang="ja-JP" sz="1600" dirty="0"/>
              <a:t>(PNPN</a:t>
            </a:r>
            <a:r>
              <a:rPr kumimoji="1" lang="ja-JP" altLang="en-US" sz="1600" dirty="0"/>
              <a:t>で発生する</a:t>
            </a:r>
            <a:r>
              <a:rPr kumimoji="1" lang="en-US" altLang="ja-JP" sz="1600" dirty="0"/>
              <a:t>)</a:t>
            </a:r>
            <a:r>
              <a:rPr kumimoji="1" lang="ja-JP" altLang="en-US" sz="1600" dirty="0"/>
              <a:t>ラッチアップ回避</a:t>
            </a:r>
            <a:endParaRPr kumimoji="1" lang="en-US" altLang="ja-JP" sz="1600" dirty="0"/>
          </a:p>
        </p:txBody>
      </p:sp>
    </p:spTree>
    <p:extLst>
      <p:ext uri="{BB962C8B-B14F-4D97-AF65-F5344CB8AC3E}">
        <p14:creationId xmlns:p14="http://schemas.microsoft.com/office/powerpoint/2010/main" val="5965000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グラフィックス 10">
            <a:extLst>
              <a:ext uri="{FF2B5EF4-FFF2-40B4-BE49-F238E27FC236}">
                <a16:creationId xmlns:a16="http://schemas.microsoft.com/office/drawing/2014/main" id="{429C0DE7-E57F-4BAE-61EE-0210568F99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2901" y="3294603"/>
            <a:ext cx="5809673" cy="2967644"/>
          </a:xfrm>
          <a:prstGeom prst="rect">
            <a:avLst/>
          </a:prstGeom>
        </p:spPr>
      </p:pic>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err="1"/>
              <a:t>pMOS</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88</a:t>
            </a:fld>
            <a:endParaRPr kumimoji="1" lang="ja-JP" altLang="en-US"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AD177C88-9ECE-CEA4-D5F1-23E366C7E9FC}"/>
              </a:ext>
            </a:extLst>
          </p:cNvPr>
          <p:cNvCxnSpPr>
            <a:cxnSpLocks/>
          </p:cNvCxnSpPr>
          <p:nvPr/>
        </p:nvCxnSpPr>
        <p:spPr>
          <a:xfrm>
            <a:off x="1638578" y="3997286"/>
            <a:ext cx="3250458"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EC68F19-45F7-946D-58F1-1027323F3CB9}"/>
              </a:ext>
            </a:extLst>
          </p:cNvPr>
          <p:cNvCxnSpPr/>
          <p:nvPr/>
        </p:nvCxnSpPr>
        <p:spPr>
          <a:xfrm>
            <a:off x="2290951" y="3693220"/>
            <a:ext cx="1933575"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9B9988-6BA8-3493-6405-BEBF69C10100}"/>
              </a:ext>
            </a:extLst>
          </p:cNvPr>
          <p:cNvSpPr txBox="1"/>
          <p:nvPr/>
        </p:nvSpPr>
        <p:spPr>
          <a:xfrm>
            <a:off x="2182095" y="3272282"/>
            <a:ext cx="2152650" cy="369332"/>
          </a:xfrm>
          <a:prstGeom prst="rect">
            <a:avLst/>
          </a:prstGeom>
          <a:solidFill>
            <a:schemeClr val="bg1"/>
          </a:solidFill>
        </p:spPr>
        <p:txBody>
          <a:bodyPr wrap="square" rtlCol="0">
            <a:spAutoFit/>
          </a:bodyPr>
          <a:lstStyle/>
          <a:p>
            <a:pPr algn="ctr"/>
            <a:r>
              <a:rPr kumimoji="1" lang="en-US" altLang="ja-JP" dirty="0">
                <a:solidFill>
                  <a:srgbClr val="FF0000"/>
                </a:solidFill>
              </a:rPr>
              <a:t>poly</a:t>
            </a:r>
            <a:endParaRPr kumimoji="1" lang="ja-JP" altLang="en-US" dirty="0">
              <a:solidFill>
                <a:srgbClr val="FF0000"/>
              </a:solidFill>
            </a:endParaRPr>
          </a:p>
        </p:txBody>
      </p:sp>
      <p:sp>
        <p:nvSpPr>
          <p:cNvPr id="25" name="テキスト ボックス 24">
            <a:extLst>
              <a:ext uri="{FF2B5EF4-FFF2-40B4-BE49-F238E27FC236}">
                <a16:creationId xmlns:a16="http://schemas.microsoft.com/office/drawing/2014/main" id="{CF1D1261-316F-5052-732E-EA2C390C37FF}"/>
              </a:ext>
            </a:extLst>
          </p:cNvPr>
          <p:cNvSpPr txBox="1"/>
          <p:nvPr/>
        </p:nvSpPr>
        <p:spPr>
          <a:xfrm>
            <a:off x="4484173" y="3543913"/>
            <a:ext cx="2593341" cy="369332"/>
          </a:xfrm>
          <a:prstGeom prst="rect">
            <a:avLst/>
          </a:prstGeom>
          <a:solidFill>
            <a:schemeClr val="bg1"/>
          </a:solidFill>
          <a:ln>
            <a:noFill/>
          </a:ln>
        </p:spPr>
        <p:txBody>
          <a:bodyPr wrap="square" rtlCol="0">
            <a:spAutoFit/>
          </a:bodyPr>
          <a:lstStyle/>
          <a:p>
            <a:pPr algn="ctr"/>
            <a:r>
              <a:rPr kumimoji="1" lang="en-US" altLang="ja-JP" dirty="0">
                <a:solidFill>
                  <a:schemeClr val="accent1"/>
                </a:solidFill>
              </a:rPr>
              <a:t>diff (</a:t>
            </a:r>
            <a:r>
              <a:rPr kumimoji="1" lang="ja-JP" altLang="en-US" dirty="0">
                <a:solidFill>
                  <a:schemeClr val="accent1"/>
                </a:solidFill>
              </a:rPr>
              <a:t>拡散層</a:t>
            </a:r>
            <a:r>
              <a:rPr kumimoji="1" lang="en-US" altLang="ja-JP" dirty="0">
                <a:solidFill>
                  <a:schemeClr val="accent1"/>
                </a:solidFill>
              </a:rPr>
              <a:t>)</a:t>
            </a:r>
            <a:endParaRPr kumimoji="1" lang="ja-JP" altLang="en-US" dirty="0">
              <a:solidFill>
                <a:schemeClr val="accent1"/>
              </a:solidFill>
            </a:endParaRPr>
          </a:p>
        </p:txBody>
      </p:sp>
      <p:cxnSp>
        <p:nvCxnSpPr>
          <p:cNvPr id="16" name="直線矢印コネクタ 15">
            <a:extLst>
              <a:ext uri="{FF2B5EF4-FFF2-40B4-BE49-F238E27FC236}">
                <a16:creationId xmlns:a16="http://schemas.microsoft.com/office/drawing/2014/main" id="{1E469C87-2DA2-F62A-5444-3F38CB6E7A64}"/>
              </a:ext>
            </a:extLst>
          </p:cNvPr>
          <p:cNvCxnSpPr>
            <a:cxnSpLocks/>
          </p:cNvCxnSpPr>
          <p:nvPr/>
        </p:nvCxnSpPr>
        <p:spPr>
          <a:xfrm>
            <a:off x="1561350" y="4124968"/>
            <a:ext cx="3392771" cy="0"/>
          </a:xfrm>
          <a:prstGeom prst="straightConnector1">
            <a:avLst/>
          </a:prstGeom>
          <a:ln w="38100">
            <a:solidFill>
              <a:srgbClr val="BC14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D63E5594-FCC7-6006-C530-6501C3C031B1}"/>
              </a:ext>
            </a:extLst>
          </p:cNvPr>
          <p:cNvSpPr txBox="1"/>
          <p:nvPr/>
        </p:nvSpPr>
        <p:spPr>
          <a:xfrm>
            <a:off x="2181412" y="4144064"/>
            <a:ext cx="2152650" cy="369332"/>
          </a:xfrm>
          <a:prstGeom prst="rect">
            <a:avLst/>
          </a:prstGeom>
          <a:solidFill>
            <a:schemeClr val="bg1"/>
          </a:solidFill>
        </p:spPr>
        <p:txBody>
          <a:bodyPr wrap="square" rtlCol="0">
            <a:spAutoFit/>
          </a:bodyPr>
          <a:lstStyle/>
          <a:p>
            <a:pPr algn="ctr"/>
            <a:r>
              <a:rPr kumimoji="1" lang="en-US" altLang="ja-JP" dirty="0" err="1">
                <a:solidFill>
                  <a:srgbClr val="BC14BC"/>
                </a:solidFill>
              </a:rPr>
              <a:t>psdm</a:t>
            </a:r>
            <a:r>
              <a:rPr kumimoji="1" lang="en-US" altLang="ja-JP" dirty="0">
                <a:solidFill>
                  <a:srgbClr val="BC14BC"/>
                </a:solidFill>
              </a:rPr>
              <a:t> (n+)</a:t>
            </a:r>
            <a:endParaRPr kumimoji="1" lang="ja-JP" altLang="en-US" dirty="0">
              <a:solidFill>
                <a:srgbClr val="BC14BC"/>
              </a:solidFill>
            </a:endParaRPr>
          </a:p>
        </p:txBody>
      </p:sp>
      <p:sp>
        <p:nvSpPr>
          <p:cNvPr id="2" name="テキスト ボックス 1">
            <a:extLst>
              <a:ext uri="{FF2B5EF4-FFF2-40B4-BE49-F238E27FC236}">
                <a16:creationId xmlns:a16="http://schemas.microsoft.com/office/drawing/2014/main" id="{EF0760FA-8200-C5ED-AB70-C3B43B7C8DFE}"/>
              </a:ext>
            </a:extLst>
          </p:cNvPr>
          <p:cNvSpPr txBox="1"/>
          <p:nvPr/>
        </p:nvSpPr>
        <p:spPr>
          <a:xfrm>
            <a:off x="353584" y="1326441"/>
            <a:ext cx="6865822" cy="1754326"/>
          </a:xfrm>
          <a:prstGeom prst="rect">
            <a:avLst/>
          </a:prstGeom>
          <a:noFill/>
        </p:spPr>
        <p:txBody>
          <a:bodyPr wrap="square" rtlCol="0">
            <a:spAutoFit/>
          </a:bodyPr>
          <a:lstStyle/>
          <a:p>
            <a:r>
              <a:rPr kumimoji="1" lang="en-US" altLang="ja-JP" dirty="0" err="1"/>
              <a:t>nwell</a:t>
            </a:r>
            <a:r>
              <a:rPr kumimoji="1" lang="en-US" altLang="ja-JP" dirty="0"/>
              <a:t>		N-well</a:t>
            </a:r>
          </a:p>
          <a:p>
            <a:r>
              <a:rPr kumimoji="1" lang="en-US" altLang="ja-JP" dirty="0"/>
              <a:t>diff</a:t>
            </a:r>
            <a:r>
              <a:rPr kumimoji="1" lang="ja-JP" altLang="en-US" dirty="0"/>
              <a:t> </a:t>
            </a:r>
            <a:r>
              <a:rPr kumimoji="1" lang="en-US" altLang="ja-JP" dirty="0"/>
              <a:t>/ active	well</a:t>
            </a:r>
            <a:r>
              <a:rPr kumimoji="1" lang="ja-JP" altLang="en-US" dirty="0"/>
              <a:t>または</a:t>
            </a:r>
            <a:r>
              <a:rPr kumimoji="1" lang="en-US" altLang="ja-JP" dirty="0"/>
              <a:t>substrate</a:t>
            </a:r>
            <a:r>
              <a:rPr kumimoji="1" lang="ja-JP" altLang="en-US" dirty="0"/>
              <a:t>と対になるタイプの拡散層</a:t>
            </a:r>
            <a:endParaRPr kumimoji="1" lang="en-US" altLang="ja-JP" dirty="0"/>
          </a:p>
          <a:p>
            <a:r>
              <a:rPr kumimoji="1" lang="en-US" altLang="ja-JP" dirty="0" err="1"/>
              <a:t>psdm</a:t>
            </a:r>
            <a:r>
              <a:rPr kumimoji="1" lang="en-US" altLang="ja-JP" dirty="0"/>
              <a:t>		</a:t>
            </a:r>
            <a:r>
              <a:rPr kumimoji="1" lang="ja-JP" altLang="en-US" dirty="0"/>
              <a:t>不純物注入による</a:t>
            </a:r>
            <a:r>
              <a:rPr kumimoji="1" lang="en-US" altLang="ja-JP" dirty="0"/>
              <a:t>P+</a:t>
            </a:r>
            <a:r>
              <a:rPr kumimoji="1" lang="ja-JP" altLang="en-US" dirty="0"/>
              <a:t>イオン領域</a:t>
            </a:r>
            <a:endParaRPr kumimoji="1" lang="en-US" altLang="ja-JP" dirty="0"/>
          </a:p>
          <a:p>
            <a:r>
              <a:rPr kumimoji="1" lang="en-US" altLang="ja-JP" dirty="0"/>
              <a:t>poly		</a:t>
            </a:r>
            <a:r>
              <a:rPr kumimoji="1" lang="ja-JP" altLang="en-US" dirty="0"/>
              <a:t>ポリシリコン</a:t>
            </a:r>
            <a:endParaRPr kumimoji="1" lang="en-US" altLang="ja-JP" dirty="0"/>
          </a:p>
          <a:p>
            <a:endParaRPr kumimoji="1" lang="en-US" altLang="ja-JP" dirty="0"/>
          </a:p>
          <a:p>
            <a:r>
              <a:rPr kumimoji="1" lang="en-US" altLang="ja-JP" dirty="0"/>
              <a:t>PCELL</a:t>
            </a:r>
            <a:r>
              <a:rPr kumimoji="1" lang="ja-JP" altLang="en-US" dirty="0"/>
              <a:t>では、</a:t>
            </a:r>
            <a:r>
              <a:rPr kumimoji="1" lang="en-US" altLang="ja-JP" dirty="0" err="1"/>
              <a:t>dnwell</a:t>
            </a:r>
            <a:r>
              <a:rPr kumimoji="1" lang="ja-JP" altLang="en-US" dirty="0"/>
              <a:t>は描かれない（なくても良い）</a:t>
            </a:r>
            <a:r>
              <a:rPr kumimoji="1" lang="en-US" altLang="ja-JP" dirty="0"/>
              <a:t> </a:t>
            </a:r>
            <a:endParaRPr kumimoji="1" lang="ja-JP" altLang="en-US" dirty="0"/>
          </a:p>
        </p:txBody>
      </p:sp>
      <p:pic>
        <p:nvPicPr>
          <p:cNvPr id="8" name="図 7">
            <a:extLst>
              <a:ext uri="{FF2B5EF4-FFF2-40B4-BE49-F238E27FC236}">
                <a16:creationId xmlns:a16="http://schemas.microsoft.com/office/drawing/2014/main" id="{5F1AAC3A-D057-340A-6DE4-9250E58397E0}"/>
              </a:ext>
            </a:extLst>
          </p:cNvPr>
          <p:cNvPicPr>
            <a:picLocks noChangeAspect="1"/>
          </p:cNvPicPr>
          <p:nvPr/>
        </p:nvPicPr>
        <p:blipFill>
          <a:blip r:embed="rId4"/>
          <a:stretch>
            <a:fillRect/>
          </a:stretch>
        </p:blipFill>
        <p:spPr>
          <a:xfrm>
            <a:off x="8059247" y="1158862"/>
            <a:ext cx="3044182" cy="4271482"/>
          </a:xfrm>
          <a:prstGeom prst="rect">
            <a:avLst/>
          </a:prstGeom>
        </p:spPr>
      </p:pic>
      <p:pic>
        <p:nvPicPr>
          <p:cNvPr id="10" name="図 9">
            <a:extLst>
              <a:ext uri="{FF2B5EF4-FFF2-40B4-BE49-F238E27FC236}">
                <a16:creationId xmlns:a16="http://schemas.microsoft.com/office/drawing/2014/main" id="{6029AD21-8936-4630-72F8-4A132648F554}"/>
              </a:ext>
            </a:extLst>
          </p:cNvPr>
          <p:cNvPicPr>
            <a:picLocks noChangeAspect="1"/>
          </p:cNvPicPr>
          <p:nvPr/>
        </p:nvPicPr>
        <p:blipFill>
          <a:blip r:embed="rId5"/>
          <a:stretch>
            <a:fillRect/>
          </a:stretch>
        </p:blipFill>
        <p:spPr>
          <a:xfrm>
            <a:off x="8230465" y="5456251"/>
            <a:ext cx="2701745" cy="1088472"/>
          </a:xfrm>
          <a:prstGeom prst="rect">
            <a:avLst/>
          </a:prstGeom>
        </p:spPr>
      </p:pic>
      <p:cxnSp>
        <p:nvCxnSpPr>
          <p:cNvPr id="12" name="直線矢印コネクタ 11">
            <a:extLst>
              <a:ext uri="{FF2B5EF4-FFF2-40B4-BE49-F238E27FC236}">
                <a16:creationId xmlns:a16="http://schemas.microsoft.com/office/drawing/2014/main" id="{07F69430-9D8D-6C03-768A-B6414D3F0704}"/>
              </a:ext>
            </a:extLst>
          </p:cNvPr>
          <p:cNvCxnSpPr>
            <a:cxnSpLocks/>
          </p:cNvCxnSpPr>
          <p:nvPr/>
        </p:nvCxnSpPr>
        <p:spPr>
          <a:xfrm>
            <a:off x="352901" y="5150440"/>
            <a:ext cx="5809673"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A2715A4-2801-9637-0EEF-B0EEF67B612C}"/>
              </a:ext>
            </a:extLst>
          </p:cNvPr>
          <p:cNvSpPr txBox="1"/>
          <p:nvPr/>
        </p:nvSpPr>
        <p:spPr>
          <a:xfrm>
            <a:off x="2181411" y="4745537"/>
            <a:ext cx="2152651" cy="369332"/>
          </a:xfrm>
          <a:prstGeom prst="rect">
            <a:avLst/>
          </a:prstGeom>
          <a:solidFill>
            <a:schemeClr val="bg1"/>
          </a:solidFill>
          <a:ln>
            <a:noFill/>
          </a:ln>
        </p:spPr>
        <p:txBody>
          <a:bodyPr wrap="square" rtlCol="0">
            <a:spAutoFit/>
          </a:bodyPr>
          <a:lstStyle/>
          <a:p>
            <a:pPr algn="ctr"/>
            <a:r>
              <a:rPr kumimoji="1" lang="en-US" altLang="ja-JP" dirty="0" err="1">
                <a:solidFill>
                  <a:schemeClr val="accent1"/>
                </a:solidFill>
              </a:rPr>
              <a:t>nwell</a:t>
            </a:r>
            <a:endParaRPr kumimoji="1" lang="ja-JP" altLang="en-US" dirty="0">
              <a:solidFill>
                <a:schemeClr val="accent1"/>
              </a:solidFill>
            </a:endParaRPr>
          </a:p>
        </p:txBody>
      </p:sp>
    </p:spTree>
    <p:extLst>
      <p:ext uri="{BB962C8B-B14F-4D97-AF65-F5344CB8AC3E}">
        <p14:creationId xmlns:p14="http://schemas.microsoft.com/office/powerpoint/2010/main" val="13291161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err="1"/>
              <a:t>nMOS</a:t>
            </a:r>
            <a:r>
              <a:rPr lang="ja-JP" altLang="en-US" dirty="0"/>
              <a:t>トランジスタ（トリプルウェル）</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89</a:t>
            </a:fld>
            <a:endParaRPr kumimoji="1" lang="ja-JP" altLang="en-US" dirty="0">
              <a:latin typeface="Meiryo UI" panose="020B0604030504040204" pitchFamily="50" charset="-128"/>
              <a:ea typeface="Meiryo UI" panose="020B0604030504040204" pitchFamily="50" charset="-128"/>
            </a:endParaRPr>
          </a:p>
        </p:txBody>
      </p:sp>
      <p:pic>
        <p:nvPicPr>
          <p:cNvPr id="13" name="グラフィックス 12">
            <a:extLst>
              <a:ext uri="{FF2B5EF4-FFF2-40B4-BE49-F238E27FC236}">
                <a16:creationId xmlns:a16="http://schemas.microsoft.com/office/drawing/2014/main" id="{EB9E61D9-353C-A97A-885A-2E338D4A13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097" y="2312380"/>
            <a:ext cx="5809674" cy="3004906"/>
          </a:xfrm>
          <a:prstGeom prst="rect">
            <a:avLst/>
          </a:prstGeom>
        </p:spPr>
      </p:pic>
      <p:sp>
        <p:nvSpPr>
          <p:cNvPr id="27" name="テキスト ボックス 26">
            <a:extLst>
              <a:ext uri="{FF2B5EF4-FFF2-40B4-BE49-F238E27FC236}">
                <a16:creationId xmlns:a16="http://schemas.microsoft.com/office/drawing/2014/main" id="{F639FB35-EADC-F7D5-4B27-D9B51CBCDE73}"/>
              </a:ext>
            </a:extLst>
          </p:cNvPr>
          <p:cNvSpPr txBox="1"/>
          <p:nvPr/>
        </p:nvSpPr>
        <p:spPr>
          <a:xfrm>
            <a:off x="6553200" y="2312380"/>
            <a:ext cx="2686050" cy="369332"/>
          </a:xfrm>
          <a:prstGeom prst="rect">
            <a:avLst/>
          </a:prstGeom>
          <a:noFill/>
        </p:spPr>
        <p:txBody>
          <a:bodyPr wrap="square" rtlCol="0">
            <a:spAutoFit/>
          </a:bodyPr>
          <a:lstStyle/>
          <a:p>
            <a:r>
              <a:rPr kumimoji="1" lang="ja-JP" altLang="en-US" dirty="0">
                <a:solidFill>
                  <a:schemeClr val="accent1"/>
                </a:solidFill>
              </a:rPr>
              <a:t>ポリ</a:t>
            </a:r>
            <a:r>
              <a:rPr kumimoji="1" lang="en-US" altLang="ja-JP" dirty="0">
                <a:solidFill>
                  <a:schemeClr val="accent1"/>
                </a:solidFill>
              </a:rPr>
              <a:t>(</a:t>
            </a:r>
            <a:r>
              <a:rPr kumimoji="1" lang="ja-JP" altLang="en-US" dirty="0">
                <a:solidFill>
                  <a:schemeClr val="accent1"/>
                </a:solidFill>
              </a:rPr>
              <a:t>多結晶</a:t>
            </a:r>
            <a:r>
              <a:rPr kumimoji="1" lang="en-US" altLang="ja-JP" dirty="0">
                <a:solidFill>
                  <a:schemeClr val="accent1"/>
                </a:solidFill>
              </a:rPr>
              <a:t>)</a:t>
            </a:r>
            <a:r>
              <a:rPr kumimoji="1" lang="ja-JP" altLang="en-US" dirty="0">
                <a:solidFill>
                  <a:schemeClr val="accent1"/>
                </a:solidFill>
              </a:rPr>
              <a:t>シリコン</a:t>
            </a:r>
          </a:p>
        </p:txBody>
      </p:sp>
      <p:sp>
        <p:nvSpPr>
          <p:cNvPr id="2" name="テキスト ボックス 1">
            <a:extLst>
              <a:ext uri="{FF2B5EF4-FFF2-40B4-BE49-F238E27FC236}">
                <a16:creationId xmlns:a16="http://schemas.microsoft.com/office/drawing/2014/main" id="{486D8B90-0563-9C11-534F-A3A373C6C6E6}"/>
              </a:ext>
            </a:extLst>
          </p:cNvPr>
          <p:cNvSpPr txBox="1"/>
          <p:nvPr/>
        </p:nvSpPr>
        <p:spPr>
          <a:xfrm>
            <a:off x="6553200" y="3534563"/>
            <a:ext cx="758093" cy="369332"/>
          </a:xfrm>
          <a:prstGeom prst="rect">
            <a:avLst/>
          </a:prstGeom>
          <a:noFill/>
        </p:spPr>
        <p:txBody>
          <a:bodyPr wrap="none" rtlCol="0">
            <a:spAutoFit/>
          </a:bodyPr>
          <a:lstStyle/>
          <a:p>
            <a:r>
              <a:rPr kumimoji="1" lang="en-US" altLang="ja-JP" dirty="0">
                <a:solidFill>
                  <a:schemeClr val="accent1"/>
                </a:solidFill>
              </a:rPr>
              <a:t>P-well</a:t>
            </a:r>
            <a:endParaRPr kumimoji="1" lang="ja-JP" altLang="en-US" dirty="0">
              <a:solidFill>
                <a:schemeClr val="accent1"/>
              </a:solidFill>
            </a:endParaRPr>
          </a:p>
        </p:txBody>
      </p:sp>
      <p:cxnSp>
        <p:nvCxnSpPr>
          <p:cNvPr id="8" name="直線矢印コネクタ 7">
            <a:extLst>
              <a:ext uri="{FF2B5EF4-FFF2-40B4-BE49-F238E27FC236}">
                <a16:creationId xmlns:a16="http://schemas.microsoft.com/office/drawing/2014/main" id="{6A644F88-345C-E0E1-8192-200B20D71661}"/>
              </a:ext>
            </a:extLst>
          </p:cNvPr>
          <p:cNvCxnSpPr>
            <a:cxnSpLocks/>
          </p:cNvCxnSpPr>
          <p:nvPr/>
        </p:nvCxnSpPr>
        <p:spPr>
          <a:xfrm flipH="1">
            <a:off x="5391150" y="3324225"/>
            <a:ext cx="1162050" cy="35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0BF1320-4C13-97E1-6E68-C3FE26722AC9}"/>
              </a:ext>
            </a:extLst>
          </p:cNvPr>
          <p:cNvSpPr txBox="1"/>
          <p:nvPr/>
        </p:nvSpPr>
        <p:spPr>
          <a:xfrm>
            <a:off x="6553200" y="3143125"/>
            <a:ext cx="5314076" cy="369332"/>
          </a:xfrm>
          <a:prstGeom prst="rect">
            <a:avLst/>
          </a:prstGeom>
          <a:noFill/>
        </p:spPr>
        <p:txBody>
          <a:bodyPr wrap="square" rtlCol="0">
            <a:spAutoFit/>
          </a:bodyPr>
          <a:lstStyle/>
          <a:p>
            <a:r>
              <a:rPr lang="ja-JP" altLang="en-US" dirty="0"/>
              <a:t>シャロートレンチアイソレーション</a:t>
            </a:r>
          </a:p>
        </p:txBody>
      </p:sp>
      <p:cxnSp>
        <p:nvCxnSpPr>
          <p:cNvPr id="22" name="直線矢印コネクタ 21">
            <a:extLst>
              <a:ext uri="{FF2B5EF4-FFF2-40B4-BE49-F238E27FC236}">
                <a16:creationId xmlns:a16="http://schemas.microsoft.com/office/drawing/2014/main" id="{34DC78C0-549E-D76B-9A09-3C7F45DB6DC8}"/>
              </a:ext>
            </a:extLst>
          </p:cNvPr>
          <p:cNvCxnSpPr>
            <a:cxnSpLocks/>
            <a:stCxn id="27" idx="1"/>
          </p:cNvCxnSpPr>
          <p:nvPr/>
        </p:nvCxnSpPr>
        <p:spPr>
          <a:xfrm flipH="1">
            <a:off x="3505200" y="2497046"/>
            <a:ext cx="3048000" cy="358153"/>
          </a:xfrm>
          <a:prstGeom prst="straightConnector1">
            <a:avLst/>
          </a:prstGeom>
          <a:ln w="285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24" name="テキスト ボックス 23">
            <a:extLst>
              <a:ext uri="{FF2B5EF4-FFF2-40B4-BE49-F238E27FC236}">
                <a16:creationId xmlns:a16="http://schemas.microsoft.com/office/drawing/2014/main" id="{3BFAE6B5-2EF9-B182-DF2A-0096C4530C6B}"/>
              </a:ext>
            </a:extLst>
          </p:cNvPr>
          <p:cNvSpPr txBox="1"/>
          <p:nvPr/>
        </p:nvSpPr>
        <p:spPr>
          <a:xfrm>
            <a:off x="1814221" y="1495430"/>
            <a:ext cx="3019425" cy="369332"/>
          </a:xfrm>
          <a:prstGeom prst="rect">
            <a:avLst/>
          </a:prstGeom>
          <a:noFill/>
          <a:ln>
            <a:noFill/>
          </a:ln>
        </p:spPr>
        <p:txBody>
          <a:bodyPr wrap="square" rtlCol="0">
            <a:spAutoFit/>
          </a:bodyPr>
          <a:lstStyle/>
          <a:p>
            <a:pPr algn="ctr"/>
            <a:r>
              <a:rPr kumimoji="1" lang="en-US" altLang="ja-JP" dirty="0">
                <a:solidFill>
                  <a:schemeClr val="accent1"/>
                </a:solidFill>
              </a:rPr>
              <a:t>N+ </a:t>
            </a:r>
            <a:r>
              <a:rPr kumimoji="1" lang="ja-JP" altLang="en-US" dirty="0">
                <a:solidFill>
                  <a:schemeClr val="accent1"/>
                </a:solidFill>
              </a:rPr>
              <a:t>層</a:t>
            </a:r>
          </a:p>
        </p:txBody>
      </p:sp>
      <p:cxnSp>
        <p:nvCxnSpPr>
          <p:cNvPr id="28" name="直線矢印コネクタ 27">
            <a:extLst>
              <a:ext uri="{FF2B5EF4-FFF2-40B4-BE49-F238E27FC236}">
                <a16:creationId xmlns:a16="http://schemas.microsoft.com/office/drawing/2014/main" id="{F0F1F37C-B847-7E32-7B93-E9FD72BAD5BC}"/>
              </a:ext>
            </a:extLst>
          </p:cNvPr>
          <p:cNvCxnSpPr>
            <a:stCxn id="24" idx="2"/>
          </p:cNvCxnSpPr>
          <p:nvPr/>
        </p:nvCxnSpPr>
        <p:spPr>
          <a:xfrm flipH="1">
            <a:off x="1714500" y="1864762"/>
            <a:ext cx="1609434" cy="120864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370A9E4-AA3C-C812-EFD7-B10D0D82B903}"/>
              </a:ext>
            </a:extLst>
          </p:cNvPr>
          <p:cNvCxnSpPr>
            <a:cxnSpLocks/>
            <a:stCxn id="24" idx="2"/>
          </p:cNvCxnSpPr>
          <p:nvPr/>
        </p:nvCxnSpPr>
        <p:spPr>
          <a:xfrm>
            <a:off x="3323934" y="1864762"/>
            <a:ext cx="1609433" cy="120864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AA18D4D-A898-1AC9-4CDE-5A17DA4B1636}"/>
              </a:ext>
            </a:extLst>
          </p:cNvPr>
          <p:cNvCxnSpPr>
            <a:cxnSpLocks/>
          </p:cNvCxnSpPr>
          <p:nvPr/>
        </p:nvCxnSpPr>
        <p:spPr>
          <a:xfrm flipH="1" flipV="1">
            <a:off x="3505200" y="3596640"/>
            <a:ext cx="2923369" cy="1225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9D7E8072-16D6-F7DA-337C-0D5BF6D9CF2B}"/>
              </a:ext>
            </a:extLst>
          </p:cNvPr>
          <p:cNvCxnSpPr>
            <a:cxnSpLocks/>
          </p:cNvCxnSpPr>
          <p:nvPr/>
        </p:nvCxnSpPr>
        <p:spPr>
          <a:xfrm flipH="1">
            <a:off x="5638801" y="1946323"/>
            <a:ext cx="904000" cy="532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A0820C6-DD95-FFD7-9D74-662C8AE4F23F}"/>
              </a:ext>
            </a:extLst>
          </p:cNvPr>
          <p:cNvSpPr txBox="1"/>
          <p:nvPr/>
        </p:nvSpPr>
        <p:spPr>
          <a:xfrm>
            <a:off x="6542801" y="1750604"/>
            <a:ext cx="5324475" cy="369332"/>
          </a:xfrm>
          <a:prstGeom prst="rect">
            <a:avLst/>
          </a:prstGeom>
          <a:noFill/>
        </p:spPr>
        <p:txBody>
          <a:bodyPr wrap="square" rtlCol="0">
            <a:spAutoFit/>
          </a:bodyPr>
          <a:lstStyle/>
          <a:p>
            <a:r>
              <a:rPr lang="ja-JP" altLang="en-US" dirty="0"/>
              <a:t>リン</a:t>
            </a:r>
            <a:r>
              <a:rPr lang="en-US" altLang="ja-JP" dirty="0"/>
              <a:t>-</a:t>
            </a:r>
            <a:r>
              <a:rPr lang="ja-JP" altLang="en-US" dirty="0"/>
              <a:t>ケイ酸ガラス</a:t>
            </a:r>
            <a:r>
              <a:rPr lang="en-US" altLang="ja-JP" dirty="0"/>
              <a:t>; </a:t>
            </a:r>
            <a:r>
              <a:rPr lang="ja-JP" altLang="en-US" dirty="0"/>
              <a:t>レイヤ間を埋める絶縁物質</a:t>
            </a:r>
          </a:p>
        </p:txBody>
      </p:sp>
      <p:sp>
        <p:nvSpPr>
          <p:cNvPr id="20" name="テキスト ボックス 19">
            <a:extLst>
              <a:ext uri="{FF2B5EF4-FFF2-40B4-BE49-F238E27FC236}">
                <a16:creationId xmlns:a16="http://schemas.microsoft.com/office/drawing/2014/main" id="{2067AE4E-C2DF-EC19-6C53-AE2E1CCAFC4E}"/>
              </a:ext>
            </a:extLst>
          </p:cNvPr>
          <p:cNvSpPr txBox="1"/>
          <p:nvPr/>
        </p:nvSpPr>
        <p:spPr>
          <a:xfrm>
            <a:off x="6553200" y="4210613"/>
            <a:ext cx="5467341" cy="369332"/>
          </a:xfrm>
          <a:prstGeom prst="rect">
            <a:avLst/>
          </a:prstGeom>
          <a:noFill/>
        </p:spPr>
        <p:txBody>
          <a:bodyPr wrap="square" rtlCol="0">
            <a:spAutoFit/>
          </a:bodyPr>
          <a:lstStyle/>
          <a:p>
            <a:r>
              <a:rPr kumimoji="1" lang="en-US" altLang="ja-JP" dirty="0"/>
              <a:t>Deep N-well</a:t>
            </a:r>
            <a:endParaRPr kumimoji="1" lang="ja-JP" altLang="en-US" dirty="0"/>
          </a:p>
        </p:txBody>
      </p:sp>
      <p:sp>
        <p:nvSpPr>
          <p:cNvPr id="21" name="テキスト ボックス 20">
            <a:extLst>
              <a:ext uri="{FF2B5EF4-FFF2-40B4-BE49-F238E27FC236}">
                <a16:creationId xmlns:a16="http://schemas.microsoft.com/office/drawing/2014/main" id="{3BE67CC3-4EED-68D1-FA24-5CA8DA75922F}"/>
              </a:ext>
            </a:extLst>
          </p:cNvPr>
          <p:cNvSpPr txBox="1"/>
          <p:nvPr/>
        </p:nvSpPr>
        <p:spPr>
          <a:xfrm>
            <a:off x="6553200" y="4718838"/>
            <a:ext cx="4953579" cy="369332"/>
          </a:xfrm>
          <a:prstGeom prst="rect">
            <a:avLst/>
          </a:prstGeom>
          <a:noFill/>
        </p:spPr>
        <p:txBody>
          <a:bodyPr wrap="square" rtlCol="0">
            <a:spAutoFit/>
          </a:bodyPr>
          <a:lstStyle/>
          <a:p>
            <a:r>
              <a:rPr kumimoji="1" lang="en-US" altLang="ja-JP" dirty="0"/>
              <a:t>p-</a:t>
            </a:r>
            <a:r>
              <a:rPr kumimoji="1" lang="ja-JP" altLang="en-US" dirty="0"/>
              <a:t>サブストレート</a:t>
            </a:r>
            <a:r>
              <a:rPr kumimoji="1" lang="en-US" altLang="ja-JP" dirty="0"/>
              <a:t>, </a:t>
            </a:r>
            <a:r>
              <a:rPr kumimoji="1" lang="ja-JP" altLang="en-US" dirty="0"/>
              <a:t>基板</a:t>
            </a:r>
          </a:p>
        </p:txBody>
      </p:sp>
      <p:sp>
        <p:nvSpPr>
          <p:cNvPr id="23" name="テキスト ボックス 22">
            <a:extLst>
              <a:ext uri="{FF2B5EF4-FFF2-40B4-BE49-F238E27FC236}">
                <a16:creationId xmlns:a16="http://schemas.microsoft.com/office/drawing/2014/main" id="{3AE588A8-7091-151D-9601-B4BC2664F36F}"/>
              </a:ext>
            </a:extLst>
          </p:cNvPr>
          <p:cNvSpPr txBox="1"/>
          <p:nvPr/>
        </p:nvSpPr>
        <p:spPr>
          <a:xfrm>
            <a:off x="6553200" y="2844961"/>
            <a:ext cx="5324475" cy="369332"/>
          </a:xfrm>
          <a:prstGeom prst="rect">
            <a:avLst/>
          </a:prstGeom>
          <a:noFill/>
        </p:spPr>
        <p:txBody>
          <a:bodyPr wrap="square" rtlCol="0">
            <a:spAutoFit/>
          </a:bodyPr>
          <a:lstStyle/>
          <a:p>
            <a:r>
              <a:rPr lang="ja-JP" altLang="en-US" dirty="0">
                <a:solidFill>
                  <a:schemeClr val="accent1"/>
                </a:solidFill>
              </a:rPr>
              <a:t>酸化膜絶縁層</a:t>
            </a:r>
          </a:p>
        </p:txBody>
      </p:sp>
      <p:cxnSp>
        <p:nvCxnSpPr>
          <p:cNvPr id="25" name="直線矢印コネクタ 24">
            <a:extLst>
              <a:ext uri="{FF2B5EF4-FFF2-40B4-BE49-F238E27FC236}">
                <a16:creationId xmlns:a16="http://schemas.microsoft.com/office/drawing/2014/main" id="{4DA6C488-1393-85B0-8DF1-FFA5968CE4A6}"/>
              </a:ext>
            </a:extLst>
          </p:cNvPr>
          <p:cNvCxnSpPr>
            <a:cxnSpLocks/>
          </p:cNvCxnSpPr>
          <p:nvPr/>
        </p:nvCxnSpPr>
        <p:spPr>
          <a:xfrm flipH="1">
            <a:off x="5743575" y="3057330"/>
            <a:ext cx="809625" cy="0"/>
          </a:xfrm>
          <a:prstGeom prst="straightConnector1">
            <a:avLst/>
          </a:prstGeom>
          <a:ln w="28575">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10" name="テキスト ボックス 9">
            <a:extLst>
              <a:ext uri="{FF2B5EF4-FFF2-40B4-BE49-F238E27FC236}">
                <a16:creationId xmlns:a16="http://schemas.microsoft.com/office/drawing/2014/main" id="{58E511BC-DE80-D4DB-81F1-96CD0E74B059}"/>
              </a:ext>
            </a:extLst>
          </p:cNvPr>
          <p:cNvSpPr txBox="1"/>
          <p:nvPr/>
        </p:nvSpPr>
        <p:spPr>
          <a:xfrm>
            <a:off x="8186874" y="3520230"/>
            <a:ext cx="4005126" cy="830997"/>
          </a:xfrm>
          <a:prstGeom prst="rect">
            <a:avLst/>
          </a:prstGeom>
          <a:noFill/>
        </p:spPr>
        <p:txBody>
          <a:bodyPr wrap="square" rtlCol="0">
            <a:spAutoFit/>
          </a:bodyPr>
          <a:lstStyle/>
          <a:p>
            <a:r>
              <a:rPr kumimoji="1" lang="en-US" altLang="ja-JP" sz="1600" dirty="0"/>
              <a:t>STI</a:t>
            </a:r>
            <a:r>
              <a:rPr kumimoji="1" lang="ja-JP" altLang="en-US" sz="1600" dirty="0"/>
              <a:t>はリーク電流を回避するための構造</a:t>
            </a:r>
            <a:endParaRPr kumimoji="1" lang="en-US" altLang="ja-JP" sz="1600" dirty="0"/>
          </a:p>
          <a:p>
            <a:r>
              <a:rPr kumimoji="1" lang="ja-JP" altLang="en-US" sz="1600" dirty="0"/>
              <a:t>・耐圧向上</a:t>
            </a:r>
            <a:endParaRPr kumimoji="1" lang="en-US" altLang="ja-JP" sz="1600" dirty="0"/>
          </a:p>
          <a:p>
            <a:r>
              <a:rPr kumimoji="1" lang="ja-JP" altLang="en-US" sz="1600" dirty="0"/>
              <a:t>・</a:t>
            </a:r>
            <a:r>
              <a:rPr kumimoji="1" lang="en-US" altLang="ja-JP" sz="1600" dirty="0"/>
              <a:t>(PNPN</a:t>
            </a:r>
            <a:r>
              <a:rPr kumimoji="1" lang="ja-JP" altLang="en-US" sz="1600" dirty="0"/>
              <a:t>で発生する</a:t>
            </a:r>
            <a:r>
              <a:rPr kumimoji="1" lang="en-US" altLang="ja-JP" sz="1600" dirty="0"/>
              <a:t>)</a:t>
            </a:r>
            <a:r>
              <a:rPr kumimoji="1" lang="ja-JP" altLang="en-US" sz="1600" dirty="0"/>
              <a:t>ラッチアップ回避</a:t>
            </a:r>
            <a:endParaRPr kumimoji="1" lang="en-US" altLang="ja-JP" sz="1600" dirty="0"/>
          </a:p>
        </p:txBody>
      </p:sp>
    </p:spTree>
    <p:extLst>
      <p:ext uri="{BB962C8B-B14F-4D97-AF65-F5344CB8AC3E}">
        <p14:creationId xmlns:p14="http://schemas.microsoft.com/office/powerpoint/2010/main" val="36640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324AB-109E-62BC-B44A-BB3D1C1C6849}"/>
              </a:ext>
            </a:extLst>
          </p:cNvPr>
          <p:cNvSpPr>
            <a:spLocks noGrp="1"/>
          </p:cNvSpPr>
          <p:nvPr>
            <p:ph type="title"/>
          </p:nvPr>
        </p:nvSpPr>
        <p:spPr/>
        <p:txBody>
          <a:bodyPr/>
          <a:lstStyle/>
          <a:p>
            <a:r>
              <a:rPr kumimoji="1" lang="en-US" altLang="ja-JP" dirty="0"/>
              <a:t>PMOS, NMOS</a:t>
            </a:r>
            <a:r>
              <a:rPr lang="ja-JP" altLang="en-US" dirty="0"/>
              <a:t>とは</a:t>
            </a:r>
            <a:endParaRPr kumimoji="1" lang="ja-JP" altLang="en-US" dirty="0"/>
          </a:p>
        </p:txBody>
      </p:sp>
      <p:sp>
        <p:nvSpPr>
          <p:cNvPr id="3" name="日付プレースホルダー 2">
            <a:extLst>
              <a:ext uri="{FF2B5EF4-FFF2-40B4-BE49-F238E27FC236}">
                <a16:creationId xmlns:a16="http://schemas.microsoft.com/office/drawing/2014/main" id="{B17F9F4B-05EE-D638-141D-2E805C70F100}"/>
              </a:ext>
            </a:extLst>
          </p:cNvPr>
          <p:cNvSpPr>
            <a:spLocks noGrp="1"/>
          </p:cNvSpPr>
          <p:nvPr>
            <p:ph type="dt" sz="half" idx="10"/>
          </p:nvPr>
        </p:nvSpPr>
        <p:spPr/>
        <p:txBody>
          <a:bodyPr/>
          <a:lstStyle/>
          <a:p>
            <a:pPr rtl="0"/>
            <a:fld id="{884BB682-BA63-4ECD-A8A0-C601AA3E7964}" type="datetime1">
              <a:rPr lang="ja-JP" altLang="en-US" noProof="0" smtClean="0"/>
              <a:t>2025/1/3</a:t>
            </a:fld>
            <a:endParaRPr lang="ja-JP" altLang="en-US" noProof="0"/>
          </a:p>
        </p:txBody>
      </p:sp>
      <p:sp>
        <p:nvSpPr>
          <p:cNvPr id="4" name="スライド番号プレースホルダー 3">
            <a:extLst>
              <a:ext uri="{FF2B5EF4-FFF2-40B4-BE49-F238E27FC236}">
                <a16:creationId xmlns:a16="http://schemas.microsoft.com/office/drawing/2014/main" id="{E7F3AEA3-2538-A296-7414-59B5F2FB1914}"/>
              </a:ext>
            </a:extLst>
          </p:cNvPr>
          <p:cNvSpPr>
            <a:spLocks noGrp="1"/>
          </p:cNvSpPr>
          <p:nvPr>
            <p:ph type="sldNum" sz="quarter" idx="12"/>
          </p:nvPr>
        </p:nvSpPr>
        <p:spPr/>
        <p:txBody>
          <a:bodyPr/>
          <a:lstStyle/>
          <a:p>
            <a:pPr rtl="0"/>
            <a:fld id="{9860EDB8-5305-433F-BE41-D7A86D811DB3}" type="slidenum">
              <a:rPr lang="en-US" altLang="ja-JP" noProof="0" smtClean="0"/>
              <a:pPr rtl="0"/>
              <a:t>9</a:t>
            </a:fld>
            <a:endParaRPr lang="ja-JP" altLang="en-US" noProof="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4A26C06E-4AC0-2A1C-73DE-56C4A126F44D}"/>
                  </a:ext>
                </a:extLst>
              </p:cNvPr>
              <p:cNvSpPr>
                <a:spLocks noGrp="1"/>
              </p:cNvSpPr>
              <p:nvPr>
                <p:ph sz="quarter" idx="13"/>
              </p:nvPr>
            </p:nvSpPr>
            <p:spPr/>
            <p:txBody>
              <a:bodyPr>
                <a:normAutofit/>
              </a:bodyPr>
              <a:lstStyle/>
              <a:p>
                <a:pPr marL="342900" indent="-342900">
                  <a:buFont typeface="Arial" panose="020B0604020202020204" pitchFamily="34" charset="0"/>
                  <a:buChar char="•"/>
                </a:pPr>
                <a:r>
                  <a:rPr lang="en-US" altLang="ja-JP" sz="2000" dirty="0"/>
                  <a:t>MOSFET</a:t>
                </a:r>
                <a:r>
                  <a:rPr lang="ja-JP" altLang="en-US" sz="2000" dirty="0"/>
                  <a:t>は電流をベースにして考える（抵抗値に置き換えて考える事は基本的にない）</a:t>
                </a:r>
                <a:endParaRPr kumimoji="1" lang="en-US" altLang="ja-JP" sz="2000" dirty="0"/>
              </a:p>
              <a:p>
                <a:pPr marL="342900" indent="-342900">
                  <a:buFont typeface="Arial" panose="020B0604020202020204" pitchFamily="34" charset="0"/>
                  <a:buChar char="•"/>
                </a:pPr>
                <a:r>
                  <a:rPr kumimoji="1" lang="en-US" altLang="ja-JP" sz="2000" dirty="0"/>
                  <a:t>MOSFET</a:t>
                </a:r>
                <a:r>
                  <a:rPr kumimoji="1" lang="ja-JP" altLang="en-US" sz="2000" dirty="0"/>
                  <a:t>は可変抵抗の逆</a:t>
                </a:r>
                <a:endParaRPr kumimoji="1" lang="en-US" altLang="ja-JP" sz="2000" dirty="0"/>
              </a:p>
              <a:p>
                <a:pPr marL="626364" lvl="1" indent="-342900"/>
                <a:r>
                  <a:rPr lang="ja-JP" altLang="en-US" sz="2000" dirty="0"/>
                  <a:t>摺動子（ツマミ）ではなくゲート電圧</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𝑉</m:t>
                        </m:r>
                      </m:e>
                      <m:sub>
                        <m:r>
                          <a:rPr lang="en-US" altLang="ja-JP" sz="2000" b="0" i="1" smtClean="0">
                            <a:latin typeface="Cambria Math" panose="02040503050406030204" pitchFamily="18" charset="0"/>
                          </a:rPr>
                          <m:t>𝐺𝑆</m:t>
                        </m:r>
                      </m:sub>
                    </m:sSub>
                  </m:oMath>
                </a14:m>
                <a:r>
                  <a:rPr lang="ja-JP" altLang="en-US" sz="2000" dirty="0"/>
                  <a:t>によってドレインソース間の電流を制御</a:t>
                </a:r>
                <a:endParaRPr lang="en-US" altLang="ja-JP" sz="2000" dirty="0"/>
              </a:p>
              <a:p>
                <a:pPr marL="626364" lvl="1" indent="-342900"/>
                <a:r>
                  <a:rPr lang="ja-JP" altLang="en-US" sz="2000" dirty="0"/>
                  <a:t>∞</a:t>
                </a:r>
                <a:r>
                  <a:rPr lang="en-US" altLang="ja-JP" sz="2000" dirty="0"/>
                  <a:t>Ω</a:t>
                </a:r>
                <a:r>
                  <a:rPr lang="ja-JP" altLang="en-US" sz="2000" dirty="0"/>
                  <a:t>からゲート電圧を調整すると抵抗値減少</a:t>
                </a:r>
                <a:endParaRPr lang="en-US" altLang="ja-JP" sz="2000" dirty="0"/>
              </a:p>
              <a:p>
                <a:pPr marL="626364" lvl="1" indent="-342900"/>
                <a:r>
                  <a:rPr lang="ja-JP" altLang="en-US" sz="2000" dirty="0"/>
                  <a:t>スペックでは電流カーブが記載</a:t>
                </a:r>
                <a:r>
                  <a:rPr lang="en-US" altLang="ja-JP" sz="2000" dirty="0"/>
                  <a:t>(</a:t>
                </a:r>
                <a:r>
                  <a:rPr lang="ja-JP" altLang="en-US" sz="2000" dirty="0"/>
                  <a:t>ドレインソース間電流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𝐷𝑆</m:t>
                        </m:r>
                      </m:sub>
                    </m:sSub>
                  </m:oMath>
                </a14:m>
                <a:r>
                  <a:rPr lang="en-US" altLang="ja-JP" sz="2000" dirty="0"/>
                  <a:t>)</a:t>
                </a:r>
              </a:p>
              <a:p>
                <a:pPr marL="1028700" lvl="2" indent="-342900"/>
                <a:r>
                  <a:rPr lang="ja-JP" altLang="en-US" sz="2000" dirty="0"/>
                  <a:t>最小抵抗値は電流カーブから計算 </a:t>
                </a:r>
                <a:r>
                  <a:rPr lang="en-US" altLang="ja-JP" sz="2000" dirty="0"/>
                  <a:t>(</a:t>
                </a:r>
                <a:r>
                  <a:rPr lang="ja-JP" altLang="en-US" sz="2000" dirty="0"/>
                  <a:t>オン抵抗</a:t>
                </a:r>
                <a14:m>
                  <m:oMath xmlns:m="http://schemas.openxmlformats.org/officeDocument/2006/math">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𝑅</m:t>
                        </m:r>
                      </m:e>
                      <m:sub>
                        <m:r>
                          <a:rPr lang="en-US" altLang="ja-JP" sz="2000" b="0" i="1" dirty="0" smtClean="0">
                            <a:latin typeface="Cambria Math" panose="02040503050406030204" pitchFamily="18" charset="0"/>
                          </a:rPr>
                          <m:t>𝑜𝑛</m:t>
                        </m:r>
                      </m:sub>
                    </m:sSub>
                  </m:oMath>
                </a14:m>
                <a:r>
                  <a:rPr lang="ja-JP" altLang="en-US" sz="2000" dirty="0"/>
                  <a:t>）</a:t>
                </a:r>
                <a:endParaRPr lang="en-US" altLang="ja-JP" sz="2000" dirty="0"/>
              </a:p>
              <a:p>
                <a:pPr marL="626364" lvl="1" indent="-342900"/>
                <a:r>
                  <a:rPr lang="ja-JP" altLang="en-US" sz="2000" dirty="0"/>
                  <a:t>抵抗値の増え方はプロセス依存（閾値電圧</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𝑉</m:t>
                        </m:r>
                      </m:e>
                      <m:sub>
                        <m:r>
                          <a:rPr lang="en-US" altLang="ja-JP" sz="2000" b="0" i="1" smtClean="0">
                            <a:latin typeface="Cambria Math" panose="02040503050406030204" pitchFamily="18" charset="0"/>
                          </a:rPr>
                          <m:t>𝑡h</m:t>
                        </m:r>
                      </m:sub>
                    </m:sSub>
                    <m:r>
                      <a:rPr lang="en-US" altLang="ja-JP" sz="2000" b="0" i="1" smtClean="0">
                        <a:latin typeface="Cambria Math" panose="02040503050406030204" pitchFamily="18" charset="0"/>
                      </a:rPr>
                      <m:t> </m:t>
                    </m:r>
                    <m:r>
                      <a:rPr lang="ja-JP" altLang="en-US" sz="2000" i="1">
                        <a:latin typeface="Cambria Math" panose="02040503050406030204" pitchFamily="18" charset="0"/>
                      </a:rPr>
                      <m:t>、</m:t>
                    </m:r>
                    <m:r>
                      <a:rPr lang="ja-JP" altLang="en-US" sz="2000" i="1" smtClean="0">
                        <a:latin typeface="Cambria Math" panose="02040503050406030204" pitchFamily="18" charset="0"/>
                      </a:rPr>
                      <m:t>トランス</m:t>
                    </m:r>
                    <m:r>
                      <a:rPr lang="ja-JP" altLang="en-US" sz="2000" i="1">
                        <a:latin typeface="Cambria Math" panose="02040503050406030204" pitchFamily="18" charset="0"/>
                      </a:rPr>
                      <m:t>コンダクタンス</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𝑔</m:t>
                        </m:r>
                      </m:e>
                      <m:sub>
                        <m:r>
                          <a:rPr lang="en-US" altLang="ja-JP" sz="2000" b="0" i="1" smtClean="0">
                            <a:latin typeface="Cambria Math" panose="02040503050406030204" pitchFamily="18" charset="0"/>
                          </a:rPr>
                          <m:t>𝑚</m:t>
                        </m:r>
                      </m:sub>
                    </m:sSub>
                    <m:r>
                      <a:rPr lang="ja-JP" altLang="en-US" sz="2000" i="1">
                        <a:latin typeface="Cambria Math" panose="02040503050406030204" pitchFamily="18" charset="0"/>
                      </a:rPr>
                      <m:t>）</m:t>
                    </m:r>
                  </m:oMath>
                </a14:m>
                <a:endParaRPr lang="en-US" altLang="ja-JP" sz="2000" dirty="0"/>
              </a:p>
            </p:txBody>
          </p:sp>
        </mc:Choice>
        <mc:Fallback xmlns="">
          <p:sp>
            <p:nvSpPr>
              <p:cNvPr id="5" name="コンテンツ プレースホルダー 4">
                <a:extLst>
                  <a:ext uri="{FF2B5EF4-FFF2-40B4-BE49-F238E27FC236}">
                    <a16:creationId xmlns:a16="http://schemas.microsoft.com/office/drawing/2014/main" id="{4A26C06E-4AC0-2A1C-73DE-56C4A126F44D}"/>
                  </a:ext>
                </a:extLst>
              </p:cNvPr>
              <p:cNvSpPr>
                <a:spLocks noGrp="1" noRot="1" noChangeAspect="1" noMove="1" noResize="1" noEditPoints="1" noAdjustHandles="1" noChangeArrowheads="1" noChangeShapeType="1" noTextEdit="1"/>
              </p:cNvSpPr>
              <p:nvPr>
                <p:ph sz="quarter" idx="13"/>
              </p:nvPr>
            </p:nvSpPr>
            <p:spPr>
              <a:blipFill>
                <a:blip r:embed="rId2"/>
                <a:stretch>
                  <a:fillRect l="-489" t="-662"/>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59BF4A9D-93B7-7D75-094E-BDBBBFD3A005}"/>
              </a:ext>
            </a:extLst>
          </p:cNvPr>
          <p:cNvPicPr>
            <a:picLocks noChangeAspect="1"/>
          </p:cNvPicPr>
          <p:nvPr/>
        </p:nvPicPr>
        <p:blipFill>
          <a:blip r:embed="rId3"/>
          <a:stretch>
            <a:fillRect/>
          </a:stretch>
        </p:blipFill>
        <p:spPr>
          <a:xfrm>
            <a:off x="8981315" y="1874617"/>
            <a:ext cx="2228571" cy="3152381"/>
          </a:xfrm>
          <a:prstGeom prst="rect">
            <a:avLst/>
          </a:prstGeom>
        </p:spPr>
      </p:pic>
    </p:spTree>
    <p:extLst>
      <p:ext uri="{BB962C8B-B14F-4D97-AF65-F5344CB8AC3E}">
        <p14:creationId xmlns:p14="http://schemas.microsoft.com/office/powerpoint/2010/main" val="17652199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err="1"/>
              <a:t>nMOS</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90</a:t>
            </a:fld>
            <a:endParaRPr kumimoji="1" lang="ja-JP" altLang="en-US" sz="1400" dirty="0">
              <a:latin typeface="Meiryo UI" panose="020B0604030504040204" pitchFamily="50" charset="-128"/>
              <a:ea typeface="Meiryo UI" panose="020B0604030504040204" pitchFamily="50" charset="-128"/>
            </a:endParaRPr>
          </a:p>
        </p:txBody>
      </p:sp>
      <p:pic>
        <p:nvPicPr>
          <p:cNvPr id="13" name="グラフィックス 12">
            <a:extLst>
              <a:ext uri="{FF2B5EF4-FFF2-40B4-BE49-F238E27FC236}">
                <a16:creationId xmlns:a16="http://schemas.microsoft.com/office/drawing/2014/main" id="{EB9E61D9-353C-A97A-885A-2E338D4A13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584" y="3276181"/>
            <a:ext cx="5809674" cy="2999048"/>
          </a:xfrm>
          <a:prstGeom prst="rect">
            <a:avLst/>
          </a:prstGeom>
        </p:spPr>
      </p:pic>
      <p:cxnSp>
        <p:nvCxnSpPr>
          <p:cNvPr id="17" name="直線矢印コネクタ 16">
            <a:extLst>
              <a:ext uri="{FF2B5EF4-FFF2-40B4-BE49-F238E27FC236}">
                <a16:creationId xmlns:a16="http://schemas.microsoft.com/office/drawing/2014/main" id="{AD177C88-9ECE-CEA4-D5F1-23E366C7E9FC}"/>
              </a:ext>
            </a:extLst>
          </p:cNvPr>
          <p:cNvCxnSpPr>
            <a:cxnSpLocks/>
          </p:cNvCxnSpPr>
          <p:nvPr/>
        </p:nvCxnSpPr>
        <p:spPr>
          <a:xfrm>
            <a:off x="1561354" y="4013972"/>
            <a:ext cx="3392771"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EC68F19-45F7-946D-58F1-1027323F3CB9}"/>
              </a:ext>
            </a:extLst>
          </p:cNvPr>
          <p:cNvCxnSpPr/>
          <p:nvPr/>
        </p:nvCxnSpPr>
        <p:spPr>
          <a:xfrm>
            <a:off x="2290951" y="3693220"/>
            <a:ext cx="1933575"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9B9988-6BA8-3493-6405-BEBF69C10100}"/>
              </a:ext>
            </a:extLst>
          </p:cNvPr>
          <p:cNvSpPr txBox="1"/>
          <p:nvPr/>
        </p:nvSpPr>
        <p:spPr>
          <a:xfrm>
            <a:off x="2182095" y="3272282"/>
            <a:ext cx="2152650" cy="369332"/>
          </a:xfrm>
          <a:prstGeom prst="rect">
            <a:avLst/>
          </a:prstGeom>
          <a:solidFill>
            <a:schemeClr val="bg1"/>
          </a:solidFill>
        </p:spPr>
        <p:txBody>
          <a:bodyPr wrap="square" rtlCol="0">
            <a:spAutoFit/>
          </a:bodyPr>
          <a:lstStyle/>
          <a:p>
            <a:pPr algn="ctr"/>
            <a:r>
              <a:rPr kumimoji="1" lang="en-US" altLang="ja-JP" dirty="0">
                <a:solidFill>
                  <a:srgbClr val="FF0000"/>
                </a:solidFill>
              </a:rPr>
              <a:t>poly</a:t>
            </a:r>
            <a:endParaRPr kumimoji="1" lang="ja-JP" altLang="en-US" dirty="0">
              <a:solidFill>
                <a:srgbClr val="FF0000"/>
              </a:solidFill>
            </a:endParaRPr>
          </a:p>
        </p:txBody>
      </p:sp>
      <p:sp>
        <p:nvSpPr>
          <p:cNvPr id="25" name="テキスト ボックス 24">
            <a:extLst>
              <a:ext uri="{FF2B5EF4-FFF2-40B4-BE49-F238E27FC236}">
                <a16:creationId xmlns:a16="http://schemas.microsoft.com/office/drawing/2014/main" id="{CF1D1261-316F-5052-732E-EA2C390C37FF}"/>
              </a:ext>
            </a:extLst>
          </p:cNvPr>
          <p:cNvSpPr txBox="1"/>
          <p:nvPr/>
        </p:nvSpPr>
        <p:spPr>
          <a:xfrm>
            <a:off x="4484173" y="3543913"/>
            <a:ext cx="2593341" cy="369332"/>
          </a:xfrm>
          <a:prstGeom prst="rect">
            <a:avLst/>
          </a:prstGeom>
          <a:solidFill>
            <a:schemeClr val="bg1"/>
          </a:solidFill>
          <a:ln>
            <a:noFill/>
          </a:ln>
        </p:spPr>
        <p:txBody>
          <a:bodyPr wrap="square" rtlCol="0">
            <a:spAutoFit/>
          </a:bodyPr>
          <a:lstStyle/>
          <a:p>
            <a:pPr algn="ctr"/>
            <a:r>
              <a:rPr kumimoji="1" lang="en-US" altLang="ja-JP" dirty="0">
                <a:solidFill>
                  <a:schemeClr val="accent1"/>
                </a:solidFill>
              </a:rPr>
              <a:t>diff (</a:t>
            </a:r>
            <a:r>
              <a:rPr kumimoji="1" lang="ja-JP" altLang="en-US" dirty="0">
                <a:solidFill>
                  <a:schemeClr val="accent1"/>
                </a:solidFill>
              </a:rPr>
              <a:t>拡散層</a:t>
            </a:r>
            <a:r>
              <a:rPr kumimoji="1" lang="en-US" altLang="ja-JP" dirty="0">
                <a:solidFill>
                  <a:schemeClr val="accent1"/>
                </a:solidFill>
              </a:rPr>
              <a:t>)</a:t>
            </a:r>
            <a:endParaRPr kumimoji="1" lang="ja-JP" altLang="en-US" dirty="0">
              <a:solidFill>
                <a:schemeClr val="accent1"/>
              </a:solidFill>
            </a:endParaRPr>
          </a:p>
        </p:txBody>
      </p:sp>
      <p:cxnSp>
        <p:nvCxnSpPr>
          <p:cNvPr id="16" name="直線矢印コネクタ 15">
            <a:extLst>
              <a:ext uri="{FF2B5EF4-FFF2-40B4-BE49-F238E27FC236}">
                <a16:creationId xmlns:a16="http://schemas.microsoft.com/office/drawing/2014/main" id="{1E469C87-2DA2-F62A-5444-3F38CB6E7A64}"/>
              </a:ext>
            </a:extLst>
          </p:cNvPr>
          <p:cNvCxnSpPr>
            <a:cxnSpLocks/>
          </p:cNvCxnSpPr>
          <p:nvPr/>
        </p:nvCxnSpPr>
        <p:spPr>
          <a:xfrm>
            <a:off x="1494932" y="4101878"/>
            <a:ext cx="3549508"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D63E5594-FCC7-6006-C530-6501C3C031B1}"/>
              </a:ext>
            </a:extLst>
          </p:cNvPr>
          <p:cNvSpPr txBox="1"/>
          <p:nvPr/>
        </p:nvSpPr>
        <p:spPr>
          <a:xfrm>
            <a:off x="2181413" y="4144064"/>
            <a:ext cx="2152650" cy="369332"/>
          </a:xfrm>
          <a:prstGeom prst="rect">
            <a:avLst/>
          </a:prstGeom>
          <a:solidFill>
            <a:schemeClr val="bg1"/>
          </a:solidFill>
        </p:spPr>
        <p:txBody>
          <a:bodyPr wrap="square" rtlCol="0">
            <a:spAutoFit/>
          </a:bodyPr>
          <a:lstStyle/>
          <a:p>
            <a:pPr algn="ctr"/>
            <a:r>
              <a:rPr kumimoji="1" lang="en-US" altLang="ja-JP" dirty="0" err="1">
                <a:solidFill>
                  <a:srgbClr val="FF0000"/>
                </a:solidFill>
              </a:rPr>
              <a:t>nsdm</a:t>
            </a:r>
            <a:r>
              <a:rPr kumimoji="1" lang="en-US" altLang="ja-JP" dirty="0">
                <a:solidFill>
                  <a:srgbClr val="FF0000"/>
                </a:solidFill>
              </a:rPr>
              <a:t> (n+)</a:t>
            </a:r>
            <a:endParaRPr kumimoji="1" lang="ja-JP" altLang="en-US" dirty="0">
              <a:solidFill>
                <a:srgbClr val="FF0000"/>
              </a:solidFill>
            </a:endParaRPr>
          </a:p>
        </p:txBody>
      </p:sp>
      <p:pic>
        <p:nvPicPr>
          <p:cNvPr id="26" name="図 25">
            <a:extLst>
              <a:ext uri="{FF2B5EF4-FFF2-40B4-BE49-F238E27FC236}">
                <a16:creationId xmlns:a16="http://schemas.microsoft.com/office/drawing/2014/main" id="{B3EF99A2-9E9C-0D73-372E-75A94E58F6DE}"/>
              </a:ext>
            </a:extLst>
          </p:cNvPr>
          <p:cNvPicPr>
            <a:picLocks noChangeAspect="1"/>
          </p:cNvPicPr>
          <p:nvPr/>
        </p:nvPicPr>
        <p:blipFill>
          <a:blip r:embed="rId4"/>
          <a:stretch>
            <a:fillRect/>
          </a:stretch>
        </p:blipFill>
        <p:spPr>
          <a:xfrm>
            <a:off x="7998115" y="1243280"/>
            <a:ext cx="3213613" cy="4330206"/>
          </a:xfrm>
          <a:prstGeom prst="rect">
            <a:avLst/>
          </a:prstGeom>
        </p:spPr>
      </p:pic>
      <p:pic>
        <p:nvPicPr>
          <p:cNvPr id="28" name="図 27">
            <a:extLst>
              <a:ext uri="{FF2B5EF4-FFF2-40B4-BE49-F238E27FC236}">
                <a16:creationId xmlns:a16="http://schemas.microsoft.com/office/drawing/2014/main" id="{9A172F15-32C6-B493-B6AC-28854BA5AFED}"/>
              </a:ext>
            </a:extLst>
          </p:cNvPr>
          <p:cNvPicPr>
            <a:picLocks noChangeAspect="1"/>
          </p:cNvPicPr>
          <p:nvPr/>
        </p:nvPicPr>
        <p:blipFill>
          <a:blip r:embed="rId5"/>
          <a:stretch>
            <a:fillRect/>
          </a:stretch>
        </p:blipFill>
        <p:spPr>
          <a:xfrm>
            <a:off x="7998115" y="5531119"/>
            <a:ext cx="3213613" cy="854251"/>
          </a:xfrm>
          <a:prstGeom prst="rect">
            <a:avLst/>
          </a:prstGeom>
        </p:spPr>
      </p:pic>
      <p:sp>
        <p:nvSpPr>
          <p:cNvPr id="2" name="テキスト ボックス 1">
            <a:extLst>
              <a:ext uri="{FF2B5EF4-FFF2-40B4-BE49-F238E27FC236}">
                <a16:creationId xmlns:a16="http://schemas.microsoft.com/office/drawing/2014/main" id="{EF0760FA-8200-C5ED-AB70-C3B43B7C8DFE}"/>
              </a:ext>
            </a:extLst>
          </p:cNvPr>
          <p:cNvSpPr txBox="1"/>
          <p:nvPr/>
        </p:nvSpPr>
        <p:spPr>
          <a:xfrm>
            <a:off x="353583" y="1326441"/>
            <a:ext cx="7523592" cy="1477328"/>
          </a:xfrm>
          <a:prstGeom prst="rect">
            <a:avLst/>
          </a:prstGeom>
          <a:noFill/>
        </p:spPr>
        <p:txBody>
          <a:bodyPr wrap="square" rtlCol="0">
            <a:spAutoFit/>
          </a:bodyPr>
          <a:lstStyle/>
          <a:p>
            <a:r>
              <a:rPr kumimoji="1" lang="en-US" altLang="ja-JP" dirty="0"/>
              <a:t>diff</a:t>
            </a:r>
            <a:r>
              <a:rPr kumimoji="1" lang="ja-JP" altLang="en-US" dirty="0"/>
              <a:t> </a:t>
            </a:r>
            <a:r>
              <a:rPr kumimoji="1" lang="en-US" altLang="ja-JP" dirty="0"/>
              <a:t>/ active	well</a:t>
            </a:r>
            <a:r>
              <a:rPr kumimoji="1" lang="ja-JP" altLang="en-US" dirty="0"/>
              <a:t>または</a:t>
            </a:r>
            <a:r>
              <a:rPr kumimoji="1" lang="en-US" altLang="ja-JP" dirty="0"/>
              <a:t>substrate</a:t>
            </a:r>
            <a:r>
              <a:rPr kumimoji="1" lang="ja-JP" altLang="en-US" dirty="0"/>
              <a:t>と対になるタイプの拡散層</a:t>
            </a:r>
            <a:endParaRPr kumimoji="1" lang="en-US" altLang="ja-JP" dirty="0"/>
          </a:p>
          <a:p>
            <a:r>
              <a:rPr kumimoji="1" lang="en-US" altLang="ja-JP" dirty="0" err="1"/>
              <a:t>nsdm</a:t>
            </a:r>
            <a:r>
              <a:rPr kumimoji="1" lang="en-US" altLang="ja-JP" dirty="0"/>
              <a:t>		</a:t>
            </a:r>
            <a:r>
              <a:rPr kumimoji="1" lang="ja-JP" altLang="en-US" dirty="0"/>
              <a:t>不純物注入による</a:t>
            </a:r>
            <a:r>
              <a:rPr kumimoji="1" lang="en-US" altLang="ja-JP" dirty="0"/>
              <a:t>N+</a:t>
            </a:r>
            <a:r>
              <a:rPr kumimoji="1" lang="ja-JP" altLang="en-US" dirty="0"/>
              <a:t>イオン領域</a:t>
            </a:r>
            <a:endParaRPr kumimoji="1" lang="en-US" altLang="ja-JP" dirty="0"/>
          </a:p>
          <a:p>
            <a:r>
              <a:rPr kumimoji="1" lang="en-US" altLang="ja-JP" dirty="0"/>
              <a:t>poly		</a:t>
            </a:r>
            <a:r>
              <a:rPr kumimoji="1" lang="ja-JP" altLang="en-US" dirty="0"/>
              <a:t>ポリシリコン</a:t>
            </a:r>
            <a:endParaRPr kumimoji="1" lang="en-US" altLang="ja-JP" dirty="0"/>
          </a:p>
          <a:p>
            <a:endParaRPr kumimoji="1" lang="en-US" altLang="ja-JP" dirty="0"/>
          </a:p>
          <a:p>
            <a:r>
              <a:rPr kumimoji="1" lang="en-US" altLang="ja-JP" dirty="0"/>
              <a:t>PCELL</a:t>
            </a:r>
            <a:r>
              <a:rPr kumimoji="1" lang="ja-JP" altLang="en-US" dirty="0"/>
              <a:t>では、</a:t>
            </a:r>
            <a:r>
              <a:rPr kumimoji="1" lang="en-US" altLang="ja-JP" dirty="0" err="1"/>
              <a:t>pwell</a:t>
            </a:r>
            <a:r>
              <a:rPr kumimoji="1" lang="en-US" altLang="ja-JP" dirty="0"/>
              <a:t>, </a:t>
            </a:r>
            <a:r>
              <a:rPr kumimoji="1" lang="en-US" altLang="ja-JP" dirty="0" err="1"/>
              <a:t>dnwell</a:t>
            </a:r>
            <a:r>
              <a:rPr kumimoji="1" lang="ja-JP" altLang="en-US" dirty="0"/>
              <a:t>は描かれない</a:t>
            </a:r>
            <a:r>
              <a:rPr kumimoji="1" lang="en-US" altLang="ja-JP" dirty="0"/>
              <a:t> </a:t>
            </a:r>
            <a:endParaRPr kumimoji="1" lang="ja-JP" altLang="en-US" dirty="0"/>
          </a:p>
        </p:txBody>
      </p:sp>
    </p:spTree>
    <p:extLst>
      <p:ext uri="{BB962C8B-B14F-4D97-AF65-F5344CB8AC3E}">
        <p14:creationId xmlns:p14="http://schemas.microsoft.com/office/powerpoint/2010/main" val="24681453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err="1"/>
              <a:t>nMOS</a:t>
            </a:r>
            <a:r>
              <a:rPr lang="ja-JP" altLang="en-US" dirty="0"/>
              <a:t>トランジスタ</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91</a:t>
            </a:fld>
            <a:endParaRPr kumimoji="1" lang="ja-JP" altLang="en-US" dirty="0">
              <a:latin typeface="Meiryo UI" panose="020B0604030504040204" pitchFamily="50" charset="-128"/>
              <a:ea typeface="Meiryo UI" panose="020B0604030504040204" pitchFamily="50" charset="-128"/>
            </a:endParaRPr>
          </a:p>
        </p:txBody>
      </p:sp>
      <p:pic>
        <p:nvPicPr>
          <p:cNvPr id="13" name="グラフィックス 12">
            <a:extLst>
              <a:ext uri="{FF2B5EF4-FFF2-40B4-BE49-F238E27FC236}">
                <a16:creationId xmlns:a16="http://schemas.microsoft.com/office/drawing/2014/main" id="{EB9E61D9-353C-A97A-885A-2E338D4A13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097" y="2318238"/>
            <a:ext cx="5809674" cy="2999048"/>
          </a:xfrm>
          <a:prstGeom prst="rect">
            <a:avLst/>
          </a:prstGeom>
        </p:spPr>
      </p:pic>
      <p:pic>
        <p:nvPicPr>
          <p:cNvPr id="11" name="図 10">
            <a:extLst>
              <a:ext uri="{FF2B5EF4-FFF2-40B4-BE49-F238E27FC236}">
                <a16:creationId xmlns:a16="http://schemas.microsoft.com/office/drawing/2014/main" id="{2B2C576A-6F4C-48A8-C514-7E351BDC7A61}"/>
              </a:ext>
            </a:extLst>
          </p:cNvPr>
          <p:cNvPicPr>
            <a:picLocks noChangeAspect="1"/>
          </p:cNvPicPr>
          <p:nvPr/>
        </p:nvPicPr>
        <p:blipFill>
          <a:blip r:embed="rId4"/>
          <a:stretch>
            <a:fillRect/>
          </a:stretch>
        </p:blipFill>
        <p:spPr>
          <a:xfrm>
            <a:off x="8015161" y="1342574"/>
            <a:ext cx="2796587" cy="4950376"/>
          </a:xfrm>
          <a:prstGeom prst="rect">
            <a:avLst/>
          </a:prstGeom>
        </p:spPr>
      </p:pic>
      <p:sp>
        <p:nvSpPr>
          <p:cNvPr id="2" name="楕円 1">
            <a:extLst>
              <a:ext uri="{FF2B5EF4-FFF2-40B4-BE49-F238E27FC236}">
                <a16:creationId xmlns:a16="http://schemas.microsoft.com/office/drawing/2014/main" id="{64AE85C6-2D4F-5D53-2AE1-8C55ABDC2D0D}"/>
              </a:ext>
            </a:extLst>
          </p:cNvPr>
          <p:cNvSpPr/>
          <p:nvPr/>
        </p:nvSpPr>
        <p:spPr>
          <a:xfrm>
            <a:off x="2362199" y="2828925"/>
            <a:ext cx="1933575" cy="43814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CCCEEBA-FC07-829C-8664-07D684108B8F}"/>
              </a:ext>
            </a:extLst>
          </p:cNvPr>
          <p:cNvSpPr txBox="1"/>
          <p:nvPr/>
        </p:nvSpPr>
        <p:spPr>
          <a:xfrm>
            <a:off x="1237813" y="3777755"/>
            <a:ext cx="4172242" cy="646331"/>
          </a:xfrm>
          <a:prstGeom prst="rect">
            <a:avLst/>
          </a:prstGeom>
          <a:solidFill>
            <a:schemeClr val="bg1"/>
          </a:solidFill>
        </p:spPr>
        <p:txBody>
          <a:bodyPr wrap="square" rtlCol="0">
            <a:spAutoFit/>
          </a:bodyPr>
          <a:lstStyle/>
          <a:p>
            <a:pPr algn="ctr"/>
            <a:r>
              <a:rPr kumimoji="1" lang="en-US" altLang="ja-JP" dirty="0"/>
              <a:t>poly</a:t>
            </a:r>
            <a:r>
              <a:rPr kumimoji="1" lang="ja-JP" altLang="en-US" dirty="0"/>
              <a:t>と</a:t>
            </a:r>
            <a:r>
              <a:rPr kumimoji="1" lang="en-US" altLang="ja-JP" dirty="0"/>
              <a:t>diff</a:t>
            </a:r>
            <a:r>
              <a:rPr kumimoji="1" lang="ja-JP" altLang="en-US" dirty="0"/>
              <a:t>が</a:t>
            </a:r>
            <a:r>
              <a:rPr kumimoji="1" lang="ja-JP" altLang="en-US" dirty="0">
                <a:solidFill>
                  <a:schemeClr val="accent1"/>
                </a:solidFill>
              </a:rPr>
              <a:t>絶縁層を挟んで</a:t>
            </a:r>
            <a:r>
              <a:rPr kumimoji="1" lang="ja-JP" altLang="en-US" dirty="0"/>
              <a:t>重なった</a:t>
            </a:r>
            <a:br>
              <a:rPr kumimoji="1" lang="en-US" altLang="ja-JP" dirty="0"/>
            </a:br>
            <a:r>
              <a:rPr kumimoji="1" lang="ja-JP" altLang="en-US" dirty="0"/>
              <a:t>部分がトランジスタ</a:t>
            </a:r>
          </a:p>
        </p:txBody>
      </p:sp>
      <p:cxnSp>
        <p:nvCxnSpPr>
          <p:cNvPr id="10" name="直線矢印コネクタ 9">
            <a:extLst>
              <a:ext uri="{FF2B5EF4-FFF2-40B4-BE49-F238E27FC236}">
                <a16:creationId xmlns:a16="http://schemas.microsoft.com/office/drawing/2014/main" id="{D8804EB5-8C5D-759F-E165-EC71D4465DA4}"/>
              </a:ext>
            </a:extLst>
          </p:cNvPr>
          <p:cNvCxnSpPr/>
          <p:nvPr/>
        </p:nvCxnSpPr>
        <p:spPr>
          <a:xfrm>
            <a:off x="9134475" y="4146852"/>
            <a:ext cx="4762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AB50C49-F585-6B2E-5049-D42F601E5058}"/>
              </a:ext>
            </a:extLst>
          </p:cNvPr>
          <p:cNvCxnSpPr>
            <a:cxnSpLocks/>
          </p:cNvCxnSpPr>
          <p:nvPr/>
        </p:nvCxnSpPr>
        <p:spPr>
          <a:xfrm>
            <a:off x="9365942" y="2882283"/>
            <a:ext cx="0" cy="272544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C91DDC9-53EC-4492-28D2-B1AF94E8B63E}"/>
                  </a:ext>
                </a:extLst>
              </p:cNvPr>
              <p:cNvSpPr txBox="1"/>
              <p:nvPr/>
            </p:nvSpPr>
            <p:spPr>
              <a:xfrm>
                <a:off x="9661117" y="4008352"/>
                <a:ext cx="81028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𝐿</m:t>
                      </m:r>
                    </m:oMath>
                    <m:oMath xmlns:m="http://schemas.openxmlformats.org/officeDocument/2006/math">
                      <m:r>
                        <a:rPr kumimoji="1" lang="en-US" altLang="ja-JP" b="0" i="1" smtClean="0">
                          <a:solidFill>
                            <a:schemeClr val="bg1"/>
                          </a:solidFill>
                          <a:latin typeface="Cambria Math" panose="02040503050406030204" pitchFamily="18" charset="0"/>
                        </a:rPr>
                        <m:t>0.18</m:t>
                      </m:r>
                      <m:r>
                        <m:rPr>
                          <m:sty m:val="p"/>
                        </m:rPr>
                        <a:rPr kumimoji="1" lang="en-US" altLang="ja-JP" i="1">
                          <a:solidFill>
                            <a:schemeClr val="bg1"/>
                          </a:solidFill>
                          <a:latin typeface="Cambria Math" panose="02040503050406030204" pitchFamily="18" charset="0"/>
                        </a:rPr>
                        <m:t>μ</m:t>
                      </m:r>
                      <m:r>
                        <a:rPr kumimoji="1" lang="en-US" altLang="ja-JP" b="0" i="1" smtClean="0">
                          <a:solidFill>
                            <a:schemeClr val="bg1"/>
                          </a:solidFill>
                          <a:latin typeface="Cambria Math" panose="02040503050406030204" pitchFamily="18" charset="0"/>
                        </a:rPr>
                        <m:t>𝑚</m:t>
                      </m:r>
                    </m:oMath>
                  </m:oMathPara>
                </a14:m>
                <a:endParaRPr kumimoji="1" lang="ja-JP" altLang="en-US" dirty="0">
                  <a:solidFill>
                    <a:schemeClr val="bg1"/>
                  </a:solidFill>
                </a:endParaRPr>
              </a:p>
            </p:txBody>
          </p:sp>
        </mc:Choice>
        <mc:Fallback xmlns="">
          <p:sp>
            <p:nvSpPr>
              <p:cNvPr id="16" name="テキスト ボックス 15">
                <a:extLst>
                  <a:ext uri="{FF2B5EF4-FFF2-40B4-BE49-F238E27FC236}">
                    <a16:creationId xmlns:a16="http://schemas.microsoft.com/office/drawing/2014/main" id="{8C91DDC9-53EC-4492-28D2-B1AF94E8B63E}"/>
                  </a:ext>
                </a:extLst>
              </p:cNvPr>
              <p:cNvSpPr txBox="1">
                <a:spLocks noRot="1" noChangeAspect="1" noMove="1" noResize="1" noEditPoints="1" noAdjustHandles="1" noChangeArrowheads="1" noChangeShapeType="1" noTextEdit="1"/>
              </p:cNvSpPr>
              <p:nvPr/>
            </p:nvSpPr>
            <p:spPr>
              <a:xfrm>
                <a:off x="9661117" y="4008352"/>
                <a:ext cx="810286" cy="553998"/>
              </a:xfrm>
              <a:prstGeom prst="rect">
                <a:avLst/>
              </a:prstGeom>
              <a:blipFill>
                <a:blip r:embed="rId5"/>
                <a:stretch>
                  <a:fillRect l="-6767" r="-3759"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959D6FA-2A6C-61E1-3170-5329E8643DC7}"/>
                  </a:ext>
                </a:extLst>
              </p:cNvPr>
              <p:cNvSpPr txBox="1"/>
              <p:nvPr/>
            </p:nvSpPr>
            <p:spPr>
              <a:xfrm>
                <a:off x="9031577" y="5642031"/>
                <a:ext cx="682046" cy="5539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𝑊</m:t>
                      </m:r>
                    </m:oMath>
                  </m:oMathPara>
                </a14:m>
                <a:endParaRPr kumimoji="1" lang="en-US" altLang="ja-JP" b="0" i="1" dirty="0">
                  <a:solidFill>
                    <a:schemeClr val="bg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1.0</m:t>
                      </m:r>
                      <m:r>
                        <m:rPr>
                          <m:sty m:val="p"/>
                        </m:rPr>
                        <a:rPr kumimoji="1" lang="en-US" altLang="ja-JP" i="1">
                          <a:solidFill>
                            <a:schemeClr val="bg1"/>
                          </a:solidFill>
                          <a:latin typeface="Cambria Math" panose="02040503050406030204" pitchFamily="18" charset="0"/>
                        </a:rPr>
                        <m:t>μ</m:t>
                      </m:r>
                      <m:r>
                        <a:rPr kumimoji="1" lang="en-US" altLang="ja-JP" b="0" i="1" smtClean="0">
                          <a:solidFill>
                            <a:schemeClr val="bg1"/>
                          </a:solidFill>
                          <a:latin typeface="Cambria Math" panose="02040503050406030204" pitchFamily="18" charset="0"/>
                        </a:rPr>
                        <m:t>𝑚</m:t>
                      </m:r>
                    </m:oMath>
                  </m:oMathPara>
                </a14:m>
                <a:endParaRPr kumimoji="1" lang="ja-JP" altLang="en-US" dirty="0">
                  <a:solidFill>
                    <a:schemeClr val="bg1"/>
                  </a:solidFill>
                </a:endParaRPr>
              </a:p>
            </p:txBody>
          </p:sp>
        </mc:Choice>
        <mc:Fallback xmlns="">
          <p:sp>
            <p:nvSpPr>
              <p:cNvPr id="18" name="テキスト ボックス 17">
                <a:extLst>
                  <a:ext uri="{FF2B5EF4-FFF2-40B4-BE49-F238E27FC236}">
                    <a16:creationId xmlns:a16="http://schemas.microsoft.com/office/drawing/2014/main" id="{7959D6FA-2A6C-61E1-3170-5329E8643DC7}"/>
                  </a:ext>
                </a:extLst>
              </p:cNvPr>
              <p:cNvSpPr txBox="1">
                <a:spLocks noRot="1" noChangeAspect="1" noMove="1" noResize="1" noEditPoints="1" noAdjustHandles="1" noChangeArrowheads="1" noChangeShapeType="1" noTextEdit="1"/>
              </p:cNvSpPr>
              <p:nvPr/>
            </p:nvSpPr>
            <p:spPr>
              <a:xfrm>
                <a:off x="9031577" y="5642031"/>
                <a:ext cx="682046" cy="553998"/>
              </a:xfrm>
              <a:prstGeom prst="rect">
                <a:avLst/>
              </a:prstGeom>
              <a:blipFill>
                <a:blip r:embed="rId6"/>
                <a:stretch>
                  <a:fillRect l="-11712" r="-901" b="-13333"/>
                </a:stretch>
              </a:blipFill>
            </p:spPr>
            <p:txBody>
              <a:bodyPr/>
              <a:lstStyle/>
              <a:p>
                <a:r>
                  <a:rPr lang="ja-JP" altLang="en-US">
                    <a:noFill/>
                  </a:rPr>
                  <a:t> </a:t>
                </a:r>
              </a:p>
            </p:txBody>
          </p:sp>
        </mc:Fallback>
      </mc:AlternateContent>
      <p:sp>
        <p:nvSpPr>
          <p:cNvPr id="9" name="矢印: 左右 8">
            <a:extLst>
              <a:ext uri="{FF2B5EF4-FFF2-40B4-BE49-F238E27FC236}">
                <a16:creationId xmlns:a16="http://schemas.microsoft.com/office/drawing/2014/main" id="{8459E407-619A-3D17-EA36-56E568E28ED5}"/>
              </a:ext>
            </a:extLst>
          </p:cNvPr>
          <p:cNvSpPr/>
          <p:nvPr/>
        </p:nvSpPr>
        <p:spPr>
          <a:xfrm>
            <a:off x="8603943" y="3264912"/>
            <a:ext cx="1523997" cy="268703"/>
          </a:xfrm>
          <a:prstGeom prst="leftRightArrow">
            <a:avLst/>
          </a:prstGeom>
          <a:solidFill>
            <a:srgbClr val="00B0F0"/>
          </a:solidFill>
          <a:ln>
            <a:solidFill>
              <a:srgbClr val="0070C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0F9D621-65A0-8CD9-6DA1-32A521171CE1}"/>
              </a:ext>
            </a:extLst>
          </p:cNvPr>
          <p:cNvSpPr txBox="1"/>
          <p:nvPr/>
        </p:nvSpPr>
        <p:spPr>
          <a:xfrm>
            <a:off x="444500" y="5468104"/>
            <a:ext cx="5784271" cy="830997"/>
          </a:xfrm>
          <a:prstGeom prst="rect">
            <a:avLst/>
          </a:prstGeom>
          <a:noFill/>
        </p:spPr>
        <p:txBody>
          <a:bodyPr wrap="square" rtlCol="0">
            <a:spAutoFit/>
          </a:bodyPr>
          <a:lstStyle/>
          <a:p>
            <a:pPr algn="ctr"/>
            <a:r>
              <a:rPr kumimoji="1" lang="ja-JP" altLang="en-US" sz="2400" b="1" dirty="0">
                <a:solidFill>
                  <a:srgbClr val="FF0000"/>
                </a:solidFill>
              </a:rPr>
              <a:t>電流が流れる方向を基準として</a:t>
            </a:r>
            <a:br>
              <a:rPr kumimoji="1" lang="en-US" altLang="ja-JP" sz="2400" b="1" dirty="0">
                <a:solidFill>
                  <a:srgbClr val="FF0000"/>
                </a:solidFill>
              </a:rPr>
            </a:br>
            <a:r>
              <a:rPr kumimoji="1" lang="en-US" altLang="ja-JP" sz="2400" b="1" dirty="0">
                <a:solidFill>
                  <a:srgbClr val="FF0000"/>
                </a:solidFill>
              </a:rPr>
              <a:t>L</a:t>
            </a:r>
            <a:r>
              <a:rPr kumimoji="1" lang="ja-JP" altLang="en-US" sz="2400" b="1" dirty="0">
                <a:solidFill>
                  <a:srgbClr val="FF0000"/>
                </a:solidFill>
              </a:rPr>
              <a:t>と</a:t>
            </a:r>
            <a:r>
              <a:rPr kumimoji="1" lang="en-US" altLang="ja-JP" sz="2400" b="1" dirty="0">
                <a:solidFill>
                  <a:srgbClr val="FF0000"/>
                </a:solidFill>
              </a:rPr>
              <a:t>W</a:t>
            </a:r>
            <a:r>
              <a:rPr kumimoji="1" lang="ja-JP" altLang="en-US" sz="2400" b="1" dirty="0">
                <a:solidFill>
                  <a:srgbClr val="FF0000"/>
                </a:solidFill>
              </a:rPr>
              <a:t>の方向が定まる</a:t>
            </a:r>
          </a:p>
        </p:txBody>
      </p:sp>
    </p:spTree>
    <p:extLst>
      <p:ext uri="{BB962C8B-B14F-4D97-AF65-F5344CB8AC3E}">
        <p14:creationId xmlns:p14="http://schemas.microsoft.com/office/powerpoint/2010/main" val="32295385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normAutofit/>
          </a:bodyPr>
          <a:lstStyle/>
          <a:p>
            <a:r>
              <a:rPr lang="ja-JP" altLang="en-US" dirty="0"/>
              <a:t>ポリ抵抗</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92</a:t>
            </a:fld>
            <a:endParaRPr kumimoji="1" lang="ja-JP" altLang="en-US" dirty="0">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2B2C576A-6F4C-48A8-C514-7E351BDC7A61}"/>
              </a:ext>
            </a:extLst>
          </p:cNvPr>
          <p:cNvPicPr>
            <a:picLocks noChangeAspect="1"/>
          </p:cNvPicPr>
          <p:nvPr/>
        </p:nvPicPr>
        <p:blipFill>
          <a:blip r:embed="rId2"/>
          <a:stretch>
            <a:fillRect/>
          </a:stretch>
        </p:blipFill>
        <p:spPr>
          <a:xfrm>
            <a:off x="8015161" y="1342574"/>
            <a:ext cx="2796587" cy="4950376"/>
          </a:xfrm>
          <a:prstGeom prst="rect">
            <a:avLst/>
          </a:prstGeom>
        </p:spPr>
      </p:pic>
      <p:cxnSp>
        <p:nvCxnSpPr>
          <p:cNvPr id="10" name="直線矢印コネクタ 9">
            <a:extLst>
              <a:ext uri="{FF2B5EF4-FFF2-40B4-BE49-F238E27FC236}">
                <a16:creationId xmlns:a16="http://schemas.microsoft.com/office/drawing/2014/main" id="{D8804EB5-8C5D-759F-E165-EC71D4465DA4}"/>
              </a:ext>
            </a:extLst>
          </p:cNvPr>
          <p:cNvCxnSpPr/>
          <p:nvPr/>
        </p:nvCxnSpPr>
        <p:spPr>
          <a:xfrm>
            <a:off x="9134475" y="4146852"/>
            <a:ext cx="4762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AB50C49-F585-6B2E-5049-D42F601E5058}"/>
              </a:ext>
            </a:extLst>
          </p:cNvPr>
          <p:cNvCxnSpPr>
            <a:cxnSpLocks/>
          </p:cNvCxnSpPr>
          <p:nvPr/>
        </p:nvCxnSpPr>
        <p:spPr>
          <a:xfrm>
            <a:off x="9365942" y="2882283"/>
            <a:ext cx="0" cy="272544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C91DDC9-53EC-4492-28D2-B1AF94E8B63E}"/>
                  </a:ext>
                </a:extLst>
              </p:cNvPr>
              <p:cNvSpPr txBox="1"/>
              <p:nvPr/>
            </p:nvSpPr>
            <p:spPr>
              <a:xfrm>
                <a:off x="9661117" y="4008352"/>
                <a:ext cx="81028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𝐿</m:t>
                      </m:r>
                    </m:oMath>
                    <m:oMath xmlns:m="http://schemas.openxmlformats.org/officeDocument/2006/math">
                      <m:r>
                        <a:rPr kumimoji="1" lang="en-US" altLang="ja-JP" b="0" i="1" smtClean="0">
                          <a:solidFill>
                            <a:schemeClr val="bg1"/>
                          </a:solidFill>
                          <a:latin typeface="Cambria Math" panose="02040503050406030204" pitchFamily="18" charset="0"/>
                        </a:rPr>
                        <m:t>0.18</m:t>
                      </m:r>
                      <m:r>
                        <m:rPr>
                          <m:sty m:val="p"/>
                        </m:rPr>
                        <a:rPr kumimoji="1" lang="en-US" altLang="ja-JP" i="1">
                          <a:solidFill>
                            <a:schemeClr val="bg1"/>
                          </a:solidFill>
                          <a:latin typeface="Cambria Math" panose="02040503050406030204" pitchFamily="18" charset="0"/>
                        </a:rPr>
                        <m:t>μ</m:t>
                      </m:r>
                      <m:r>
                        <a:rPr kumimoji="1" lang="en-US" altLang="ja-JP" b="0" i="1" smtClean="0">
                          <a:solidFill>
                            <a:schemeClr val="bg1"/>
                          </a:solidFill>
                          <a:latin typeface="Cambria Math" panose="02040503050406030204" pitchFamily="18" charset="0"/>
                        </a:rPr>
                        <m:t>𝑚</m:t>
                      </m:r>
                    </m:oMath>
                  </m:oMathPara>
                </a14:m>
                <a:endParaRPr kumimoji="1" lang="ja-JP" altLang="en-US" dirty="0">
                  <a:solidFill>
                    <a:schemeClr val="bg1"/>
                  </a:solidFill>
                </a:endParaRPr>
              </a:p>
            </p:txBody>
          </p:sp>
        </mc:Choice>
        <mc:Fallback xmlns="">
          <p:sp>
            <p:nvSpPr>
              <p:cNvPr id="16" name="テキスト ボックス 15">
                <a:extLst>
                  <a:ext uri="{FF2B5EF4-FFF2-40B4-BE49-F238E27FC236}">
                    <a16:creationId xmlns:a16="http://schemas.microsoft.com/office/drawing/2014/main" id="{8C91DDC9-53EC-4492-28D2-B1AF94E8B63E}"/>
                  </a:ext>
                </a:extLst>
              </p:cNvPr>
              <p:cNvSpPr txBox="1">
                <a:spLocks noRot="1" noChangeAspect="1" noMove="1" noResize="1" noEditPoints="1" noAdjustHandles="1" noChangeArrowheads="1" noChangeShapeType="1" noTextEdit="1"/>
              </p:cNvSpPr>
              <p:nvPr/>
            </p:nvSpPr>
            <p:spPr>
              <a:xfrm>
                <a:off x="9661117" y="4008352"/>
                <a:ext cx="810286" cy="553998"/>
              </a:xfrm>
              <a:prstGeom prst="rect">
                <a:avLst/>
              </a:prstGeom>
              <a:blipFill>
                <a:blip r:embed="rId5"/>
                <a:stretch>
                  <a:fillRect l="-6767" r="-3759"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959D6FA-2A6C-61E1-3170-5329E8643DC7}"/>
                  </a:ext>
                </a:extLst>
              </p:cNvPr>
              <p:cNvSpPr txBox="1"/>
              <p:nvPr/>
            </p:nvSpPr>
            <p:spPr>
              <a:xfrm>
                <a:off x="9031577" y="5642031"/>
                <a:ext cx="682046" cy="5539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𝑊</m:t>
                      </m:r>
                    </m:oMath>
                  </m:oMathPara>
                </a14:m>
                <a:endParaRPr kumimoji="1" lang="en-US" altLang="ja-JP" b="0" i="1" dirty="0">
                  <a:solidFill>
                    <a:schemeClr val="bg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1.0</m:t>
                      </m:r>
                      <m:r>
                        <m:rPr>
                          <m:sty m:val="p"/>
                        </m:rPr>
                        <a:rPr kumimoji="1" lang="en-US" altLang="ja-JP" i="1">
                          <a:solidFill>
                            <a:schemeClr val="bg1"/>
                          </a:solidFill>
                          <a:latin typeface="Cambria Math" panose="02040503050406030204" pitchFamily="18" charset="0"/>
                        </a:rPr>
                        <m:t>μ</m:t>
                      </m:r>
                      <m:r>
                        <a:rPr kumimoji="1" lang="en-US" altLang="ja-JP" b="0" i="1" smtClean="0">
                          <a:solidFill>
                            <a:schemeClr val="bg1"/>
                          </a:solidFill>
                          <a:latin typeface="Cambria Math" panose="02040503050406030204" pitchFamily="18" charset="0"/>
                        </a:rPr>
                        <m:t>𝑚</m:t>
                      </m:r>
                    </m:oMath>
                  </m:oMathPara>
                </a14:m>
                <a:endParaRPr kumimoji="1" lang="ja-JP" altLang="en-US" dirty="0">
                  <a:solidFill>
                    <a:schemeClr val="bg1"/>
                  </a:solidFill>
                </a:endParaRPr>
              </a:p>
            </p:txBody>
          </p:sp>
        </mc:Choice>
        <mc:Fallback xmlns="">
          <p:sp>
            <p:nvSpPr>
              <p:cNvPr id="18" name="テキスト ボックス 17">
                <a:extLst>
                  <a:ext uri="{FF2B5EF4-FFF2-40B4-BE49-F238E27FC236}">
                    <a16:creationId xmlns:a16="http://schemas.microsoft.com/office/drawing/2014/main" id="{7959D6FA-2A6C-61E1-3170-5329E8643DC7}"/>
                  </a:ext>
                </a:extLst>
              </p:cNvPr>
              <p:cNvSpPr txBox="1">
                <a:spLocks noRot="1" noChangeAspect="1" noMove="1" noResize="1" noEditPoints="1" noAdjustHandles="1" noChangeArrowheads="1" noChangeShapeType="1" noTextEdit="1"/>
              </p:cNvSpPr>
              <p:nvPr/>
            </p:nvSpPr>
            <p:spPr>
              <a:xfrm>
                <a:off x="9031577" y="5642031"/>
                <a:ext cx="682046" cy="553998"/>
              </a:xfrm>
              <a:prstGeom prst="rect">
                <a:avLst/>
              </a:prstGeom>
              <a:blipFill>
                <a:blip r:embed="rId6"/>
                <a:stretch>
                  <a:fillRect l="-11712" r="-901" b="-13333"/>
                </a:stretch>
              </a:blipFill>
            </p:spPr>
            <p:txBody>
              <a:bodyPr/>
              <a:lstStyle/>
              <a:p>
                <a:r>
                  <a:rPr lang="ja-JP" altLang="en-US">
                    <a:noFill/>
                  </a:rPr>
                  <a:t> </a:t>
                </a:r>
              </a:p>
            </p:txBody>
          </p:sp>
        </mc:Fallback>
      </mc:AlternateContent>
      <p:sp>
        <p:nvSpPr>
          <p:cNvPr id="9" name="矢印: 左右 8">
            <a:extLst>
              <a:ext uri="{FF2B5EF4-FFF2-40B4-BE49-F238E27FC236}">
                <a16:creationId xmlns:a16="http://schemas.microsoft.com/office/drawing/2014/main" id="{8459E407-619A-3D17-EA36-56E568E28ED5}"/>
              </a:ext>
            </a:extLst>
          </p:cNvPr>
          <p:cNvSpPr/>
          <p:nvPr/>
        </p:nvSpPr>
        <p:spPr>
          <a:xfrm>
            <a:off x="8603943" y="3264912"/>
            <a:ext cx="1523997" cy="268703"/>
          </a:xfrm>
          <a:prstGeom prst="leftRightArrow">
            <a:avLst/>
          </a:prstGeom>
          <a:solidFill>
            <a:srgbClr val="00B0F0"/>
          </a:solidFill>
          <a:ln>
            <a:solidFill>
              <a:srgbClr val="0070C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0F9D621-65A0-8CD9-6DA1-32A521171CE1}"/>
              </a:ext>
            </a:extLst>
          </p:cNvPr>
          <p:cNvSpPr txBox="1"/>
          <p:nvPr/>
        </p:nvSpPr>
        <p:spPr>
          <a:xfrm>
            <a:off x="394136" y="5734395"/>
            <a:ext cx="5784271" cy="830997"/>
          </a:xfrm>
          <a:prstGeom prst="rect">
            <a:avLst/>
          </a:prstGeom>
          <a:noFill/>
        </p:spPr>
        <p:txBody>
          <a:bodyPr wrap="square" rtlCol="0">
            <a:spAutoFit/>
          </a:bodyPr>
          <a:lstStyle/>
          <a:p>
            <a:pPr algn="ctr"/>
            <a:r>
              <a:rPr kumimoji="1" lang="ja-JP" altLang="en-US" sz="2400" b="1" dirty="0">
                <a:solidFill>
                  <a:srgbClr val="FF0000"/>
                </a:solidFill>
              </a:rPr>
              <a:t>電流が流れる方向を基準として</a:t>
            </a:r>
            <a:br>
              <a:rPr kumimoji="1" lang="en-US" altLang="ja-JP" sz="2400" b="1" dirty="0">
                <a:solidFill>
                  <a:srgbClr val="FF0000"/>
                </a:solidFill>
              </a:rPr>
            </a:br>
            <a:r>
              <a:rPr kumimoji="1" lang="en-US" altLang="ja-JP" sz="2400" b="1" dirty="0">
                <a:solidFill>
                  <a:srgbClr val="FF0000"/>
                </a:solidFill>
              </a:rPr>
              <a:t>L</a:t>
            </a:r>
            <a:r>
              <a:rPr kumimoji="1" lang="ja-JP" altLang="en-US" sz="2400" b="1" dirty="0">
                <a:solidFill>
                  <a:srgbClr val="FF0000"/>
                </a:solidFill>
              </a:rPr>
              <a:t>と</a:t>
            </a:r>
            <a:r>
              <a:rPr kumimoji="1" lang="en-US" altLang="ja-JP" sz="2400" b="1" dirty="0">
                <a:solidFill>
                  <a:srgbClr val="FF0000"/>
                </a:solidFill>
              </a:rPr>
              <a:t>W</a:t>
            </a:r>
            <a:r>
              <a:rPr kumimoji="1" lang="ja-JP" altLang="en-US" sz="2400" b="1" dirty="0">
                <a:solidFill>
                  <a:srgbClr val="FF0000"/>
                </a:solidFill>
              </a:rPr>
              <a:t>の方向が定まる</a:t>
            </a:r>
          </a:p>
        </p:txBody>
      </p:sp>
      <p:pic>
        <p:nvPicPr>
          <p:cNvPr id="12" name="図 11">
            <a:extLst>
              <a:ext uri="{FF2B5EF4-FFF2-40B4-BE49-F238E27FC236}">
                <a16:creationId xmlns:a16="http://schemas.microsoft.com/office/drawing/2014/main" id="{6A86A31E-9C3A-0401-4374-4E43A3894983}"/>
              </a:ext>
            </a:extLst>
          </p:cNvPr>
          <p:cNvPicPr>
            <a:picLocks noChangeAspect="1"/>
          </p:cNvPicPr>
          <p:nvPr/>
        </p:nvPicPr>
        <p:blipFill>
          <a:blip r:embed="rId7"/>
          <a:stretch>
            <a:fillRect/>
          </a:stretch>
        </p:blipFill>
        <p:spPr>
          <a:xfrm>
            <a:off x="2645642" y="1422728"/>
            <a:ext cx="1531198" cy="4219303"/>
          </a:xfrm>
          <a:prstGeom prst="rect">
            <a:avLst/>
          </a:prstGeom>
        </p:spPr>
      </p:pic>
      <p:cxnSp>
        <p:nvCxnSpPr>
          <p:cNvPr id="15" name="直線矢印コネクタ 14">
            <a:extLst>
              <a:ext uri="{FF2B5EF4-FFF2-40B4-BE49-F238E27FC236}">
                <a16:creationId xmlns:a16="http://schemas.microsoft.com/office/drawing/2014/main" id="{1D029703-42E3-DC80-45A7-2ACBEDAF831A}"/>
              </a:ext>
            </a:extLst>
          </p:cNvPr>
          <p:cNvCxnSpPr>
            <a:cxnSpLocks/>
          </p:cNvCxnSpPr>
          <p:nvPr/>
        </p:nvCxnSpPr>
        <p:spPr>
          <a:xfrm>
            <a:off x="3383168" y="2033309"/>
            <a:ext cx="0" cy="300061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8E9A1E6-DD7D-348B-B49D-EE7583F9D4B1}"/>
              </a:ext>
            </a:extLst>
          </p:cNvPr>
          <p:cNvCxnSpPr/>
          <p:nvPr/>
        </p:nvCxnSpPr>
        <p:spPr>
          <a:xfrm>
            <a:off x="3145043" y="3533615"/>
            <a:ext cx="4762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1CDD9592-74E2-4FF1-0727-2F2B7C2ED118}"/>
                  </a:ext>
                </a:extLst>
              </p:cNvPr>
              <p:cNvSpPr txBox="1"/>
              <p:nvPr/>
            </p:nvSpPr>
            <p:spPr>
              <a:xfrm>
                <a:off x="3164442" y="4664506"/>
                <a:ext cx="246799" cy="277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𝐿</m:t>
                      </m:r>
                    </m:oMath>
                  </m:oMathPara>
                </a14:m>
                <a:br>
                  <a:rPr kumimoji="1" lang="en-US" altLang="ja-JP" b="0" i="1" dirty="0">
                    <a:solidFill>
                      <a:schemeClr val="bg1"/>
                    </a:solidFill>
                    <a:latin typeface="Cambria Math" panose="02040503050406030204" pitchFamily="18" charset="0"/>
                  </a:rPr>
                </a:br>
                <a:endParaRPr kumimoji="1" lang="ja-JP" altLang="en-US" dirty="0">
                  <a:solidFill>
                    <a:schemeClr val="bg1"/>
                  </a:solidFill>
                </a:endParaRPr>
              </a:p>
            </p:txBody>
          </p:sp>
        </mc:Choice>
        <mc:Fallback xmlns="">
          <p:sp>
            <p:nvSpPr>
              <p:cNvPr id="20" name="テキスト ボックス 19">
                <a:extLst>
                  <a:ext uri="{FF2B5EF4-FFF2-40B4-BE49-F238E27FC236}">
                    <a16:creationId xmlns:a16="http://schemas.microsoft.com/office/drawing/2014/main" id="{1CDD9592-74E2-4FF1-0727-2F2B7C2ED118}"/>
                  </a:ext>
                </a:extLst>
              </p:cNvPr>
              <p:cNvSpPr txBox="1">
                <a:spLocks noRot="1" noChangeAspect="1" noMove="1" noResize="1" noEditPoints="1" noAdjustHandles="1" noChangeArrowheads="1" noChangeShapeType="1" noTextEdit="1"/>
              </p:cNvSpPr>
              <p:nvPr/>
            </p:nvSpPr>
            <p:spPr>
              <a:xfrm>
                <a:off x="3164442" y="4664506"/>
                <a:ext cx="246799" cy="277064"/>
              </a:xfrm>
              <a:prstGeom prst="rect">
                <a:avLst/>
              </a:prstGeom>
              <a:blipFill>
                <a:blip r:embed="rId8"/>
                <a:stretch>
                  <a:fillRect l="-7317" r="-7317"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5C732A57-D0A5-0C11-9337-80F1217E7DAE}"/>
                  </a:ext>
                </a:extLst>
              </p:cNvPr>
              <p:cNvSpPr txBox="1"/>
              <p:nvPr/>
            </p:nvSpPr>
            <p:spPr>
              <a:xfrm>
                <a:off x="3719444" y="3399263"/>
                <a:ext cx="279948"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𝑊</m:t>
                      </m:r>
                    </m:oMath>
                  </m:oMathPara>
                </a14:m>
                <a:endParaRPr kumimoji="1" lang="en-US" altLang="ja-JP" b="0" i="1" dirty="0">
                  <a:solidFill>
                    <a:schemeClr val="bg1"/>
                  </a:solidFill>
                  <a:latin typeface="Cambria Math" panose="02040503050406030204" pitchFamily="18" charset="0"/>
                </a:endParaRPr>
              </a:p>
            </p:txBody>
          </p:sp>
        </mc:Choice>
        <mc:Fallback xmlns="">
          <p:sp>
            <p:nvSpPr>
              <p:cNvPr id="21" name="テキスト ボックス 20">
                <a:extLst>
                  <a:ext uri="{FF2B5EF4-FFF2-40B4-BE49-F238E27FC236}">
                    <a16:creationId xmlns:a16="http://schemas.microsoft.com/office/drawing/2014/main" id="{5C732A57-D0A5-0C11-9337-80F1217E7DAE}"/>
                  </a:ext>
                </a:extLst>
              </p:cNvPr>
              <p:cNvSpPr txBox="1">
                <a:spLocks noRot="1" noChangeAspect="1" noMove="1" noResize="1" noEditPoints="1" noAdjustHandles="1" noChangeArrowheads="1" noChangeShapeType="1" noTextEdit="1"/>
              </p:cNvSpPr>
              <p:nvPr/>
            </p:nvSpPr>
            <p:spPr>
              <a:xfrm>
                <a:off x="3719444" y="3399263"/>
                <a:ext cx="279948" cy="276999"/>
              </a:xfrm>
              <a:prstGeom prst="rect">
                <a:avLst/>
              </a:prstGeom>
              <a:blipFill>
                <a:blip r:embed="rId9"/>
                <a:stretch>
                  <a:fillRect l="-28261" r="-8696" b="-8889"/>
                </a:stretch>
              </a:blipFill>
            </p:spPr>
            <p:txBody>
              <a:bodyPr/>
              <a:lstStyle/>
              <a:p>
                <a:r>
                  <a:rPr lang="ja-JP" altLang="en-US">
                    <a:noFill/>
                  </a:rPr>
                  <a:t> </a:t>
                </a:r>
              </a:p>
            </p:txBody>
          </p:sp>
        </mc:Fallback>
      </mc:AlternateContent>
      <p:sp>
        <p:nvSpPr>
          <p:cNvPr id="22" name="矢印: 左右 21">
            <a:extLst>
              <a:ext uri="{FF2B5EF4-FFF2-40B4-BE49-F238E27FC236}">
                <a16:creationId xmlns:a16="http://schemas.microsoft.com/office/drawing/2014/main" id="{9D42A28E-0CD0-669A-B93B-78E30C68EAE9}"/>
              </a:ext>
            </a:extLst>
          </p:cNvPr>
          <p:cNvSpPr/>
          <p:nvPr/>
        </p:nvSpPr>
        <p:spPr>
          <a:xfrm rot="5400000">
            <a:off x="1428953" y="3406595"/>
            <a:ext cx="3015273" cy="268703"/>
          </a:xfrm>
          <a:prstGeom prst="leftRightArrow">
            <a:avLst/>
          </a:prstGeom>
          <a:solidFill>
            <a:srgbClr val="00B0F0"/>
          </a:solidFill>
          <a:ln>
            <a:solidFill>
              <a:srgbClr val="0070C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668A0749-0141-00D3-A6AE-A52EDB1CDCF3}"/>
              </a:ext>
            </a:extLst>
          </p:cNvPr>
          <p:cNvSpPr txBox="1"/>
          <p:nvPr/>
        </p:nvSpPr>
        <p:spPr>
          <a:xfrm>
            <a:off x="4176840" y="2940781"/>
            <a:ext cx="3154510" cy="1200329"/>
          </a:xfrm>
          <a:prstGeom prst="rect">
            <a:avLst/>
          </a:prstGeom>
          <a:noFill/>
        </p:spPr>
        <p:txBody>
          <a:bodyPr wrap="square" rtlCol="0">
            <a:spAutoFit/>
          </a:bodyPr>
          <a:lstStyle/>
          <a:p>
            <a:pPr algn="ctr"/>
            <a:r>
              <a:rPr kumimoji="1" lang="ja-JP" altLang="en-US" sz="2400" b="1" dirty="0">
                <a:solidFill>
                  <a:srgbClr val="FF0000"/>
                </a:solidFill>
              </a:rPr>
              <a:t>ポリ抵抗の</a:t>
            </a:r>
            <a:r>
              <a:rPr kumimoji="1" lang="en-US" altLang="ja-JP" sz="2400" b="1" dirty="0">
                <a:solidFill>
                  <a:srgbClr val="FF0000"/>
                </a:solidFill>
              </a:rPr>
              <a:t>W/L</a:t>
            </a:r>
            <a:r>
              <a:rPr kumimoji="1" lang="ja-JP" altLang="en-US" sz="2400" b="1" dirty="0">
                <a:solidFill>
                  <a:srgbClr val="FF0000"/>
                </a:solidFill>
              </a:rPr>
              <a:t>は</a:t>
            </a:r>
            <a:endParaRPr kumimoji="1" lang="en-US" altLang="ja-JP" sz="2400" b="1" dirty="0">
              <a:solidFill>
                <a:srgbClr val="FF0000"/>
              </a:solidFill>
            </a:endParaRPr>
          </a:p>
          <a:p>
            <a:pPr algn="ctr"/>
            <a:r>
              <a:rPr kumimoji="1" lang="en-US" altLang="ja-JP" sz="2400" b="1" dirty="0">
                <a:solidFill>
                  <a:srgbClr val="FF0000"/>
                </a:solidFill>
              </a:rPr>
              <a:t>MOSFET</a:t>
            </a:r>
            <a:r>
              <a:rPr kumimoji="1" lang="ja-JP" altLang="en-US" sz="2400" b="1" dirty="0">
                <a:solidFill>
                  <a:srgbClr val="FF0000"/>
                </a:solidFill>
              </a:rPr>
              <a:t>と逆なので</a:t>
            </a:r>
            <a:endParaRPr kumimoji="1" lang="en-US" altLang="ja-JP" sz="2400" b="1" dirty="0">
              <a:solidFill>
                <a:srgbClr val="FF0000"/>
              </a:solidFill>
            </a:endParaRPr>
          </a:p>
          <a:p>
            <a:pPr algn="ctr"/>
            <a:r>
              <a:rPr kumimoji="1" lang="ja-JP" altLang="en-US" sz="2400" b="1" dirty="0">
                <a:solidFill>
                  <a:srgbClr val="FF0000"/>
                </a:solidFill>
              </a:rPr>
              <a:t>要注意</a:t>
            </a:r>
          </a:p>
        </p:txBody>
      </p:sp>
    </p:spTree>
    <p:extLst>
      <p:ext uri="{BB962C8B-B14F-4D97-AF65-F5344CB8AC3E}">
        <p14:creationId xmlns:p14="http://schemas.microsoft.com/office/powerpoint/2010/main" val="12425277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プレーナ型</a:t>
            </a:r>
            <a:r>
              <a:rPr lang="en-US" altLang="ja-JP" dirty="0"/>
              <a:t>MOS</a:t>
            </a:r>
            <a:r>
              <a:rPr lang="ja-JP" altLang="en-US" dirty="0"/>
              <a:t>トランジスタ（トリプルウェル）</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93</a:t>
            </a:fld>
            <a:endParaRPr kumimoji="1" lang="ja-JP" altLang="en-US" dirty="0">
              <a:latin typeface="Meiryo UI" panose="020B0604030504040204" pitchFamily="50" charset="-128"/>
              <a:ea typeface="Meiryo UI" panose="020B0604030504040204" pitchFamily="50" charset="-128"/>
            </a:endParaRPr>
          </a:p>
        </p:txBody>
      </p:sp>
      <p:pic>
        <p:nvPicPr>
          <p:cNvPr id="11" name="グラフィックス 10">
            <a:extLst>
              <a:ext uri="{FF2B5EF4-FFF2-40B4-BE49-F238E27FC236}">
                <a16:creationId xmlns:a16="http://schemas.microsoft.com/office/drawing/2014/main" id="{E0019D91-3F19-57C0-144A-ACE8884B95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25" y="2492517"/>
            <a:ext cx="5809673" cy="2967644"/>
          </a:xfrm>
          <a:prstGeom prst="rect">
            <a:avLst/>
          </a:prstGeom>
        </p:spPr>
      </p:pic>
      <p:pic>
        <p:nvPicPr>
          <p:cNvPr id="13" name="グラフィックス 12">
            <a:extLst>
              <a:ext uri="{FF2B5EF4-FFF2-40B4-BE49-F238E27FC236}">
                <a16:creationId xmlns:a16="http://schemas.microsoft.com/office/drawing/2014/main" id="{EB9E61D9-353C-A97A-885A-2E338D4A13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5997" y="2461113"/>
            <a:ext cx="5809674" cy="2999048"/>
          </a:xfrm>
          <a:prstGeom prst="rect">
            <a:avLst/>
          </a:prstGeom>
        </p:spPr>
      </p:pic>
      <p:sp>
        <p:nvSpPr>
          <p:cNvPr id="15" name="テキスト ボックス 14">
            <a:extLst>
              <a:ext uri="{FF2B5EF4-FFF2-40B4-BE49-F238E27FC236}">
                <a16:creationId xmlns:a16="http://schemas.microsoft.com/office/drawing/2014/main" id="{E979E0BE-9A06-39BE-6FB0-ADE1B27356B1}"/>
              </a:ext>
            </a:extLst>
          </p:cNvPr>
          <p:cNvSpPr txBox="1"/>
          <p:nvPr/>
        </p:nvSpPr>
        <p:spPr>
          <a:xfrm>
            <a:off x="10036525" y="4979716"/>
            <a:ext cx="1736373" cy="369332"/>
          </a:xfrm>
          <a:prstGeom prst="rect">
            <a:avLst/>
          </a:prstGeom>
          <a:noFill/>
        </p:spPr>
        <p:txBody>
          <a:bodyPr wrap="none" rtlCol="0">
            <a:spAutoFit/>
          </a:bodyPr>
          <a:lstStyle/>
          <a:p>
            <a:r>
              <a:rPr kumimoji="1" lang="en-US" altLang="ja-JP" dirty="0"/>
              <a:t>p-</a:t>
            </a:r>
            <a:r>
              <a:rPr kumimoji="1" lang="ja-JP" altLang="en-US" dirty="0"/>
              <a:t>サブストレート</a:t>
            </a:r>
          </a:p>
        </p:txBody>
      </p:sp>
      <p:cxnSp>
        <p:nvCxnSpPr>
          <p:cNvPr id="17" name="直線矢印コネクタ 16">
            <a:extLst>
              <a:ext uri="{FF2B5EF4-FFF2-40B4-BE49-F238E27FC236}">
                <a16:creationId xmlns:a16="http://schemas.microsoft.com/office/drawing/2014/main" id="{C16A0B6B-3BC2-CAA8-F2A2-2C882F532D46}"/>
              </a:ext>
            </a:extLst>
          </p:cNvPr>
          <p:cNvCxnSpPr>
            <a:cxnSpLocks/>
            <a:stCxn id="21" idx="0"/>
          </p:cNvCxnSpPr>
          <p:nvPr/>
        </p:nvCxnSpPr>
        <p:spPr>
          <a:xfrm flipH="1" flipV="1">
            <a:off x="3315768" y="3948157"/>
            <a:ext cx="2780230" cy="17425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9C5DF15-40CF-BCEC-ADC9-A60D1C802C31}"/>
              </a:ext>
            </a:extLst>
          </p:cNvPr>
          <p:cNvCxnSpPr>
            <a:cxnSpLocks/>
            <a:stCxn id="21" idx="0"/>
          </p:cNvCxnSpPr>
          <p:nvPr/>
        </p:nvCxnSpPr>
        <p:spPr>
          <a:xfrm flipV="1">
            <a:off x="6095998" y="3837062"/>
            <a:ext cx="2800174" cy="18536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E7CFD510-9E91-C750-27D0-F2C4B6FDEF37}"/>
              </a:ext>
            </a:extLst>
          </p:cNvPr>
          <p:cNvSpPr txBox="1"/>
          <p:nvPr/>
        </p:nvSpPr>
        <p:spPr>
          <a:xfrm>
            <a:off x="286325" y="5690714"/>
            <a:ext cx="11619346" cy="646331"/>
          </a:xfrm>
          <a:prstGeom prst="rect">
            <a:avLst/>
          </a:prstGeom>
          <a:noFill/>
        </p:spPr>
        <p:txBody>
          <a:bodyPr wrap="square" rtlCol="0">
            <a:spAutoFit/>
          </a:bodyPr>
          <a:lstStyle/>
          <a:p>
            <a:pPr algn="ctr"/>
            <a:r>
              <a:rPr kumimoji="1" lang="ja-JP" altLang="en-US" dirty="0"/>
              <a:t>トリプルウェルでは各トランジスタの</a:t>
            </a:r>
            <a:r>
              <a:rPr kumimoji="1" lang="en-US" altLang="ja-JP" dirty="0"/>
              <a:t>well</a:t>
            </a:r>
            <a:r>
              <a:rPr kumimoji="1" lang="ja-JP" altLang="en-US" dirty="0"/>
              <a:t>がボディ</a:t>
            </a:r>
            <a:endParaRPr kumimoji="1" lang="en-US" altLang="ja-JP" dirty="0"/>
          </a:p>
          <a:p>
            <a:pPr algn="ctr"/>
            <a:r>
              <a:rPr kumimoji="1" lang="en-US" altLang="ja-JP" dirty="0" err="1"/>
              <a:t>nMOS</a:t>
            </a:r>
            <a:r>
              <a:rPr kumimoji="1" lang="ja-JP" altLang="en-US" dirty="0"/>
              <a:t>の</a:t>
            </a:r>
            <a:r>
              <a:rPr kumimoji="1" lang="en-US" altLang="ja-JP" dirty="0"/>
              <a:t>P-well</a:t>
            </a:r>
            <a:r>
              <a:rPr kumimoji="1" lang="ja-JP" altLang="en-US" dirty="0"/>
              <a:t>が</a:t>
            </a:r>
            <a:r>
              <a:rPr kumimoji="1" lang="en-US" altLang="ja-JP" dirty="0"/>
              <a:t>Deep N-well</a:t>
            </a:r>
            <a:r>
              <a:rPr kumimoji="1" lang="ja-JP" altLang="en-US" dirty="0"/>
              <a:t>により</a:t>
            </a:r>
            <a:r>
              <a:rPr kumimoji="1" lang="en-US" altLang="ja-JP" dirty="0"/>
              <a:t>P-Substrate</a:t>
            </a:r>
            <a:r>
              <a:rPr kumimoji="1" lang="ja-JP" altLang="en-US" dirty="0"/>
              <a:t>から絶縁されている</a:t>
            </a:r>
          </a:p>
        </p:txBody>
      </p:sp>
      <p:sp>
        <p:nvSpPr>
          <p:cNvPr id="26" name="テキスト ボックス 25">
            <a:extLst>
              <a:ext uri="{FF2B5EF4-FFF2-40B4-BE49-F238E27FC236}">
                <a16:creationId xmlns:a16="http://schemas.microsoft.com/office/drawing/2014/main" id="{FFF68382-64FF-3D21-CC1B-953856DA9AD4}"/>
              </a:ext>
            </a:extLst>
          </p:cNvPr>
          <p:cNvSpPr txBox="1"/>
          <p:nvPr/>
        </p:nvSpPr>
        <p:spPr>
          <a:xfrm>
            <a:off x="1848136" y="2065066"/>
            <a:ext cx="2686050" cy="369332"/>
          </a:xfrm>
          <a:prstGeom prst="rect">
            <a:avLst/>
          </a:prstGeom>
          <a:noFill/>
        </p:spPr>
        <p:txBody>
          <a:bodyPr wrap="square" rtlCol="0">
            <a:spAutoFit/>
          </a:bodyPr>
          <a:lstStyle/>
          <a:p>
            <a:pPr algn="ctr"/>
            <a:r>
              <a:rPr kumimoji="1" lang="ja-JP" altLang="en-US" dirty="0"/>
              <a:t>ゲート</a:t>
            </a:r>
          </a:p>
        </p:txBody>
      </p:sp>
      <p:sp>
        <p:nvSpPr>
          <p:cNvPr id="27" name="テキスト ボックス 26">
            <a:extLst>
              <a:ext uri="{FF2B5EF4-FFF2-40B4-BE49-F238E27FC236}">
                <a16:creationId xmlns:a16="http://schemas.microsoft.com/office/drawing/2014/main" id="{F639FB35-EADC-F7D5-4B27-D9B51CBCDE73}"/>
              </a:ext>
            </a:extLst>
          </p:cNvPr>
          <p:cNvSpPr txBox="1"/>
          <p:nvPr/>
        </p:nvSpPr>
        <p:spPr>
          <a:xfrm>
            <a:off x="7657812" y="2065066"/>
            <a:ext cx="2686050" cy="369332"/>
          </a:xfrm>
          <a:prstGeom prst="rect">
            <a:avLst/>
          </a:prstGeom>
          <a:noFill/>
        </p:spPr>
        <p:txBody>
          <a:bodyPr wrap="square" rtlCol="0">
            <a:spAutoFit/>
          </a:bodyPr>
          <a:lstStyle/>
          <a:p>
            <a:pPr algn="ctr"/>
            <a:r>
              <a:rPr kumimoji="1" lang="ja-JP" altLang="en-US" dirty="0"/>
              <a:t>ゲート</a:t>
            </a:r>
          </a:p>
        </p:txBody>
      </p:sp>
      <p:cxnSp>
        <p:nvCxnSpPr>
          <p:cNvPr id="29" name="直線矢印コネクタ 28">
            <a:extLst>
              <a:ext uri="{FF2B5EF4-FFF2-40B4-BE49-F238E27FC236}">
                <a16:creationId xmlns:a16="http://schemas.microsoft.com/office/drawing/2014/main" id="{913BA9A5-2AB7-4BB0-750A-7C1BF319E6D5}"/>
              </a:ext>
            </a:extLst>
          </p:cNvPr>
          <p:cNvCxnSpPr>
            <a:stCxn id="26" idx="2"/>
          </p:cNvCxnSpPr>
          <p:nvPr/>
        </p:nvCxnSpPr>
        <p:spPr>
          <a:xfrm>
            <a:off x="3191161" y="2434398"/>
            <a:ext cx="0" cy="52601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1" name="直線矢印コネクタ 30">
            <a:extLst>
              <a:ext uri="{FF2B5EF4-FFF2-40B4-BE49-F238E27FC236}">
                <a16:creationId xmlns:a16="http://schemas.microsoft.com/office/drawing/2014/main" id="{E5374FB4-3317-A7B1-C9A9-C1A27E35CEF2}"/>
              </a:ext>
            </a:extLst>
          </p:cNvPr>
          <p:cNvCxnSpPr>
            <a:stCxn id="27" idx="2"/>
          </p:cNvCxnSpPr>
          <p:nvPr/>
        </p:nvCxnSpPr>
        <p:spPr>
          <a:xfrm flipH="1">
            <a:off x="9000834" y="2434398"/>
            <a:ext cx="3" cy="49744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4" name="テキスト ボックス 33">
            <a:extLst>
              <a:ext uri="{FF2B5EF4-FFF2-40B4-BE49-F238E27FC236}">
                <a16:creationId xmlns:a16="http://schemas.microsoft.com/office/drawing/2014/main" id="{98EB7BD9-D891-9D27-0EDD-EB430D3D0D14}"/>
              </a:ext>
            </a:extLst>
          </p:cNvPr>
          <p:cNvSpPr txBox="1"/>
          <p:nvPr/>
        </p:nvSpPr>
        <p:spPr>
          <a:xfrm>
            <a:off x="402718" y="1391143"/>
            <a:ext cx="5576886" cy="338554"/>
          </a:xfrm>
          <a:prstGeom prst="rect">
            <a:avLst/>
          </a:prstGeom>
          <a:noFill/>
        </p:spPr>
        <p:txBody>
          <a:bodyPr wrap="square" rtlCol="0">
            <a:spAutoFit/>
          </a:bodyPr>
          <a:lstStyle/>
          <a:p>
            <a:pPr algn="ctr"/>
            <a:r>
              <a:rPr kumimoji="1" lang="en-US" altLang="ja-JP" sz="1600" dirty="0" err="1"/>
              <a:t>pMOS</a:t>
            </a:r>
            <a:r>
              <a:rPr kumimoji="1" lang="ja-JP" altLang="en-US" sz="1600" dirty="0"/>
              <a:t>では電圧が高い方がソース、低いほうがドレイン</a:t>
            </a:r>
          </a:p>
        </p:txBody>
      </p:sp>
      <p:cxnSp>
        <p:nvCxnSpPr>
          <p:cNvPr id="36" name="直線矢印コネクタ 35">
            <a:extLst>
              <a:ext uri="{FF2B5EF4-FFF2-40B4-BE49-F238E27FC236}">
                <a16:creationId xmlns:a16="http://schemas.microsoft.com/office/drawing/2014/main" id="{C9DF6945-BDA8-DEA7-B046-CBF751A9B517}"/>
              </a:ext>
            </a:extLst>
          </p:cNvPr>
          <p:cNvCxnSpPr>
            <a:cxnSpLocks/>
            <a:stCxn id="34" idx="2"/>
          </p:cNvCxnSpPr>
          <p:nvPr/>
        </p:nvCxnSpPr>
        <p:spPr>
          <a:xfrm flipH="1">
            <a:off x="1676400" y="1729697"/>
            <a:ext cx="1514761" cy="147070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9" name="直線矢印コネクタ 38">
            <a:extLst>
              <a:ext uri="{FF2B5EF4-FFF2-40B4-BE49-F238E27FC236}">
                <a16:creationId xmlns:a16="http://schemas.microsoft.com/office/drawing/2014/main" id="{D481EADE-F494-1F38-81EC-D9FFE86DF45B}"/>
              </a:ext>
            </a:extLst>
          </p:cNvPr>
          <p:cNvCxnSpPr>
            <a:cxnSpLocks/>
            <a:stCxn id="34" idx="2"/>
          </p:cNvCxnSpPr>
          <p:nvPr/>
        </p:nvCxnSpPr>
        <p:spPr>
          <a:xfrm>
            <a:off x="3191161" y="1729697"/>
            <a:ext cx="1542764" cy="147070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1" name="テキスト ボックス 40">
            <a:extLst>
              <a:ext uri="{FF2B5EF4-FFF2-40B4-BE49-F238E27FC236}">
                <a16:creationId xmlns:a16="http://schemas.microsoft.com/office/drawing/2014/main" id="{FC0DF1EB-485D-EE2C-79C6-8414DF26754A}"/>
              </a:ext>
            </a:extLst>
          </p:cNvPr>
          <p:cNvSpPr txBox="1"/>
          <p:nvPr/>
        </p:nvSpPr>
        <p:spPr>
          <a:xfrm>
            <a:off x="6212396" y="1391143"/>
            <a:ext cx="5576886" cy="338554"/>
          </a:xfrm>
          <a:prstGeom prst="rect">
            <a:avLst/>
          </a:prstGeom>
          <a:noFill/>
        </p:spPr>
        <p:txBody>
          <a:bodyPr wrap="square" rtlCol="0">
            <a:spAutoFit/>
          </a:bodyPr>
          <a:lstStyle/>
          <a:p>
            <a:pPr algn="ctr"/>
            <a:r>
              <a:rPr kumimoji="1" lang="en-US" altLang="ja-JP" sz="1600" dirty="0" err="1"/>
              <a:t>nMOS</a:t>
            </a:r>
            <a:r>
              <a:rPr kumimoji="1" lang="ja-JP" altLang="en-US" sz="1600" dirty="0"/>
              <a:t>では電圧が高い方がドレイン、低いほうがソース</a:t>
            </a:r>
          </a:p>
        </p:txBody>
      </p:sp>
      <p:cxnSp>
        <p:nvCxnSpPr>
          <p:cNvPr id="42" name="直線矢印コネクタ 41">
            <a:extLst>
              <a:ext uri="{FF2B5EF4-FFF2-40B4-BE49-F238E27FC236}">
                <a16:creationId xmlns:a16="http://schemas.microsoft.com/office/drawing/2014/main" id="{7481D36F-FFF7-B9FA-A6DE-688078102EC6}"/>
              </a:ext>
            </a:extLst>
          </p:cNvPr>
          <p:cNvCxnSpPr>
            <a:cxnSpLocks/>
            <a:stCxn id="41" idx="2"/>
          </p:cNvCxnSpPr>
          <p:nvPr/>
        </p:nvCxnSpPr>
        <p:spPr>
          <a:xfrm flipH="1">
            <a:off x="7353300" y="1729697"/>
            <a:ext cx="1647539" cy="147070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3" name="直線矢印コネクタ 42">
            <a:extLst>
              <a:ext uri="{FF2B5EF4-FFF2-40B4-BE49-F238E27FC236}">
                <a16:creationId xmlns:a16="http://schemas.microsoft.com/office/drawing/2014/main" id="{8FCC55EE-82BB-ECC1-9605-B69CF0BAC741}"/>
              </a:ext>
            </a:extLst>
          </p:cNvPr>
          <p:cNvCxnSpPr>
            <a:cxnSpLocks/>
            <a:stCxn id="41" idx="2"/>
          </p:cNvCxnSpPr>
          <p:nvPr/>
        </p:nvCxnSpPr>
        <p:spPr>
          <a:xfrm>
            <a:off x="9000839" y="1729697"/>
            <a:ext cx="1638586" cy="147070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4" name="テキスト ボックス 43">
            <a:extLst>
              <a:ext uri="{FF2B5EF4-FFF2-40B4-BE49-F238E27FC236}">
                <a16:creationId xmlns:a16="http://schemas.microsoft.com/office/drawing/2014/main" id="{91C834DC-EF07-00A2-504F-70A303B06422}"/>
              </a:ext>
            </a:extLst>
          </p:cNvPr>
          <p:cNvSpPr txBox="1"/>
          <p:nvPr/>
        </p:nvSpPr>
        <p:spPr>
          <a:xfrm>
            <a:off x="10236323" y="4371386"/>
            <a:ext cx="1336776" cy="369332"/>
          </a:xfrm>
          <a:prstGeom prst="rect">
            <a:avLst/>
          </a:prstGeom>
          <a:noFill/>
        </p:spPr>
        <p:txBody>
          <a:bodyPr wrap="none" rtlCol="0">
            <a:spAutoFit/>
          </a:bodyPr>
          <a:lstStyle/>
          <a:p>
            <a:r>
              <a:rPr kumimoji="1" lang="en-US" altLang="ja-JP" dirty="0"/>
              <a:t>Deep N-well</a:t>
            </a:r>
            <a:endParaRPr kumimoji="1" lang="ja-JP" altLang="en-US" dirty="0"/>
          </a:p>
        </p:txBody>
      </p:sp>
    </p:spTree>
    <p:extLst>
      <p:ext uri="{BB962C8B-B14F-4D97-AF65-F5344CB8AC3E}">
        <p14:creationId xmlns:p14="http://schemas.microsoft.com/office/powerpoint/2010/main" val="1417411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ボディの取り出し方</a:t>
            </a:r>
            <a:r>
              <a:rPr lang="en-US" altLang="ja-JP" dirty="0"/>
              <a:t>: tap</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94</a:t>
            </a:fld>
            <a:endParaRPr kumimoji="1" lang="ja-JP" altLang="en-US" dirty="0">
              <a:latin typeface="Meiryo UI" panose="020B0604030504040204" pitchFamily="50" charset="-128"/>
              <a:ea typeface="Meiryo UI" panose="020B0604030504040204" pitchFamily="50" charset="-128"/>
            </a:endParaRPr>
          </a:p>
        </p:txBody>
      </p:sp>
      <p:sp>
        <p:nvSpPr>
          <p:cNvPr id="2" name="コンテンツ プレースホルダー 1">
            <a:extLst>
              <a:ext uri="{FF2B5EF4-FFF2-40B4-BE49-F238E27FC236}">
                <a16:creationId xmlns:a16="http://schemas.microsoft.com/office/drawing/2014/main" id="{92E114E7-A2EA-9A23-265B-E73EC4B9DB15}"/>
              </a:ext>
            </a:extLst>
          </p:cNvPr>
          <p:cNvSpPr>
            <a:spLocks noGrp="1"/>
          </p:cNvSpPr>
          <p:nvPr>
            <p:ph sz="quarter" idx="13"/>
          </p:nvPr>
        </p:nvSpPr>
        <p:spPr/>
        <p:txBody>
          <a:bodyPr>
            <a:normAutofit/>
          </a:bodyPr>
          <a:lstStyle/>
          <a:p>
            <a:r>
              <a:rPr lang="ja-JP" altLang="en-US" sz="2000" dirty="0"/>
              <a:t>デフォルトの</a:t>
            </a:r>
            <a:r>
              <a:rPr lang="en-US" altLang="ja-JP" sz="2000" dirty="0"/>
              <a:t>PFET, NFET</a:t>
            </a:r>
            <a:r>
              <a:rPr lang="ja-JP" altLang="en-US" sz="2000" dirty="0"/>
              <a:t>は</a:t>
            </a:r>
            <a:r>
              <a:rPr lang="en-US" altLang="ja-JP" sz="2000" dirty="0"/>
              <a:t>3</a:t>
            </a:r>
            <a:r>
              <a:rPr lang="ja-JP" altLang="en-US" sz="2000" dirty="0"/>
              <a:t>端子でボディの端子がない</a:t>
            </a:r>
            <a:br>
              <a:rPr lang="en-US" altLang="ja-JP" sz="2000" dirty="0"/>
            </a:br>
            <a:endParaRPr lang="en-US" altLang="ja-JP" sz="2000" dirty="0"/>
          </a:p>
          <a:p>
            <a:r>
              <a:rPr lang="ja-JP" altLang="en-US" sz="2000" dirty="0"/>
              <a:t>ボディを引き出すには</a:t>
            </a:r>
            <a:r>
              <a:rPr lang="en-US" altLang="ja-JP" sz="2000" dirty="0"/>
              <a:t>tap</a:t>
            </a:r>
            <a:r>
              <a:rPr lang="ja-JP" altLang="en-US" sz="2000" dirty="0"/>
              <a:t>というレイヤーを使う</a:t>
            </a:r>
            <a:endParaRPr lang="en-US" altLang="ja-JP" sz="2000" dirty="0"/>
          </a:p>
        </p:txBody>
      </p:sp>
      <p:pic>
        <p:nvPicPr>
          <p:cNvPr id="8" name="図 7">
            <a:extLst>
              <a:ext uri="{FF2B5EF4-FFF2-40B4-BE49-F238E27FC236}">
                <a16:creationId xmlns:a16="http://schemas.microsoft.com/office/drawing/2014/main" id="{D2B55EC6-69C6-CB7E-27C1-311544B5F62C}"/>
              </a:ext>
            </a:extLst>
          </p:cNvPr>
          <p:cNvPicPr>
            <a:picLocks noChangeAspect="1"/>
          </p:cNvPicPr>
          <p:nvPr/>
        </p:nvPicPr>
        <p:blipFill>
          <a:blip r:embed="rId2"/>
          <a:stretch>
            <a:fillRect/>
          </a:stretch>
        </p:blipFill>
        <p:spPr>
          <a:xfrm>
            <a:off x="6622473" y="1223673"/>
            <a:ext cx="4731327" cy="5329201"/>
          </a:xfrm>
          <a:prstGeom prst="rect">
            <a:avLst/>
          </a:prstGeom>
        </p:spPr>
      </p:pic>
      <p:pic>
        <p:nvPicPr>
          <p:cNvPr id="10" name="図 9">
            <a:extLst>
              <a:ext uri="{FF2B5EF4-FFF2-40B4-BE49-F238E27FC236}">
                <a16:creationId xmlns:a16="http://schemas.microsoft.com/office/drawing/2014/main" id="{8CFC18E9-EA84-A10B-2F70-B7F03A2A716E}"/>
              </a:ext>
            </a:extLst>
          </p:cNvPr>
          <p:cNvPicPr>
            <a:picLocks noChangeAspect="1"/>
          </p:cNvPicPr>
          <p:nvPr/>
        </p:nvPicPr>
        <p:blipFill>
          <a:blip r:embed="rId3"/>
          <a:stretch>
            <a:fillRect/>
          </a:stretch>
        </p:blipFill>
        <p:spPr>
          <a:xfrm>
            <a:off x="3403408" y="4006147"/>
            <a:ext cx="3219065" cy="2546727"/>
          </a:xfrm>
          <a:prstGeom prst="rect">
            <a:avLst/>
          </a:prstGeom>
        </p:spPr>
      </p:pic>
    </p:spTree>
    <p:extLst>
      <p:ext uri="{BB962C8B-B14F-4D97-AF65-F5344CB8AC3E}">
        <p14:creationId xmlns:p14="http://schemas.microsoft.com/office/powerpoint/2010/main" val="6453998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ボディの取り出し方</a:t>
            </a:r>
            <a:r>
              <a:rPr lang="en-US" altLang="ja-JP" dirty="0"/>
              <a:t>: tap</a:t>
            </a:r>
            <a:endParaRPr lang="ja-JP" altLang="en-US" dirty="0"/>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95</a:t>
            </a:fld>
            <a:endParaRPr kumimoji="1" lang="ja-JP" altLang="en-US" dirty="0">
              <a:latin typeface="Meiryo UI" panose="020B0604030504040204" pitchFamily="50" charset="-128"/>
              <a:ea typeface="Meiryo UI" panose="020B0604030504040204" pitchFamily="50" charset="-128"/>
            </a:endParaRPr>
          </a:p>
        </p:txBody>
      </p:sp>
      <p:sp>
        <p:nvSpPr>
          <p:cNvPr id="2" name="コンテンツ プレースホルダー 1">
            <a:extLst>
              <a:ext uri="{FF2B5EF4-FFF2-40B4-BE49-F238E27FC236}">
                <a16:creationId xmlns:a16="http://schemas.microsoft.com/office/drawing/2014/main" id="{92E114E7-A2EA-9A23-265B-E73EC4B9DB15}"/>
              </a:ext>
            </a:extLst>
          </p:cNvPr>
          <p:cNvSpPr>
            <a:spLocks noGrp="1"/>
          </p:cNvSpPr>
          <p:nvPr>
            <p:ph sz="quarter" idx="13"/>
          </p:nvPr>
        </p:nvSpPr>
        <p:spPr/>
        <p:txBody>
          <a:bodyPr>
            <a:normAutofit/>
          </a:bodyPr>
          <a:lstStyle/>
          <a:p>
            <a:r>
              <a:rPr lang="ja-JP" altLang="en-US" sz="2000" dirty="0"/>
              <a:t>デフォルトの</a:t>
            </a:r>
            <a:r>
              <a:rPr lang="en-US" altLang="ja-JP" sz="2000" dirty="0"/>
              <a:t>PFET, NFET</a:t>
            </a:r>
            <a:r>
              <a:rPr lang="ja-JP" altLang="en-US" sz="2000" dirty="0"/>
              <a:t>は</a:t>
            </a:r>
            <a:r>
              <a:rPr lang="en-US" altLang="ja-JP" sz="2000" dirty="0"/>
              <a:t>3</a:t>
            </a:r>
            <a:r>
              <a:rPr lang="ja-JP" altLang="en-US" sz="2000" dirty="0"/>
              <a:t>端子でボディの端子がない</a:t>
            </a:r>
            <a:br>
              <a:rPr lang="en-US" altLang="ja-JP" sz="2000" dirty="0"/>
            </a:br>
            <a:endParaRPr lang="en-US" altLang="ja-JP" sz="2000" dirty="0"/>
          </a:p>
          <a:p>
            <a:r>
              <a:rPr lang="ja-JP" altLang="en-US" sz="2000" dirty="0"/>
              <a:t>ボディを引き出すには</a:t>
            </a:r>
            <a:r>
              <a:rPr lang="en-US" altLang="ja-JP" sz="2000" dirty="0"/>
              <a:t>tap</a:t>
            </a:r>
            <a:r>
              <a:rPr lang="ja-JP" altLang="en-US" sz="2000" dirty="0"/>
              <a:t>というレイヤーを使う</a:t>
            </a:r>
            <a:endParaRPr lang="en-US" altLang="ja-JP" sz="2000" dirty="0"/>
          </a:p>
          <a:p>
            <a:endParaRPr lang="en-US" altLang="ja-JP" sz="2000" dirty="0"/>
          </a:p>
          <a:p>
            <a:r>
              <a:rPr lang="en-US" altLang="ja-JP" sz="2000" dirty="0"/>
              <a:t>* = D</a:t>
            </a:r>
            <a:r>
              <a:rPr lang="ja-JP" altLang="en-US" sz="2000" dirty="0"/>
              <a:t>または</a:t>
            </a:r>
            <a:r>
              <a:rPr lang="en-US" altLang="ja-JP" sz="2000" dirty="0"/>
              <a:t>S</a:t>
            </a:r>
          </a:p>
        </p:txBody>
      </p:sp>
      <p:pic>
        <p:nvPicPr>
          <p:cNvPr id="8" name="図 7">
            <a:extLst>
              <a:ext uri="{FF2B5EF4-FFF2-40B4-BE49-F238E27FC236}">
                <a16:creationId xmlns:a16="http://schemas.microsoft.com/office/drawing/2014/main" id="{D2B55EC6-69C6-CB7E-27C1-311544B5F62C}"/>
              </a:ext>
            </a:extLst>
          </p:cNvPr>
          <p:cNvPicPr>
            <a:picLocks noChangeAspect="1"/>
          </p:cNvPicPr>
          <p:nvPr/>
        </p:nvPicPr>
        <p:blipFill>
          <a:blip r:embed="rId2"/>
          <a:stretch>
            <a:fillRect/>
          </a:stretch>
        </p:blipFill>
        <p:spPr>
          <a:xfrm>
            <a:off x="6622473" y="1223673"/>
            <a:ext cx="4731327" cy="5329201"/>
          </a:xfrm>
          <a:prstGeom prst="rect">
            <a:avLst/>
          </a:prstGeom>
        </p:spPr>
      </p:pic>
      <p:pic>
        <p:nvPicPr>
          <p:cNvPr id="10" name="図 9">
            <a:extLst>
              <a:ext uri="{FF2B5EF4-FFF2-40B4-BE49-F238E27FC236}">
                <a16:creationId xmlns:a16="http://schemas.microsoft.com/office/drawing/2014/main" id="{8CFC18E9-EA84-A10B-2F70-B7F03A2A716E}"/>
              </a:ext>
            </a:extLst>
          </p:cNvPr>
          <p:cNvPicPr>
            <a:picLocks noChangeAspect="1"/>
          </p:cNvPicPr>
          <p:nvPr/>
        </p:nvPicPr>
        <p:blipFill>
          <a:blip r:embed="rId3"/>
          <a:stretch>
            <a:fillRect/>
          </a:stretch>
        </p:blipFill>
        <p:spPr>
          <a:xfrm>
            <a:off x="3403408" y="4006147"/>
            <a:ext cx="3219065" cy="2546727"/>
          </a:xfrm>
          <a:prstGeom prst="rect">
            <a:avLst/>
          </a:prstGeom>
        </p:spPr>
      </p:pic>
      <p:sp>
        <p:nvSpPr>
          <p:cNvPr id="3" name="正方形/長方形 2">
            <a:extLst>
              <a:ext uri="{FF2B5EF4-FFF2-40B4-BE49-F238E27FC236}">
                <a16:creationId xmlns:a16="http://schemas.microsoft.com/office/drawing/2014/main" id="{6C0331E7-A186-0A28-A83F-0C0D4FE36D27}"/>
              </a:ext>
            </a:extLst>
          </p:cNvPr>
          <p:cNvSpPr/>
          <p:nvPr/>
        </p:nvSpPr>
        <p:spPr>
          <a:xfrm>
            <a:off x="7431968" y="1487946"/>
            <a:ext cx="339635" cy="4354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G</a:t>
            </a:r>
            <a:endParaRPr kumimoji="1" lang="ja-JP" altLang="en-US" dirty="0"/>
          </a:p>
        </p:txBody>
      </p:sp>
      <p:sp>
        <p:nvSpPr>
          <p:cNvPr id="5" name="正方形/長方形 4">
            <a:extLst>
              <a:ext uri="{FF2B5EF4-FFF2-40B4-BE49-F238E27FC236}">
                <a16:creationId xmlns:a16="http://schemas.microsoft.com/office/drawing/2014/main" id="{41E756C6-674D-3B55-720F-6FD5E6096B69}"/>
              </a:ext>
            </a:extLst>
          </p:cNvPr>
          <p:cNvSpPr/>
          <p:nvPr/>
        </p:nvSpPr>
        <p:spPr>
          <a:xfrm>
            <a:off x="9857915" y="1487946"/>
            <a:ext cx="339635" cy="4354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G</a:t>
            </a:r>
            <a:endParaRPr kumimoji="1" lang="ja-JP" altLang="en-US" dirty="0"/>
          </a:p>
        </p:txBody>
      </p:sp>
      <p:sp>
        <p:nvSpPr>
          <p:cNvPr id="9" name="正方形/長方形 8">
            <a:extLst>
              <a:ext uri="{FF2B5EF4-FFF2-40B4-BE49-F238E27FC236}">
                <a16:creationId xmlns:a16="http://schemas.microsoft.com/office/drawing/2014/main" id="{AA89D44E-30A5-E9D2-7018-CC4F080FDB19}"/>
              </a:ext>
            </a:extLst>
          </p:cNvPr>
          <p:cNvSpPr/>
          <p:nvPr/>
        </p:nvSpPr>
        <p:spPr>
          <a:xfrm>
            <a:off x="7431967" y="4138046"/>
            <a:ext cx="339635" cy="4354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G</a:t>
            </a:r>
            <a:endParaRPr kumimoji="1" lang="ja-JP" altLang="en-US" dirty="0"/>
          </a:p>
        </p:txBody>
      </p:sp>
      <p:sp>
        <p:nvSpPr>
          <p:cNvPr id="11" name="正方形/長方形 10">
            <a:extLst>
              <a:ext uri="{FF2B5EF4-FFF2-40B4-BE49-F238E27FC236}">
                <a16:creationId xmlns:a16="http://schemas.microsoft.com/office/drawing/2014/main" id="{E27EE80C-4750-EB2D-5FF3-B41DC0ED113F}"/>
              </a:ext>
            </a:extLst>
          </p:cNvPr>
          <p:cNvSpPr/>
          <p:nvPr/>
        </p:nvSpPr>
        <p:spPr>
          <a:xfrm>
            <a:off x="9857914" y="4138046"/>
            <a:ext cx="339635" cy="4354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G</a:t>
            </a:r>
            <a:endParaRPr kumimoji="1" lang="ja-JP" altLang="en-US" dirty="0"/>
          </a:p>
        </p:txBody>
      </p:sp>
      <p:sp>
        <p:nvSpPr>
          <p:cNvPr id="12" name="正方形/長方形 11">
            <a:extLst>
              <a:ext uri="{FF2B5EF4-FFF2-40B4-BE49-F238E27FC236}">
                <a16:creationId xmlns:a16="http://schemas.microsoft.com/office/drawing/2014/main" id="{696A00D8-D6E1-F61E-A326-A9205FCD1506}"/>
              </a:ext>
            </a:extLst>
          </p:cNvPr>
          <p:cNvSpPr/>
          <p:nvPr/>
        </p:nvSpPr>
        <p:spPr>
          <a:xfrm>
            <a:off x="7202525" y="2316395"/>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3" name="正方形/長方形 12">
            <a:extLst>
              <a:ext uri="{FF2B5EF4-FFF2-40B4-BE49-F238E27FC236}">
                <a16:creationId xmlns:a16="http://schemas.microsoft.com/office/drawing/2014/main" id="{7779BDD5-113C-93A9-9DF8-4B0C6EB028CB}"/>
              </a:ext>
            </a:extLst>
          </p:cNvPr>
          <p:cNvSpPr/>
          <p:nvPr/>
        </p:nvSpPr>
        <p:spPr>
          <a:xfrm>
            <a:off x="7782577" y="2316395"/>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4" name="正方形/長方形 13">
            <a:extLst>
              <a:ext uri="{FF2B5EF4-FFF2-40B4-BE49-F238E27FC236}">
                <a16:creationId xmlns:a16="http://schemas.microsoft.com/office/drawing/2014/main" id="{9B5F6FF3-9C82-282F-571C-887D08F20675}"/>
              </a:ext>
            </a:extLst>
          </p:cNvPr>
          <p:cNvSpPr/>
          <p:nvPr/>
        </p:nvSpPr>
        <p:spPr>
          <a:xfrm>
            <a:off x="9628472" y="2316395"/>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5" name="正方形/長方形 14">
            <a:extLst>
              <a:ext uri="{FF2B5EF4-FFF2-40B4-BE49-F238E27FC236}">
                <a16:creationId xmlns:a16="http://schemas.microsoft.com/office/drawing/2014/main" id="{9B373860-4D95-22E3-4D62-19C3E14D2E50}"/>
              </a:ext>
            </a:extLst>
          </p:cNvPr>
          <p:cNvSpPr/>
          <p:nvPr/>
        </p:nvSpPr>
        <p:spPr>
          <a:xfrm>
            <a:off x="10208524" y="2316395"/>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6" name="正方形/長方形 15">
            <a:extLst>
              <a:ext uri="{FF2B5EF4-FFF2-40B4-BE49-F238E27FC236}">
                <a16:creationId xmlns:a16="http://schemas.microsoft.com/office/drawing/2014/main" id="{3CD5168B-7203-84C4-E57A-2E7D663C492A}"/>
              </a:ext>
            </a:extLst>
          </p:cNvPr>
          <p:cNvSpPr/>
          <p:nvPr/>
        </p:nvSpPr>
        <p:spPr>
          <a:xfrm>
            <a:off x="7202525"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7" name="正方形/長方形 16">
            <a:extLst>
              <a:ext uri="{FF2B5EF4-FFF2-40B4-BE49-F238E27FC236}">
                <a16:creationId xmlns:a16="http://schemas.microsoft.com/office/drawing/2014/main" id="{15A3796A-2D3F-BF68-C3B8-48A2CAE38200}"/>
              </a:ext>
            </a:extLst>
          </p:cNvPr>
          <p:cNvSpPr/>
          <p:nvPr/>
        </p:nvSpPr>
        <p:spPr>
          <a:xfrm>
            <a:off x="7782577"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8" name="正方形/長方形 17">
            <a:extLst>
              <a:ext uri="{FF2B5EF4-FFF2-40B4-BE49-F238E27FC236}">
                <a16:creationId xmlns:a16="http://schemas.microsoft.com/office/drawing/2014/main" id="{0D2CA5FE-DFD5-52BD-A5CF-EBDB444A1109}"/>
              </a:ext>
            </a:extLst>
          </p:cNvPr>
          <p:cNvSpPr/>
          <p:nvPr/>
        </p:nvSpPr>
        <p:spPr>
          <a:xfrm>
            <a:off x="9628472"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19" name="正方形/長方形 18">
            <a:extLst>
              <a:ext uri="{FF2B5EF4-FFF2-40B4-BE49-F238E27FC236}">
                <a16:creationId xmlns:a16="http://schemas.microsoft.com/office/drawing/2014/main" id="{1478CA4A-6E9E-C611-0F99-2AF0CD05D8DF}"/>
              </a:ext>
            </a:extLst>
          </p:cNvPr>
          <p:cNvSpPr/>
          <p:nvPr/>
        </p:nvSpPr>
        <p:spPr>
          <a:xfrm>
            <a:off x="10208524"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a:t>
            </a:r>
            <a:endParaRPr kumimoji="1" lang="ja-JP" altLang="en-US" dirty="0"/>
          </a:p>
        </p:txBody>
      </p:sp>
      <p:sp>
        <p:nvSpPr>
          <p:cNvPr id="20" name="正方形/長方形 19">
            <a:extLst>
              <a:ext uri="{FF2B5EF4-FFF2-40B4-BE49-F238E27FC236}">
                <a16:creationId xmlns:a16="http://schemas.microsoft.com/office/drawing/2014/main" id="{59ECCCD6-97EF-021A-08B5-9497BCA17F34}"/>
              </a:ext>
            </a:extLst>
          </p:cNvPr>
          <p:cNvSpPr/>
          <p:nvPr/>
        </p:nvSpPr>
        <p:spPr>
          <a:xfrm>
            <a:off x="8186056"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B</a:t>
            </a:r>
            <a:endParaRPr kumimoji="1" lang="ja-JP" altLang="en-US" dirty="0"/>
          </a:p>
        </p:txBody>
      </p:sp>
      <p:sp>
        <p:nvSpPr>
          <p:cNvPr id="21" name="正方形/長方形 20">
            <a:extLst>
              <a:ext uri="{FF2B5EF4-FFF2-40B4-BE49-F238E27FC236}">
                <a16:creationId xmlns:a16="http://schemas.microsoft.com/office/drawing/2014/main" id="{CE3E147F-7103-193F-2CFD-6824115A4237}"/>
              </a:ext>
            </a:extLst>
          </p:cNvPr>
          <p:cNvSpPr/>
          <p:nvPr/>
        </p:nvSpPr>
        <p:spPr>
          <a:xfrm>
            <a:off x="10666441" y="4975709"/>
            <a:ext cx="229442" cy="838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dirty="0"/>
              <a:t>B</a:t>
            </a:r>
            <a:endParaRPr kumimoji="1" lang="ja-JP" altLang="en-US" dirty="0"/>
          </a:p>
        </p:txBody>
      </p:sp>
    </p:spTree>
    <p:extLst>
      <p:ext uri="{BB962C8B-B14F-4D97-AF65-F5344CB8AC3E}">
        <p14:creationId xmlns:p14="http://schemas.microsoft.com/office/powerpoint/2010/main" val="14784808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en-US" altLang="ja-JP" dirty="0"/>
              <a:t>PCELL</a:t>
            </a:r>
            <a:r>
              <a:rPr lang="ja-JP" altLang="en-US" dirty="0"/>
              <a:t>でのボディの扱い</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96</a:t>
            </a:fld>
            <a:endParaRPr kumimoji="1" lang="ja-JP" altLang="en-US" dirty="0">
              <a:latin typeface="Meiryo UI" panose="020B0604030504040204" pitchFamily="50" charset="-128"/>
              <a:ea typeface="Meiryo UI" panose="020B0604030504040204" pitchFamily="50" charset="-128"/>
            </a:endParaRPr>
          </a:p>
        </p:txBody>
      </p:sp>
      <p:sp>
        <p:nvSpPr>
          <p:cNvPr id="2" name="コンテンツ プレースホルダー 1">
            <a:extLst>
              <a:ext uri="{FF2B5EF4-FFF2-40B4-BE49-F238E27FC236}">
                <a16:creationId xmlns:a16="http://schemas.microsoft.com/office/drawing/2014/main" id="{92E114E7-A2EA-9A23-265B-E73EC4B9DB15}"/>
              </a:ext>
            </a:extLst>
          </p:cNvPr>
          <p:cNvSpPr>
            <a:spLocks noGrp="1"/>
          </p:cNvSpPr>
          <p:nvPr>
            <p:ph sz="quarter" idx="13"/>
          </p:nvPr>
        </p:nvSpPr>
        <p:spPr>
          <a:xfrm>
            <a:off x="444500" y="1272150"/>
            <a:ext cx="11210543" cy="4601748"/>
          </a:xfrm>
        </p:spPr>
        <p:txBody>
          <a:bodyPr>
            <a:normAutofit/>
          </a:bodyPr>
          <a:lstStyle/>
          <a:p>
            <a:r>
              <a:rPr lang="en-US" altLang="ja-JP" sz="2000" dirty="0"/>
              <a:t>PFET</a:t>
            </a:r>
            <a:r>
              <a:rPr lang="ja-JP" altLang="en-US" sz="2000" dirty="0"/>
              <a:t>は</a:t>
            </a:r>
            <a:r>
              <a:rPr lang="en-US" altLang="ja-JP" sz="2000" dirty="0">
                <a:solidFill>
                  <a:srgbClr val="FF0000"/>
                </a:solidFill>
              </a:rPr>
              <a:t>N+</a:t>
            </a:r>
            <a:r>
              <a:rPr lang="ja-JP" altLang="en-US" sz="2000" dirty="0"/>
              <a:t>を介して</a:t>
            </a:r>
            <a:r>
              <a:rPr lang="en-US" altLang="ja-JP" sz="2000" dirty="0"/>
              <a:t>N-well</a:t>
            </a:r>
            <a:r>
              <a:rPr lang="ja-JP" altLang="en-US" sz="2000" dirty="0"/>
              <a:t> に繋がっている</a:t>
            </a:r>
            <a:endParaRPr lang="en-US" altLang="ja-JP" sz="2000" dirty="0"/>
          </a:p>
          <a:p>
            <a:r>
              <a:rPr lang="en-US" altLang="ja-JP" sz="2000" dirty="0"/>
              <a:t>NFET</a:t>
            </a:r>
            <a:r>
              <a:rPr lang="ja-JP" altLang="en-US" sz="2000" dirty="0"/>
              <a:t>は</a:t>
            </a:r>
            <a:r>
              <a:rPr lang="en-US" altLang="ja-JP" sz="2000" dirty="0">
                <a:solidFill>
                  <a:srgbClr val="BC14BC"/>
                </a:solidFill>
              </a:rPr>
              <a:t>P+</a:t>
            </a:r>
            <a:r>
              <a:rPr lang="ja-JP" altLang="en-US" sz="2000" dirty="0"/>
              <a:t>を介して</a:t>
            </a:r>
            <a:r>
              <a:rPr lang="en-US" altLang="ja-JP" sz="2000" dirty="0"/>
              <a:t>P-substrate</a:t>
            </a:r>
            <a:r>
              <a:rPr lang="ja-JP" altLang="en-US" sz="2000" dirty="0"/>
              <a:t>に繋がっている</a:t>
            </a:r>
            <a:endParaRPr lang="en-US" altLang="ja-JP" sz="2000" dirty="0"/>
          </a:p>
        </p:txBody>
      </p:sp>
      <p:pic>
        <p:nvPicPr>
          <p:cNvPr id="9" name="図 8">
            <a:extLst>
              <a:ext uri="{FF2B5EF4-FFF2-40B4-BE49-F238E27FC236}">
                <a16:creationId xmlns:a16="http://schemas.microsoft.com/office/drawing/2014/main" id="{16F5570C-46AC-2B1E-95F3-D214B4D1608E}"/>
              </a:ext>
            </a:extLst>
          </p:cNvPr>
          <p:cNvPicPr>
            <a:picLocks noChangeAspect="1"/>
          </p:cNvPicPr>
          <p:nvPr/>
        </p:nvPicPr>
        <p:blipFill>
          <a:blip r:embed="rId2"/>
          <a:stretch>
            <a:fillRect/>
          </a:stretch>
        </p:blipFill>
        <p:spPr>
          <a:xfrm>
            <a:off x="600870" y="2284254"/>
            <a:ext cx="7147932" cy="4081346"/>
          </a:xfrm>
          <a:prstGeom prst="rect">
            <a:avLst/>
          </a:prstGeom>
        </p:spPr>
      </p:pic>
      <p:pic>
        <p:nvPicPr>
          <p:cNvPr id="11" name="図 10">
            <a:extLst>
              <a:ext uri="{FF2B5EF4-FFF2-40B4-BE49-F238E27FC236}">
                <a16:creationId xmlns:a16="http://schemas.microsoft.com/office/drawing/2014/main" id="{972586A4-730F-BEBA-D0E3-43DC7D5AF312}"/>
              </a:ext>
            </a:extLst>
          </p:cNvPr>
          <p:cNvPicPr>
            <a:picLocks noChangeAspect="1"/>
          </p:cNvPicPr>
          <p:nvPr/>
        </p:nvPicPr>
        <p:blipFill>
          <a:blip r:embed="rId3"/>
          <a:stretch>
            <a:fillRect/>
          </a:stretch>
        </p:blipFill>
        <p:spPr>
          <a:xfrm>
            <a:off x="8262386" y="3818873"/>
            <a:ext cx="3219065" cy="2546727"/>
          </a:xfrm>
          <a:prstGeom prst="rect">
            <a:avLst/>
          </a:prstGeom>
        </p:spPr>
      </p:pic>
      <p:pic>
        <p:nvPicPr>
          <p:cNvPr id="14" name="図 13" descr="ダイアグラム&#10;&#10;自動的に生成された説明">
            <a:extLst>
              <a:ext uri="{FF2B5EF4-FFF2-40B4-BE49-F238E27FC236}">
                <a16:creationId xmlns:a16="http://schemas.microsoft.com/office/drawing/2014/main" id="{A1CBBB40-4D05-31CD-9ECA-94C82A509E23}"/>
              </a:ext>
            </a:extLst>
          </p:cNvPr>
          <p:cNvPicPr>
            <a:picLocks noChangeAspect="1"/>
          </p:cNvPicPr>
          <p:nvPr/>
        </p:nvPicPr>
        <p:blipFill>
          <a:blip r:embed="rId4"/>
          <a:stretch>
            <a:fillRect/>
          </a:stretch>
        </p:blipFill>
        <p:spPr>
          <a:xfrm>
            <a:off x="8452143" y="1380157"/>
            <a:ext cx="3029308" cy="1731397"/>
          </a:xfrm>
          <a:prstGeom prst="rect">
            <a:avLst/>
          </a:prstGeom>
        </p:spPr>
      </p:pic>
      <p:sp>
        <p:nvSpPr>
          <p:cNvPr id="17" name="テキスト ボックス 16">
            <a:extLst>
              <a:ext uri="{FF2B5EF4-FFF2-40B4-BE49-F238E27FC236}">
                <a16:creationId xmlns:a16="http://schemas.microsoft.com/office/drawing/2014/main" id="{36188FBF-678F-93CC-36CE-35851F115945}"/>
              </a:ext>
            </a:extLst>
          </p:cNvPr>
          <p:cNvSpPr txBox="1"/>
          <p:nvPr/>
        </p:nvSpPr>
        <p:spPr>
          <a:xfrm>
            <a:off x="7867379" y="3108790"/>
            <a:ext cx="4198836" cy="307777"/>
          </a:xfrm>
          <a:prstGeom prst="rect">
            <a:avLst/>
          </a:prstGeom>
          <a:noFill/>
        </p:spPr>
        <p:txBody>
          <a:bodyPr wrap="square">
            <a:spAutoFit/>
          </a:bodyPr>
          <a:lstStyle/>
          <a:p>
            <a:r>
              <a:rPr lang="ja-JP" altLang="en-US" sz="1400" dirty="0"/>
              <a:t>https://note.com/akira_tsuchiya/n/nd4444304f013</a:t>
            </a:r>
          </a:p>
        </p:txBody>
      </p:sp>
    </p:spTree>
    <p:extLst>
      <p:ext uri="{BB962C8B-B14F-4D97-AF65-F5344CB8AC3E}">
        <p14:creationId xmlns:p14="http://schemas.microsoft.com/office/powerpoint/2010/main" val="27611405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レイヤーの名前と意味</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97</a:t>
            </a:fld>
            <a:endParaRPr kumimoji="1" lang="ja-JP" altLang="en-US" dirty="0">
              <a:latin typeface="Meiryo UI" panose="020B0604030504040204" pitchFamily="50" charset="-128"/>
              <a:ea typeface="Meiryo UI" panose="020B0604030504040204" pitchFamily="50" charset="-128"/>
            </a:endParaRPr>
          </a:p>
        </p:txBody>
      </p:sp>
      <p:sp>
        <p:nvSpPr>
          <p:cNvPr id="2" name="コンテンツ プレースホルダー 1">
            <a:extLst>
              <a:ext uri="{FF2B5EF4-FFF2-40B4-BE49-F238E27FC236}">
                <a16:creationId xmlns:a16="http://schemas.microsoft.com/office/drawing/2014/main" id="{92E114E7-A2EA-9A23-265B-E73EC4B9DB15}"/>
              </a:ext>
            </a:extLst>
          </p:cNvPr>
          <p:cNvSpPr>
            <a:spLocks noGrp="1"/>
          </p:cNvSpPr>
          <p:nvPr>
            <p:ph sz="quarter" idx="13"/>
          </p:nvPr>
        </p:nvSpPr>
        <p:spPr/>
        <p:txBody>
          <a:bodyPr>
            <a:normAutofit lnSpcReduction="10000"/>
          </a:bodyPr>
          <a:lstStyle/>
          <a:p>
            <a:r>
              <a:rPr lang="en-US" altLang="ja-JP" sz="1800" dirty="0" err="1"/>
              <a:t>nwell</a:t>
            </a:r>
            <a:r>
              <a:rPr lang="en-US" altLang="ja-JP" sz="1800" dirty="0"/>
              <a:t>	N-well</a:t>
            </a:r>
          </a:p>
          <a:p>
            <a:r>
              <a:rPr lang="en-US" altLang="ja-JP" sz="1800" dirty="0"/>
              <a:t>diff	</a:t>
            </a:r>
            <a:r>
              <a:rPr kumimoji="1" lang="en-US" altLang="ja-JP" sz="1800" dirty="0"/>
              <a:t>well</a:t>
            </a:r>
            <a:r>
              <a:rPr kumimoji="1" lang="ja-JP" altLang="en-US" sz="1800" dirty="0"/>
              <a:t>または</a:t>
            </a:r>
            <a:r>
              <a:rPr kumimoji="1" lang="en-US" altLang="ja-JP" sz="1800" dirty="0"/>
              <a:t>substrate</a:t>
            </a:r>
            <a:r>
              <a:rPr kumimoji="1" lang="ja-JP" altLang="en-US" sz="1800" dirty="0"/>
              <a:t>と</a:t>
            </a:r>
            <a:r>
              <a:rPr kumimoji="1" lang="ja-JP" altLang="en-US" sz="1800" dirty="0">
                <a:solidFill>
                  <a:schemeClr val="accent1"/>
                </a:solidFill>
              </a:rPr>
              <a:t>対になるタイプ</a:t>
            </a:r>
            <a:r>
              <a:rPr kumimoji="1" lang="ja-JP" altLang="en-US" sz="1800" dirty="0"/>
              <a:t>の拡散層</a:t>
            </a:r>
            <a:endParaRPr kumimoji="1" lang="en-US" altLang="ja-JP" sz="1800" dirty="0"/>
          </a:p>
          <a:p>
            <a:r>
              <a:rPr lang="en-US" altLang="ja-JP" sz="1800" dirty="0"/>
              <a:t>tap	</a:t>
            </a:r>
            <a:r>
              <a:rPr kumimoji="1" lang="en-US" altLang="ja-JP" sz="1800" dirty="0"/>
              <a:t>well</a:t>
            </a:r>
            <a:r>
              <a:rPr kumimoji="1" lang="ja-JP" altLang="en-US" sz="1800" dirty="0"/>
              <a:t>または</a:t>
            </a:r>
            <a:r>
              <a:rPr kumimoji="1" lang="en-US" altLang="ja-JP" sz="1800" dirty="0"/>
              <a:t>substrate</a:t>
            </a:r>
            <a:r>
              <a:rPr kumimoji="1" lang="ja-JP" altLang="en-US" sz="1800" dirty="0"/>
              <a:t>と</a:t>
            </a:r>
            <a:r>
              <a:rPr lang="ja-JP" altLang="en-US" sz="1800" dirty="0">
                <a:solidFill>
                  <a:schemeClr val="accent1"/>
                </a:solidFill>
              </a:rPr>
              <a:t>同</a:t>
            </a:r>
            <a:r>
              <a:rPr kumimoji="1" lang="ja-JP" altLang="en-US" sz="1800" dirty="0">
                <a:solidFill>
                  <a:schemeClr val="accent1"/>
                </a:solidFill>
              </a:rPr>
              <a:t>タイプ</a:t>
            </a:r>
            <a:r>
              <a:rPr kumimoji="1" lang="ja-JP" altLang="en-US" sz="1800" dirty="0"/>
              <a:t>の拡散層</a:t>
            </a:r>
            <a:endParaRPr kumimoji="1" lang="en-US" altLang="ja-JP" sz="1800" dirty="0"/>
          </a:p>
          <a:p>
            <a:r>
              <a:rPr lang="en-US" altLang="ja-JP" sz="1800" dirty="0" err="1"/>
              <a:t>p</a:t>
            </a:r>
            <a:r>
              <a:rPr kumimoji="1" lang="en-US" altLang="ja-JP" sz="1800" dirty="0" err="1"/>
              <a:t>sdm</a:t>
            </a:r>
            <a:r>
              <a:rPr kumimoji="1" lang="en-US" altLang="ja-JP" sz="1800" dirty="0"/>
              <a:t>	</a:t>
            </a:r>
            <a:r>
              <a:rPr kumimoji="1" lang="ja-JP" altLang="en-US" sz="1800" dirty="0"/>
              <a:t>不純物注入による</a:t>
            </a:r>
            <a:r>
              <a:rPr lang="en-US" altLang="ja-JP" sz="1800" dirty="0"/>
              <a:t>P</a:t>
            </a:r>
            <a:r>
              <a:rPr kumimoji="1" lang="en-US" altLang="ja-JP" sz="1800" dirty="0"/>
              <a:t>+</a:t>
            </a:r>
            <a:r>
              <a:rPr kumimoji="1" lang="ja-JP" altLang="en-US" sz="1800" dirty="0"/>
              <a:t>イオン領域</a:t>
            </a:r>
            <a:endParaRPr kumimoji="1" lang="en-US" altLang="ja-JP" sz="1800" dirty="0"/>
          </a:p>
          <a:p>
            <a:r>
              <a:rPr kumimoji="1" lang="en-US" altLang="ja-JP" sz="1800" dirty="0" err="1"/>
              <a:t>nsdm</a:t>
            </a:r>
            <a:r>
              <a:rPr kumimoji="1" lang="en-US" altLang="ja-JP" sz="1800" dirty="0"/>
              <a:t>	</a:t>
            </a:r>
            <a:r>
              <a:rPr kumimoji="1" lang="ja-JP" altLang="en-US" sz="1800" dirty="0"/>
              <a:t>不純物注入による</a:t>
            </a:r>
            <a:r>
              <a:rPr kumimoji="1" lang="en-US" altLang="ja-JP" sz="1800" dirty="0"/>
              <a:t>N+</a:t>
            </a:r>
            <a:r>
              <a:rPr kumimoji="1" lang="ja-JP" altLang="en-US" sz="1800" dirty="0"/>
              <a:t>イオン領域</a:t>
            </a:r>
            <a:endParaRPr kumimoji="1" lang="en-US" altLang="ja-JP" sz="1800" dirty="0"/>
          </a:p>
          <a:p>
            <a:r>
              <a:rPr lang="en-US" altLang="ja-JP" sz="1800" dirty="0"/>
              <a:t>poly	Polysilicon</a:t>
            </a:r>
          </a:p>
          <a:p>
            <a:r>
              <a:rPr lang="en-US" altLang="ja-JP" sz="1800" dirty="0"/>
              <a:t>licon1	li1</a:t>
            </a:r>
            <a:r>
              <a:rPr lang="ja-JP" altLang="en-US" sz="1800" dirty="0"/>
              <a:t>層へのコンタクト</a:t>
            </a:r>
            <a:r>
              <a:rPr lang="en-US" altLang="ja-JP" sz="1800" dirty="0"/>
              <a:t>(VIA)</a:t>
            </a:r>
          </a:p>
          <a:p>
            <a:r>
              <a:rPr lang="en-US" altLang="ja-JP" sz="1800" dirty="0" err="1"/>
              <a:t>npc</a:t>
            </a:r>
            <a:r>
              <a:rPr lang="en-US" altLang="ja-JP" sz="1800" dirty="0"/>
              <a:t>	Nitride Poly Cut; </a:t>
            </a:r>
            <a:r>
              <a:rPr lang="ja-JP" altLang="en-US" sz="1800" dirty="0"/>
              <a:t>ポリシリコン露出部</a:t>
            </a:r>
            <a:endParaRPr lang="en-US" altLang="ja-JP" sz="1800" dirty="0"/>
          </a:p>
          <a:p>
            <a:r>
              <a:rPr lang="en-US" altLang="ja-JP" sz="1800" dirty="0"/>
              <a:t>li1	local interconnect; </a:t>
            </a:r>
            <a:r>
              <a:rPr lang="ja-JP" altLang="en-US" sz="1800" dirty="0"/>
              <a:t>“電極層“</a:t>
            </a:r>
            <a:endParaRPr lang="en-US" altLang="ja-JP" sz="1800" dirty="0"/>
          </a:p>
        </p:txBody>
      </p:sp>
      <p:pic>
        <p:nvPicPr>
          <p:cNvPr id="10" name="図 9">
            <a:extLst>
              <a:ext uri="{FF2B5EF4-FFF2-40B4-BE49-F238E27FC236}">
                <a16:creationId xmlns:a16="http://schemas.microsoft.com/office/drawing/2014/main" id="{8CFC18E9-EA84-A10B-2F70-B7F03A2A716E}"/>
              </a:ext>
            </a:extLst>
          </p:cNvPr>
          <p:cNvPicPr>
            <a:picLocks noChangeAspect="1"/>
          </p:cNvPicPr>
          <p:nvPr/>
        </p:nvPicPr>
        <p:blipFill>
          <a:blip r:embed="rId2"/>
          <a:stretch>
            <a:fillRect/>
          </a:stretch>
        </p:blipFill>
        <p:spPr>
          <a:xfrm>
            <a:off x="7957991" y="1408344"/>
            <a:ext cx="3219065" cy="2546727"/>
          </a:xfrm>
          <a:prstGeom prst="rect">
            <a:avLst/>
          </a:prstGeom>
        </p:spPr>
      </p:pic>
    </p:spTree>
    <p:extLst>
      <p:ext uri="{BB962C8B-B14F-4D97-AF65-F5344CB8AC3E}">
        <p14:creationId xmlns:p14="http://schemas.microsoft.com/office/powerpoint/2010/main" val="4149937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56602D8-389F-0F46-C637-1202C361C557}"/>
              </a:ext>
            </a:extLst>
          </p:cNvPr>
          <p:cNvSpPr>
            <a:spLocks noGrp="1"/>
          </p:cNvSpPr>
          <p:nvPr>
            <p:ph type="title"/>
          </p:nvPr>
        </p:nvSpPr>
        <p:spPr/>
        <p:txBody>
          <a:bodyPr/>
          <a:lstStyle/>
          <a:p>
            <a:r>
              <a:rPr lang="ja-JP" altLang="en-US" dirty="0"/>
              <a:t>レイヤーの名前と意味</a:t>
            </a:r>
          </a:p>
        </p:txBody>
      </p:sp>
      <p:sp>
        <p:nvSpPr>
          <p:cNvPr id="4" name="日付プレースホルダー 3">
            <a:extLst>
              <a:ext uri="{FF2B5EF4-FFF2-40B4-BE49-F238E27FC236}">
                <a16:creationId xmlns:a16="http://schemas.microsoft.com/office/drawing/2014/main" id="{E9DD6A27-6BEB-6E88-1C52-8261373D63CA}"/>
              </a:ext>
            </a:extLst>
          </p:cNvPr>
          <p:cNvSpPr>
            <a:spLocks noGrp="1"/>
          </p:cNvSpPr>
          <p:nvPr>
            <p:ph type="dt" sz="half" idx="10"/>
          </p:nvPr>
        </p:nvSpPr>
        <p:spPr/>
        <p:txBody>
          <a:bodyPr/>
          <a:lstStyle/>
          <a:p>
            <a:fld id="{98554BCD-4603-4EDE-A06E-405E941F3AF4}"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FAF24E1-5BB3-1914-E0BE-40394558200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98</a:t>
            </a:fld>
            <a:endParaRPr kumimoji="1" lang="ja-JP" altLang="en-US" sz="1400" dirty="0">
              <a:latin typeface="Meiryo UI" panose="020B0604030504040204" pitchFamily="50" charset="-128"/>
              <a:ea typeface="Meiryo UI" panose="020B0604030504040204" pitchFamily="50" charset="-128"/>
            </a:endParaRPr>
          </a:p>
        </p:txBody>
      </p:sp>
      <p:pic>
        <p:nvPicPr>
          <p:cNvPr id="11" name="グラフィックス 10">
            <a:extLst>
              <a:ext uri="{FF2B5EF4-FFF2-40B4-BE49-F238E27FC236}">
                <a16:creationId xmlns:a16="http://schemas.microsoft.com/office/drawing/2014/main" id="{E0019D91-3F19-57C0-144A-ACE8884B95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27" y="3128243"/>
            <a:ext cx="5809673" cy="2967644"/>
          </a:xfrm>
          <a:prstGeom prst="rect">
            <a:avLst/>
          </a:prstGeom>
        </p:spPr>
      </p:pic>
      <p:pic>
        <p:nvPicPr>
          <p:cNvPr id="13" name="グラフィックス 12">
            <a:extLst>
              <a:ext uri="{FF2B5EF4-FFF2-40B4-BE49-F238E27FC236}">
                <a16:creationId xmlns:a16="http://schemas.microsoft.com/office/drawing/2014/main" id="{EB9E61D9-353C-A97A-885A-2E338D4A13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5999" y="3096839"/>
            <a:ext cx="5809674" cy="2999048"/>
          </a:xfrm>
          <a:prstGeom prst="rect">
            <a:avLst/>
          </a:prstGeom>
        </p:spPr>
      </p:pic>
      <p:pic>
        <p:nvPicPr>
          <p:cNvPr id="9" name="図 8">
            <a:extLst>
              <a:ext uri="{FF2B5EF4-FFF2-40B4-BE49-F238E27FC236}">
                <a16:creationId xmlns:a16="http://schemas.microsoft.com/office/drawing/2014/main" id="{CD1DEB77-F161-680D-4E41-0BE68521582E}"/>
              </a:ext>
            </a:extLst>
          </p:cNvPr>
          <p:cNvPicPr>
            <a:picLocks noChangeAspect="1"/>
          </p:cNvPicPr>
          <p:nvPr/>
        </p:nvPicPr>
        <p:blipFill>
          <a:blip r:embed="rId6"/>
          <a:stretch>
            <a:fillRect/>
          </a:stretch>
        </p:blipFill>
        <p:spPr>
          <a:xfrm>
            <a:off x="4735552" y="4138002"/>
            <a:ext cx="2720898" cy="289932"/>
          </a:xfrm>
          <a:prstGeom prst="rect">
            <a:avLst/>
          </a:prstGeom>
        </p:spPr>
      </p:pic>
      <p:cxnSp>
        <p:nvCxnSpPr>
          <p:cNvPr id="12" name="直線矢印コネクタ 11">
            <a:extLst>
              <a:ext uri="{FF2B5EF4-FFF2-40B4-BE49-F238E27FC236}">
                <a16:creationId xmlns:a16="http://schemas.microsoft.com/office/drawing/2014/main" id="{80AE4A96-D6C5-4766-D9EF-E70031F16C62}"/>
              </a:ext>
            </a:extLst>
          </p:cNvPr>
          <p:cNvCxnSpPr>
            <a:stCxn id="9" idx="0"/>
          </p:cNvCxnSpPr>
          <p:nvPr/>
        </p:nvCxnSpPr>
        <p:spPr>
          <a:xfrm flipH="1" flipV="1">
            <a:off x="3343566" y="3637544"/>
            <a:ext cx="2752435" cy="500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3096F3F-3D28-F376-10EB-4F0F1FE89D8E}"/>
              </a:ext>
            </a:extLst>
          </p:cNvPr>
          <p:cNvCxnSpPr>
            <a:stCxn id="9" idx="0"/>
          </p:cNvCxnSpPr>
          <p:nvPr/>
        </p:nvCxnSpPr>
        <p:spPr>
          <a:xfrm flipV="1">
            <a:off x="6096001" y="3675017"/>
            <a:ext cx="2751910" cy="4629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70019077-65C7-078E-DEE2-C3013AEE720D}"/>
              </a:ext>
            </a:extLst>
          </p:cNvPr>
          <p:cNvPicPr>
            <a:picLocks noChangeAspect="1"/>
          </p:cNvPicPr>
          <p:nvPr/>
        </p:nvPicPr>
        <p:blipFill>
          <a:blip r:embed="rId7"/>
          <a:stretch>
            <a:fillRect/>
          </a:stretch>
        </p:blipFill>
        <p:spPr>
          <a:xfrm>
            <a:off x="4769004" y="2319507"/>
            <a:ext cx="2653990" cy="301083"/>
          </a:xfrm>
          <a:prstGeom prst="rect">
            <a:avLst/>
          </a:prstGeom>
        </p:spPr>
      </p:pic>
      <p:cxnSp>
        <p:nvCxnSpPr>
          <p:cNvPr id="23" name="直線矢印コネクタ 22">
            <a:extLst>
              <a:ext uri="{FF2B5EF4-FFF2-40B4-BE49-F238E27FC236}">
                <a16:creationId xmlns:a16="http://schemas.microsoft.com/office/drawing/2014/main" id="{2A534105-4583-C5FE-2E0B-2F4EF44F01DA}"/>
              </a:ext>
            </a:extLst>
          </p:cNvPr>
          <p:cNvCxnSpPr>
            <a:cxnSpLocks/>
            <a:stCxn id="20" idx="2"/>
          </p:cNvCxnSpPr>
          <p:nvPr/>
        </p:nvCxnSpPr>
        <p:spPr>
          <a:xfrm flipH="1">
            <a:off x="3162300" y="2620590"/>
            <a:ext cx="2933699" cy="808410"/>
          </a:xfrm>
          <a:prstGeom prst="straightConnector1">
            <a:avLst/>
          </a:prstGeom>
          <a:ln w="28575">
            <a:solidFill>
              <a:srgbClr val="CC33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4BE36E3-B09E-E7A4-8F61-1D2E860A928B}"/>
              </a:ext>
            </a:extLst>
          </p:cNvPr>
          <p:cNvCxnSpPr>
            <a:cxnSpLocks/>
            <a:stCxn id="20" idx="2"/>
          </p:cNvCxnSpPr>
          <p:nvPr/>
        </p:nvCxnSpPr>
        <p:spPr>
          <a:xfrm>
            <a:off x="6095999" y="2620590"/>
            <a:ext cx="2857501" cy="808410"/>
          </a:xfrm>
          <a:prstGeom prst="straightConnector1">
            <a:avLst/>
          </a:prstGeom>
          <a:ln w="28575">
            <a:solidFill>
              <a:srgbClr val="CC330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2587A2E2-6D8A-8D33-B376-9F214E0EAB7A}"/>
              </a:ext>
            </a:extLst>
          </p:cNvPr>
          <p:cNvSpPr txBox="1"/>
          <p:nvPr/>
        </p:nvSpPr>
        <p:spPr>
          <a:xfrm>
            <a:off x="1984408" y="1288342"/>
            <a:ext cx="8223181" cy="923330"/>
          </a:xfrm>
          <a:prstGeom prst="rect">
            <a:avLst/>
          </a:prstGeom>
          <a:noFill/>
        </p:spPr>
        <p:txBody>
          <a:bodyPr wrap="square" rtlCol="0">
            <a:spAutoFit/>
          </a:bodyPr>
          <a:lstStyle/>
          <a:p>
            <a:pPr algn="ctr"/>
            <a:r>
              <a:rPr kumimoji="1" lang="ja-JP" altLang="en-US" dirty="0"/>
              <a:t>ポリシリコン上部は窒化物（</a:t>
            </a:r>
            <a:r>
              <a:rPr kumimoji="1" lang="en-US" altLang="ja-JP" dirty="0"/>
              <a:t>PSG</a:t>
            </a:r>
            <a:r>
              <a:rPr kumimoji="1" lang="ja-JP" altLang="en-US" dirty="0"/>
              <a:t>ではありません）で絶縁されているが</a:t>
            </a:r>
            <a:br>
              <a:rPr kumimoji="1" lang="en-US" altLang="ja-JP" dirty="0"/>
            </a:br>
            <a:r>
              <a:rPr kumimoji="1" lang="en-US" altLang="ja-JP" dirty="0" err="1"/>
              <a:t>npc</a:t>
            </a:r>
            <a:r>
              <a:rPr kumimoji="1" lang="ja-JP" altLang="en-US" dirty="0"/>
              <a:t>で明示された領域だけ開口する</a:t>
            </a:r>
            <a:endParaRPr kumimoji="1" lang="en-US" altLang="ja-JP" dirty="0"/>
          </a:p>
          <a:p>
            <a:pPr algn="ctr"/>
            <a:r>
              <a:rPr kumimoji="1" lang="en-US" altLang="ja-JP" dirty="0" err="1"/>
              <a:t>licon</a:t>
            </a:r>
            <a:r>
              <a:rPr kumimoji="1" lang="ja-JP" altLang="en-US" dirty="0"/>
              <a:t>を立てる際は</a:t>
            </a:r>
            <a:r>
              <a:rPr kumimoji="1" lang="en-US" altLang="ja-JP" dirty="0" err="1"/>
              <a:t>npc</a:t>
            </a:r>
            <a:r>
              <a:rPr kumimoji="1" lang="ja-JP" altLang="en-US" dirty="0"/>
              <a:t>を併せて描画する必要がある</a:t>
            </a:r>
            <a:endParaRPr kumimoji="1" lang="en-US" altLang="ja-JP" dirty="0"/>
          </a:p>
        </p:txBody>
      </p:sp>
    </p:spTree>
    <p:extLst>
      <p:ext uri="{BB962C8B-B14F-4D97-AF65-F5344CB8AC3E}">
        <p14:creationId xmlns:p14="http://schemas.microsoft.com/office/powerpoint/2010/main" val="11150789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4A56E9-6117-99E2-6FE5-147DF9E464CD}"/>
              </a:ext>
            </a:extLst>
          </p:cNvPr>
          <p:cNvSpPr>
            <a:spLocks noGrp="1"/>
          </p:cNvSpPr>
          <p:nvPr>
            <p:ph type="title"/>
          </p:nvPr>
        </p:nvSpPr>
        <p:spPr/>
        <p:txBody>
          <a:bodyPr/>
          <a:lstStyle/>
          <a:p>
            <a:r>
              <a:rPr lang="ja-JP" altLang="en-US" dirty="0"/>
              <a:t>レイヤーの名前と意味</a:t>
            </a:r>
            <a:endParaRPr kumimoji="1" lang="ja-JP" altLang="en-US" dirty="0"/>
          </a:p>
        </p:txBody>
      </p:sp>
      <p:sp>
        <p:nvSpPr>
          <p:cNvPr id="4" name="日付プレースホルダー 3">
            <a:extLst>
              <a:ext uri="{FF2B5EF4-FFF2-40B4-BE49-F238E27FC236}">
                <a16:creationId xmlns:a16="http://schemas.microsoft.com/office/drawing/2014/main" id="{F6E6B431-62C6-11F2-E0FD-52EDBAF31AA2}"/>
              </a:ext>
            </a:extLst>
          </p:cNvPr>
          <p:cNvSpPr>
            <a:spLocks noGrp="1"/>
          </p:cNvSpPr>
          <p:nvPr>
            <p:ph type="dt" sz="half" idx="10"/>
          </p:nvPr>
        </p:nvSpPr>
        <p:spPr/>
        <p:txBody>
          <a:bodyPr/>
          <a:lstStyle/>
          <a:p>
            <a:fld id="{C8D55FC4-4FBB-4061-B0B6-96F0050D7C51}" type="datetime1">
              <a:rPr kumimoji="1" lang="ja-JP" altLang="en-US" smtClean="0"/>
              <a:t>2025/1/3</a:t>
            </a:fld>
            <a:endParaRPr kumimoji="1" lang="ja-JP" altLang="en-US"/>
          </a:p>
        </p:txBody>
      </p:sp>
      <p:sp>
        <p:nvSpPr>
          <p:cNvPr id="6" name="スライド番号プレースホルダー 5">
            <a:extLst>
              <a:ext uri="{FF2B5EF4-FFF2-40B4-BE49-F238E27FC236}">
                <a16:creationId xmlns:a16="http://schemas.microsoft.com/office/drawing/2014/main" id="{855525DA-0FAB-E646-007B-C1695D7AB1D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E89953-8AEA-4BDF-A508-664B12926AB4}" type="slidenum">
              <a:rPr kumimoji="1" lang="ja-JP" altLang="en-US" sz="1400" smtClean="0">
                <a:latin typeface="Meiryo UI" panose="020B0604030504040204" pitchFamily="50" charset="-128"/>
                <a:ea typeface="Meiryo UI" panose="020B0604030504040204" pitchFamily="50" charset="-128"/>
              </a:rPr>
              <a:pPr/>
              <a:t>99</a:t>
            </a:fld>
            <a:endParaRPr kumimoji="1" lang="ja-JP" altLang="en-US" sz="14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59F6774D-6DFA-0FD9-52A7-4E249FCF9A0C}"/>
              </a:ext>
            </a:extLst>
          </p:cNvPr>
          <p:cNvPicPr>
            <a:picLocks noChangeAspect="1"/>
          </p:cNvPicPr>
          <p:nvPr/>
        </p:nvPicPr>
        <p:blipFill>
          <a:blip r:embed="rId2"/>
          <a:stretch>
            <a:fillRect/>
          </a:stretch>
        </p:blipFill>
        <p:spPr>
          <a:xfrm>
            <a:off x="3205018" y="2386950"/>
            <a:ext cx="8986982" cy="3271704"/>
          </a:xfrm>
          <a:prstGeom prst="rect">
            <a:avLst/>
          </a:prstGeom>
        </p:spPr>
      </p:pic>
      <p:pic>
        <p:nvPicPr>
          <p:cNvPr id="10" name="図 9">
            <a:extLst>
              <a:ext uri="{FF2B5EF4-FFF2-40B4-BE49-F238E27FC236}">
                <a16:creationId xmlns:a16="http://schemas.microsoft.com/office/drawing/2014/main" id="{0FA32EF5-76DD-42CE-9930-70D206B052ED}"/>
              </a:ext>
            </a:extLst>
          </p:cNvPr>
          <p:cNvPicPr>
            <a:picLocks noChangeAspect="1"/>
          </p:cNvPicPr>
          <p:nvPr/>
        </p:nvPicPr>
        <p:blipFill>
          <a:blip r:embed="rId3"/>
          <a:stretch>
            <a:fillRect/>
          </a:stretch>
        </p:blipFill>
        <p:spPr>
          <a:xfrm>
            <a:off x="2329531" y="4404070"/>
            <a:ext cx="2921620" cy="301083"/>
          </a:xfrm>
          <a:prstGeom prst="rect">
            <a:avLst/>
          </a:prstGeom>
        </p:spPr>
      </p:pic>
      <p:pic>
        <p:nvPicPr>
          <p:cNvPr id="12" name="図 11">
            <a:extLst>
              <a:ext uri="{FF2B5EF4-FFF2-40B4-BE49-F238E27FC236}">
                <a16:creationId xmlns:a16="http://schemas.microsoft.com/office/drawing/2014/main" id="{034B8D9D-84EE-3243-F9F5-28EE0A4BFB2F}"/>
              </a:ext>
            </a:extLst>
          </p:cNvPr>
          <p:cNvPicPr>
            <a:picLocks noChangeAspect="1"/>
          </p:cNvPicPr>
          <p:nvPr/>
        </p:nvPicPr>
        <p:blipFill>
          <a:blip r:embed="rId4"/>
          <a:stretch>
            <a:fillRect/>
          </a:stretch>
        </p:blipFill>
        <p:spPr>
          <a:xfrm>
            <a:off x="2329531" y="3751652"/>
            <a:ext cx="2509024" cy="301083"/>
          </a:xfrm>
          <a:prstGeom prst="rect">
            <a:avLst/>
          </a:prstGeom>
        </p:spPr>
      </p:pic>
      <p:cxnSp>
        <p:nvCxnSpPr>
          <p:cNvPr id="7" name="直線矢印コネクタ 6">
            <a:extLst>
              <a:ext uri="{FF2B5EF4-FFF2-40B4-BE49-F238E27FC236}">
                <a16:creationId xmlns:a16="http://schemas.microsoft.com/office/drawing/2014/main" id="{5E37649D-98B2-4A39-3784-4FE55CE66F22}"/>
              </a:ext>
            </a:extLst>
          </p:cNvPr>
          <p:cNvCxnSpPr>
            <a:cxnSpLocks/>
            <a:stCxn id="10" idx="3"/>
          </p:cNvCxnSpPr>
          <p:nvPr/>
        </p:nvCxnSpPr>
        <p:spPr>
          <a:xfrm>
            <a:off x="5251151" y="4554612"/>
            <a:ext cx="242426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D8B75D1-7F48-25E0-4921-E029260B51FC}"/>
              </a:ext>
            </a:extLst>
          </p:cNvPr>
          <p:cNvCxnSpPr>
            <a:cxnSpLocks/>
            <a:stCxn id="12" idx="3"/>
          </p:cNvCxnSpPr>
          <p:nvPr/>
        </p:nvCxnSpPr>
        <p:spPr>
          <a:xfrm>
            <a:off x="4838555" y="3902194"/>
            <a:ext cx="295650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99669"/>
      </p:ext>
    </p:extLst>
  </p:cSld>
  <p:clrMapOvr>
    <a:masterClrMapping/>
  </p:clrMapOvr>
</p:sld>
</file>

<file path=ppt/theme/theme1.xml><?xml version="1.0" encoding="utf-8"?>
<a:theme xmlns:a="http://schemas.openxmlformats.org/drawingml/2006/main" name="ようこそ_文書">
  <a:themeElements>
    <a:clrScheme name="黄緑">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061985_TF44889724_Win32.potx" id="{CE220313-E667-4DBC-B373-C1853ECA9094}" vid="{4053D2BB-4974-4800-BD1E-F398603442E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8611</Words>
  <Application>Microsoft Office PowerPoint</Application>
  <PresentationFormat>ワイド画面</PresentationFormat>
  <Paragraphs>1537</Paragraphs>
  <Slides>176</Slides>
  <Notes>17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176</vt:i4>
      </vt:variant>
    </vt:vector>
  </HeadingPairs>
  <TitlesOfParts>
    <vt:vector size="182" baseType="lpstr">
      <vt:lpstr>Meiryo UI</vt:lpstr>
      <vt:lpstr></vt:lpstr>
      <vt:lpstr>Arial</vt:lpstr>
      <vt:lpstr>Cambria Math</vt:lpstr>
      <vt:lpstr>Segoe UI</vt:lpstr>
      <vt:lpstr>ようこそ_文書</vt:lpstr>
      <vt:lpstr>SKY130で学ぶLSI回路設計</vt:lpstr>
      <vt:lpstr>更新履歴</vt:lpstr>
      <vt:lpstr>Labデータ</vt:lpstr>
      <vt:lpstr>アジェンダ：　アナログLSI設計　基礎編</vt:lpstr>
      <vt:lpstr>LSI予備知識</vt:lpstr>
      <vt:lpstr>What is LSI?</vt:lpstr>
      <vt:lpstr>プレーナ型FETプロセスで作れる素子</vt:lpstr>
      <vt:lpstr>PMOS, NMOSとは</vt:lpstr>
      <vt:lpstr>PMOS, NMOSとは</vt:lpstr>
      <vt:lpstr>PMOS, NMOSとは</vt:lpstr>
      <vt:lpstr>可変抵抗 vs NMOS</vt:lpstr>
      <vt:lpstr>NMOSの特性</vt:lpstr>
      <vt:lpstr>NMOSの特性：フローティングゲート</vt:lpstr>
      <vt:lpstr>アナログLSIの設計フロー</vt:lpstr>
      <vt:lpstr>アナログLSIの設計フロー</vt:lpstr>
      <vt:lpstr>回路図(テストベンチ)を描いて・・・</vt:lpstr>
      <vt:lpstr>論理検証をして・・・</vt:lpstr>
      <vt:lpstr>レイアウトを描いて・・・</vt:lpstr>
      <vt:lpstr>寄生成分を抽出して・・・</vt:lpstr>
      <vt:lpstr>テストベンチを作成して…</vt:lpstr>
      <vt:lpstr>ポストレイアウトシミュレーションをする</vt:lpstr>
      <vt:lpstr>設計する前に…</vt:lpstr>
      <vt:lpstr>Vgs – Ids カーブ / オン抵抗測定</vt:lpstr>
      <vt:lpstr>Xschem 構成例 (L=0.15μm)</vt:lpstr>
      <vt:lpstr>シミュレーション結果例</vt:lpstr>
      <vt:lpstr>ngspiceの生データ出力方法</vt:lpstr>
      <vt:lpstr>オン抵抗</vt:lpstr>
      <vt:lpstr>動作点解析（OP）</vt:lpstr>
      <vt:lpstr>トランスコンダクタンス gm について</vt:lpstr>
      <vt:lpstr>show m</vt:lpstr>
      <vt:lpstr>トランジスタのパラメータ</vt:lpstr>
      <vt:lpstr>nMOS 簡単な模式図</vt:lpstr>
      <vt:lpstr>nMOS 簡単な模式図</vt:lpstr>
      <vt:lpstr>nMOS 簡単な模式図</vt:lpstr>
      <vt:lpstr>nMOS 簡単な模式図</vt:lpstr>
      <vt:lpstr>チャネル幅　Wを変えるとどうなる？</vt:lpstr>
      <vt:lpstr>チャネル長　Lを変えるとどうなる？</vt:lpstr>
      <vt:lpstr>チャネル長　Lを変えるとどうなる？</vt:lpstr>
      <vt:lpstr>アナログLSI設計デモンストレーション</vt:lpstr>
      <vt:lpstr>アナログLSIの設計フロー</vt:lpstr>
      <vt:lpstr>CMOSインバータの設計</vt:lpstr>
      <vt:lpstr>CMOSインバータ</vt:lpstr>
      <vt:lpstr>論理検証（トポロジ検証）</vt:lpstr>
      <vt:lpstr>Xschem 構成例 (L=0.15μm)</vt:lpstr>
      <vt:lpstr>シミュレーション結果</vt:lpstr>
      <vt:lpstr>CMOSインバータの「性能」とは？</vt:lpstr>
      <vt:lpstr>ファンアウト:  インバータ／バッファの遅延時間</vt:lpstr>
      <vt:lpstr>バッファ遅延時間</vt:lpstr>
      <vt:lpstr>Xschem 構成例 (L=0.15μm)</vt:lpstr>
      <vt:lpstr>Xschem 構成例 (L=0.15μm)</vt:lpstr>
      <vt:lpstr>シミュレーション結果</vt:lpstr>
      <vt:lpstr>参考：スタンダードセルにおけるバッファの構成</vt:lpstr>
      <vt:lpstr>遅延時間とは？</vt:lpstr>
      <vt:lpstr>Cdd, Cgg はop解析でシミュレーション可能</vt:lpstr>
      <vt:lpstr>過渡応答、遅延時間</vt:lpstr>
      <vt:lpstr>テストベンチ例</vt:lpstr>
      <vt:lpstr>波形ビューワから遅延時間を測る</vt:lpstr>
      <vt:lpstr>波形ビューワで遅延時間を見ると…</vt:lpstr>
      <vt:lpstr>measで遅延時間を測る</vt:lpstr>
      <vt:lpstr>meas を使う</vt:lpstr>
      <vt:lpstr>meas を使う</vt:lpstr>
      <vt:lpstr>measで遅延時間を見ると…</vt:lpstr>
      <vt:lpstr>measで遅延時間を見ると…</vt:lpstr>
      <vt:lpstr>同様にして出力立ち上がり遅延時間も見る</vt:lpstr>
      <vt:lpstr>立ち上がり時間と立ち下がり時間</vt:lpstr>
      <vt:lpstr>シミュレーションモデルについて</vt:lpstr>
      <vt:lpstr>モデル変更</vt:lpstr>
      <vt:lpstr>立ち上がり時間と立ち下がり時間</vt:lpstr>
      <vt:lpstr>LSI予備知識</vt:lpstr>
      <vt:lpstr>アナログLSIの設計フロー</vt:lpstr>
      <vt:lpstr>プレーナ（平面）型MOSトランジスタ</vt:lpstr>
      <vt:lpstr>MIMCAP</vt:lpstr>
      <vt:lpstr>ダブルウェル, デュアルウェル, ツインウェル</vt:lpstr>
      <vt:lpstr>トリプルウェル</vt:lpstr>
      <vt:lpstr>基板バイアス効果 (body effect)</vt:lpstr>
      <vt:lpstr>nMOS 簡単な模式図</vt:lpstr>
      <vt:lpstr>nMOS 簡単な模式図</vt:lpstr>
      <vt:lpstr>nMOS 簡単な模式図</vt:lpstr>
      <vt:lpstr>nMOS 簡単な模式図</vt:lpstr>
      <vt:lpstr>nMOS 簡単な模式図</vt:lpstr>
      <vt:lpstr>nMOSの基板バイアス効果</vt:lpstr>
      <vt:lpstr>nMOS 簡単な模式図</vt:lpstr>
      <vt:lpstr>nMOS 簡単な模式図</vt:lpstr>
      <vt:lpstr>NMOSの基板バイアス効果</vt:lpstr>
      <vt:lpstr>ボディにバイアス電圧をかけるには…</vt:lpstr>
      <vt:lpstr>例: ２入力NAND</vt:lpstr>
      <vt:lpstr>プレーナ型pMOSトランジスタ（トリプルウェル）</vt:lpstr>
      <vt:lpstr>プレーナ型pMOS</vt:lpstr>
      <vt:lpstr>プレーナ型nMOSトランジスタ（トリプルウェル）</vt:lpstr>
      <vt:lpstr>プレーナ型nMOS</vt:lpstr>
      <vt:lpstr>プレーナ型nMOSトランジスタ</vt:lpstr>
      <vt:lpstr>ポリ抵抗</vt:lpstr>
      <vt:lpstr>プレーナ型MOSトランジスタ（トリプルウェル）</vt:lpstr>
      <vt:lpstr>ボディの取り出し方: tap</vt:lpstr>
      <vt:lpstr>ボディの取り出し方: tap</vt:lpstr>
      <vt:lpstr>PCELLでのボディの扱い</vt:lpstr>
      <vt:lpstr>レイヤーの名前と意味</vt:lpstr>
      <vt:lpstr>レイヤーの名前と意味</vt:lpstr>
      <vt:lpstr>レイヤーの名前と意味</vt:lpstr>
      <vt:lpstr>参考:tapless設計でLVSを通すためのピン: well.pin</vt:lpstr>
      <vt:lpstr>レイアウトを描く</vt:lpstr>
      <vt:lpstr>レイアウトを描く手順</vt:lpstr>
      <vt:lpstr>インバータレイアウト例</vt:lpstr>
      <vt:lpstr>注意</vt:lpstr>
      <vt:lpstr>参考：Pcellをベースに作成した２入力NAND</vt:lpstr>
      <vt:lpstr>主なデザインルール</vt:lpstr>
      <vt:lpstr>デザインルール</vt:lpstr>
      <vt:lpstr>GRID / OFFGRID</vt:lpstr>
      <vt:lpstr>npc.drawing : Nitride Poly Cut</vt:lpstr>
      <vt:lpstr>licon1.drawing : Local Interconnect Contact</vt:lpstr>
      <vt:lpstr>li1.drawing : Local Interconnect</vt:lpstr>
      <vt:lpstr>mcon.drawing : Metal Contact (li1 - met1)</vt:lpstr>
      <vt:lpstr>met1/2/3.drawing : Metal</vt:lpstr>
      <vt:lpstr>via.drawing : Via (met1 - met2)</vt:lpstr>
      <vt:lpstr>via2.drawing : Via (met2 – met3)</vt:lpstr>
      <vt:lpstr>ポストレイアウトシミュレーション</vt:lpstr>
      <vt:lpstr>レイアウト検証 : PEX, Parasitic Extraction</vt:lpstr>
      <vt:lpstr>PEX前の下準備 : Flatten</vt:lpstr>
      <vt:lpstr>寄生抽出</vt:lpstr>
      <vt:lpstr>遅延時間シミュレーションの条件例</vt:lpstr>
      <vt:lpstr>理想遅延時間を計測するテストベンチの例</vt:lpstr>
      <vt:lpstr>寄生容量を考慮したテストベンチに改造する</vt:lpstr>
      <vt:lpstr>外部ネットリストへのパスを通す</vt:lpstr>
      <vt:lpstr>外部ネットリスト用のシンボル作成</vt:lpstr>
      <vt:lpstr>外部ネットリスト用のシンボル作成</vt:lpstr>
      <vt:lpstr>外部ネットリスト用のシンボル作成</vt:lpstr>
      <vt:lpstr>外部ネットリスト用のシンボル作成</vt:lpstr>
      <vt:lpstr>外部ネットリスト用のシンボル作成（応用編）</vt:lpstr>
      <vt:lpstr>外部ネットリスト用のシンボル作成</vt:lpstr>
      <vt:lpstr>外部ネットリスト用のシンボル作成</vt:lpstr>
      <vt:lpstr>テストベンチ改造　Before</vt:lpstr>
      <vt:lpstr>テストベンチ改造　After</vt:lpstr>
      <vt:lpstr>シミュレーション結果</vt:lpstr>
      <vt:lpstr>小ネタ集</vt:lpstr>
      <vt:lpstr>テクニック集</vt:lpstr>
      <vt:lpstr>マルチフィンガーについて</vt:lpstr>
      <vt:lpstr>参考：スタンダードセルにおけるバッファの構成</vt:lpstr>
      <vt:lpstr>3段インバータ</vt:lpstr>
      <vt:lpstr>3段インバータ</vt:lpstr>
      <vt:lpstr>ミスマッチシミュレーション</vt:lpstr>
      <vt:lpstr>テストベンチ例</vt:lpstr>
      <vt:lpstr>30回、同シードで実行した際のばらつき</vt:lpstr>
      <vt:lpstr>モンテカルロシミュレーション</vt:lpstr>
      <vt:lpstr>モンテカルロシミュレーション</vt:lpstr>
      <vt:lpstr>Xschem 構成例　10回 (L=0.15μm)</vt:lpstr>
      <vt:lpstr>シミュレーション結果 (mc)</vt:lpstr>
      <vt:lpstr>スイッチについて</vt:lpstr>
      <vt:lpstr>2入力AND</vt:lpstr>
      <vt:lpstr>片方向スイッチとしての2入力AND</vt:lpstr>
      <vt:lpstr>2入力NAND</vt:lpstr>
      <vt:lpstr>アナログスイッチ　（トランスミッションゲート）</vt:lpstr>
      <vt:lpstr>比較</vt:lpstr>
      <vt:lpstr>アプリケーション例：2入力XOR</vt:lpstr>
      <vt:lpstr>アプリケーション例：2入力XOR</vt:lpstr>
      <vt:lpstr>アナログスイッチの簡単なシミュレーション</vt:lpstr>
      <vt:lpstr>アナログスイッチの簡単なシミュレーション</vt:lpstr>
      <vt:lpstr>DラッチとDフリップフロップ</vt:lpstr>
      <vt:lpstr>NMOSの特性：フローティングゲート</vt:lpstr>
      <vt:lpstr>Gated D flip-flop / D latch</vt:lpstr>
      <vt:lpstr>Gated D flip-flop / D latch</vt:lpstr>
      <vt:lpstr>Gated D flip-flop / D latch</vt:lpstr>
      <vt:lpstr>クロックドインバータを用いたDラッチの例</vt:lpstr>
      <vt:lpstr>クロックドインバータを用いたDラッチの例</vt:lpstr>
      <vt:lpstr>動作確認の波形例</vt:lpstr>
      <vt:lpstr>Positive-edge-triggered D flip-flop / D flip-flop</vt:lpstr>
      <vt:lpstr>Positive-edge-triggered D flip-flop / D flip-flop</vt:lpstr>
      <vt:lpstr>Positive-edge-triggered D flip-flop / D flip-flop</vt:lpstr>
      <vt:lpstr>Positive-edge-triggered D flip-flop / D flip-flop</vt:lpstr>
      <vt:lpstr>Dラッチを２個使用したDフリップフロップ構成例</vt:lpstr>
      <vt:lpstr>Dラッチを２個使用したDフリップフロップ構成例</vt:lpstr>
      <vt:lpstr>f/2, f/4, f/8 Clock divider　構成例</vt:lpstr>
      <vt:lpstr>f/2, f/4, f/8 Clock divider　構成例</vt:lpstr>
      <vt:lpstr>3-bit Shift register　構成例</vt:lpstr>
      <vt:lpstr>3-bit Shift register　構成例</vt:lpstr>
      <vt:lpstr>3-bit Johnson ring counter 構成例</vt:lpstr>
      <vt:lpstr>3-bit Johnson ring counter 構成例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2025-01-03T13:25:45Z</dcterms:created>
  <dcterms:modified xsi:type="dcterms:W3CDTF">2025-01-03T13:27:11Z</dcterms:modified>
</cp:coreProperties>
</file>